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Lst>
  <p:notesMasterIdLst>
    <p:notesMasterId r:id="rId26"/>
  </p:notesMasterIdLst>
  <p:handoutMasterIdLst>
    <p:handoutMasterId r:id="rId27"/>
  </p:handoutMasterIdLst>
  <p:sldIdLst>
    <p:sldId id="1600" r:id="rId6"/>
    <p:sldId id="1569" r:id="rId7"/>
    <p:sldId id="1681" r:id="rId8"/>
    <p:sldId id="1682" r:id="rId9"/>
    <p:sldId id="1684" r:id="rId10"/>
    <p:sldId id="1688" r:id="rId11"/>
    <p:sldId id="1689" r:id="rId12"/>
    <p:sldId id="1690" r:id="rId13"/>
    <p:sldId id="1685" r:id="rId14"/>
    <p:sldId id="1686" r:id="rId15"/>
    <p:sldId id="1691" r:id="rId16"/>
    <p:sldId id="1692" r:id="rId17"/>
    <p:sldId id="1693" r:id="rId18"/>
    <p:sldId id="1694" r:id="rId19"/>
    <p:sldId id="1695" r:id="rId20"/>
    <p:sldId id="1698" r:id="rId21"/>
    <p:sldId id="1697" r:id="rId22"/>
    <p:sldId id="1696" r:id="rId23"/>
    <p:sldId id="1687" r:id="rId24"/>
    <p:sldId id="1599"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9494"/>
    <a:srgbClr val="75757A"/>
    <a:srgbClr val="3C3C41"/>
    <a:srgbClr val="0078D4"/>
    <a:srgbClr val="000000"/>
    <a:srgbClr val="FFFFFF"/>
    <a:srgbClr val="EBEBEB"/>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71FA1-EAC6-46C3-87F8-A298FF38E4F6}" v="97" dt="2022-02-11T22:56:43.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1957" autoAdjust="0"/>
  </p:normalViewPr>
  <p:slideViewPr>
    <p:cSldViewPr snapToGrid="0">
      <p:cViewPr varScale="1">
        <p:scale>
          <a:sx n="34" d="100"/>
          <a:sy n="34" d="100"/>
        </p:scale>
        <p:origin x="1896" y="36"/>
      </p:cViewPr>
      <p:guideLst/>
    </p:cSldViewPr>
  </p:slideViewPr>
  <p:outlineViewPr>
    <p:cViewPr>
      <p:scale>
        <a:sx n="33" d="100"/>
        <a:sy n="33" d="100"/>
      </p:scale>
      <p:origin x="0" y="-50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a Usitalo (BRIDGE PARTNERS LLC)" userId="0abd1e3e-46b8-4109-be78-cfb20f11bbed" providerId="ADAL" clId="{3E971FA1-EAC6-46C3-87F8-A298FF38E4F6}"/>
    <pc:docChg chg="undo custSel delSld modSld">
      <pc:chgData name="Lisa Usitalo (BRIDGE PARTNERS LLC)" userId="0abd1e3e-46b8-4109-be78-cfb20f11bbed" providerId="ADAL" clId="{3E971FA1-EAC6-46C3-87F8-A298FF38E4F6}" dt="2022-02-15T19:58:10.567" v="225" actId="6549"/>
      <pc:docMkLst>
        <pc:docMk/>
      </pc:docMkLst>
      <pc:sldChg chg="modSp mod">
        <pc:chgData name="Lisa Usitalo (BRIDGE PARTNERS LLC)" userId="0abd1e3e-46b8-4109-be78-cfb20f11bbed" providerId="ADAL" clId="{3E971FA1-EAC6-46C3-87F8-A298FF38E4F6}" dt="2022-02-15T19:55:30.350" v="173" actId="20577"/>
        <pc:sldMkLst>
          <pc:docMk/>
          <pc:sldMk cId="2428238224" sldId="1569"/>
        </pc:sldMkLst>
        <pc:spChg chg="mod">
          <ac:chgData name="Lisa Usitalo (BRIDGE PARTNERS LLC)" userId="0abd1e3e-46b8-4109-be78-cfb20f11bbed" providerId="ADAL" clId="{3E971FA1-EAC6-46C3-87F8-A298FF38E4F6}" dt="2022-02-15T19:55:30.350" v="173" actId="20577"/>
          <ac:spMkLst>
            <pc:docMk/>
            <pc:sldMk cId="2428238224" sldId="1569"/>
            <ac:spMk id="17" creationId="{6B7C205D-72A3-3643-AC08-069823F06880}"/>
          </ac:spMkLst>
        </pc:spChg>
      </pc:sldChg>
      <pc:sldChg chg="modSp mod">
        <pc:chgData name="Lisa Usitalo (BRIDGE PARTNERS LLC)" userId="0abd1e3e-46b8-4109-be78-cfb20f11bbed" providerId="ADAL" clId="{3E971FA1-EAC6-46C3-87F8-A298FF38E4F6}" dt="2022-02-15T05:47:12.448" v="165" actId="14100"/>
        <pc:sldMkLst>
          <pc:docMk/>
          <pc:sldMk cId="969820851" sldId="1600"/>
        </pc:sldMkLst>
        <pc:spChg chg="mod">
          <ac:chgData name="Lisa Usitalo (BRIDGE PARTNERS LLC)" userId="0abd1e3e-46b8-4109-be78-cfb20f11bbed" providerId="ADAL" clId="{3E971FA1-EAC6-46C3-87F8-A298FF38E4F6}" dt="2022-02-11T21:18:32.082" v="7" actId="6549"/>
          <ac:spMkLst>
            <pc:docMk/>
            <pc:sldMk cId="969820851" sldId="1600"/>
            <ac:spMk id="16" creationId="{C928E299-0EF9-FE4C-958C-2F04B40D54CE}"/>
          </ac:spMkLst>
        </pc:spChg>
        <pc:spChg chg="mod">
          <ac:chgData name="Lisa Usitalo (BRIDGE PARTNERS LLC)" userId="0abd1e3e-46b8-4109-be78-cfb20f11bbed" providerId="ADAL" clId="{3E971FA1-EAC6-46C3-87F8-A298FF38E4F6}" dt="2022-02-15T05:47:12.448" v="165" actId="14100"/>
          <ac:spMkLst>
            <pc:docMk/>
            <pc:sldMk cId="969820851" sldId="1600"/>
            <ac:spMk id="17" creationId="{E3761BAF-F05B-1B42-9957-75C8587CAEBC}"/>
          </ac:spMkLst>
        </pc:spChg>
      </pc:sldChg>
      <pc:sldChg chg="modAnim">
        <pc:chgData name="Lisa Usitalo (BRIDGE PARTNERS LLC)" userId="0abd1e3e-46b8-4109-be78-cfb20f11bbed" providerId="ADAL" clId="{3E971FA1-EAC6-46C3-87F8-A298FF38E4F6}" dt="2022-02-11T22:43:21.342" v="123"/>
        <pc:sldMkLst>
          <pc:docMk/>
          <pc:sldMk cId="473938987" sldId="1685"/>
        </pc:sldMkLst>
      </pc:sldChg>
      <pc:sldChg chg="modSp mod">
        <pc:chgData name="Lisa Usitalo (BRIDGE PARTNERS LLC)" userId="0abd1e3e-46b8-4109-be78-cfb20f11bbed" providerId="ADAL" clId="{3E971FA1-EAC6-46C3-87F8-A298FF38E4F6}" dt="2022-02-15T19:58:10.567" v="225" actId="6549"/>
        <pc:sldMkLst>
          <pc:docMk/>
          <pc:sldMk cId="2480559283" sldId="1687"/>
        </pc:sldMkLst>
        <pc:spChg chg="mod">
          <ac:chgData name="Lisa Usitalo (BRIDGE PARTNERS LLC)" userId="0abd1e3e-46b8-4109-be78-cfb20f11bbed" providerId="ADAL" clId="{3E971FA1-EAC6-46C3-87F8-A298FF38E4F6}" dt="2022-02-11T22:58:03.674" v="129" actId="403"/>
          <ac:spMkLst>
            <pc:docMk/>
            <pc:sldMk cId="2480559283" sldId="1687"/>
            <ac:spMk id="5" creationId="{C4A961AB-2504-4BDD-A2BF-A39173ADC4AA}"/>
          </ac:spMkLst>
        </pc:spChg>
        <pc:spChg chg="mod">
          <ac:chgData name="Lisa Usitalo (BRIDGE PARTNERS LLC)" userId="0abd1e3e-46b8-4109-be78-cfb20f11bbed" providerId="ADAL" clId="{3E971FA1-EAC6-46C3-87F8-A298FF38E4F6}" dt="2022-02-11T22:58:03.674" v="129" actId="403"/>
          <ac:spMkLst>
            <pc:docMk/>
            <pc:sldMk cId="2480559283" sldId="1687"/>
            <ac:spMk id="6" creationId="{08F2DE19-BFB2-439A-9739-37581FB380D6}"/>
          </ac:spMkLst>
        </pc:spChg>
        <pc:spChg chg="mod">
          <ac:chgData name="Lisa Usitalo (BRIDGE PARTNERS LLC)" userId="0abd1e3e-46b8-4109-be78-cfb20f11bbed" providerId="ADAL" clId="{3E971FA1-EAC6-46C3-87F8-A298FF38E4F6}" dt="2022-02-11T22:58:03.674" v="129" actId="403"/>
          <ac:spMkLst>
            <pc:docMk/>
            <pc:sldMk cId="2480559283" sldId="1687"/>
            <ac:spMk id="7" creationId="{E8B09EC6-1AD5-4353-B36F-9850F2E4096D}"/>
          </ac:spMkLst>
        </pc:spChg>
        <pc:spChg chg="mod">
          <ac:chgData name="Lisa Usitalo (BRIDGE PARTNERS LLC)" userId="0abd1e3e-46b8-4109-be78-cfb20f11bbed" providerId="ADAL" clId="{3E971FA1-EAC6-46C3-87F8-A298FF38E4F6}" dt="2022-02-11T22:58:08.134" v="130" actId="403"/>
          <ac:spMkLst>
            <pc:docMk/>
            <pc:sldMk cId="2480559283" sldId="1687"/>
            <ac:spMk id="8" creationId="{FBC65BE8-3839-43C7-8A05-D664C6D4E0BF}"/>
          </ac:spMkLst>
        </pc:spChg>
        <pc:spChg chg="mod">
          <ac:chgData name="Lisa Usitalo (BRIDGE PARTNERS LLC)" userId="0abd1e3e-46b8-4109-be78-cfb20f11bbed" providerId="ADAL" clId="{3E971FA1-EAC6-46C3-87F8-A298FF38E4F6}" dt="2022-02-11T22:58:24.044" v="133" actId="6549"/>
          <ac:spMkLst>
            <pc:docMk/>
            <pc:sldMk cId="2480559283" sldId="1687"/>
            <ac:spMk id="9" creationId="{77123C9D-9718-4145-B9DA-F845D188E34A}"/>
          </ac:spMkLst>
        </pc:spChg>
        <pc:spChg chg="mod">
          <ac:chgData name="Lisa Usitalo (BRIDGE PARTNERS LLC)" userId="0abd1e3e-46b8-4109-be78-cfb20f11bbed" providerId="ADAL" clId="{3E971FA1-EAC6-46C3-87F8-A298FF38E4F6}" dt="2022-02-15T19:58:10.567" v="225" actId="6549"/>
          <ac:spMkLst>
            <pc:docMk/>
            <pc:sldMk cId="2480559283" sldId="1687"/>
            <ac:spMk id="10" creationId="{0D3402F6-98E6-4BA3-A568-7E3DBC53C768}"/>
          </ac:spMkLst>
        </pc:spChg>
      </pc:sldChg>
      <pc:sldChg chg="modSp">
        <pc:chgData name="Lisa Usitalo (BRIDGE PARTNERS LLC)" userId="0abd1e3e-46b8-4109-be78-cfb20f11bbed" providerId="ADAL" clId="{3E971FA1-EAC6-46C3-87F8-A298FF38E4F6}" dt="2022-02-11T21:21:46.470" v="23" actId="20577"/>
        <pc:sldMkLst>
          <pc:docMk/>
          <pc:sldMk cId="1877404411" sldId="1688"/>
        </pc:sldMkLst>
        <pc:spChg chg="mod">
          <ac:chgData name="Lisa Usitalo (BRIDGE PARTNERS LLC)" userId="0abd1e3e-46b8-4109-be78-cfb20f11bbed" providerId="ADAL" clId="{3E971FA1-EAC6-46C3-87F8-A298FF38E4F6}" dt="2022-02-11T21:21:46.470" v="23" actId="20577"/>
          <ac:spMkLst>
            <pc:docMk/>
            <pc:sldMk cId="1877404411" sldId="1688"/>
            <ac:spMk id="54" creationId="{3F3F8DB6-AE7B-4EAF-9219-929807E3AA25}"/>
          </ac:spMkLst>
        </pc:spChg>
      </pc:sldChg>
      <pc:sldChg chg="modSp mod">
        <pc:chgData name="Lisa Usitalo (BRIDGE PARTNERS LLC)" userId="0abd1e3e-46b8-4109-be78-cfb20f11bbed" providerId="ADAL" clId="{3E971FA1-EAC6-46C3-87F8-A298FF38E4F6}" dt="2022-02-11T21:52:16.559" v="73" actId="1076"/>
        <pc:sldMkLst>
          <pc:docMk/>
          <pc:sldMk cId="363054283" sldId="1691"/>
        </pc:sldMkLst>
        <pc:spChg chg="mod">
          <ac:chgData name="Lisa Usitalo (BRIDGE PARTNERS LLC)" userId="0abd1e3e-46b8-4109-be78-cfb20f11bbed" providerId="ADAL" clId="{3E971FA1-EAC6-46C3-87F8-A298FF38E4F6}" dt="2022-02-11T21:52:16.559" v="73" actId="1076"/>
          <ac:spMkLst>
            <pc:docMk/>
            <pc:sldMk cId="363054283" sldId="1691"/>
            <ac:spMk id="54" creationId="{3F3F8DB6-AE7B-4EAF-9219-929807E3AA25}"/>
          </ac:spMkLst>
        </pc:spChg>
      </pc:sldChg>
      <pc:sldChg chg="modSp mod">
        <pc:chgData name="Lisa Usitalo (BRIDGE PARTNERS LLC)" userId="0abd1e3e-46b8-4109-be78-cfb20f11bbed" providerId="ADAL" clId="{3E971FA1-EAC6-46C3-87F8-A298FF38E4F6}" dt="2022-02-15T19:56:39.418" v="179" actId="20577"/>
        <pc:sldMkLst>
          <pc:docMk/>
          <pc:sldMk cId="154271967" sldId="1692"/>
        </pc:sldMkLst>
        <pc:spChg chg="mod">
          <ac:chgData name="Lisa Usitalo (BRIDGE PARTNERS LLC)" userId="0abd1e3e-46b8-4109-be78-cfb20f11bbed" providerId="ADAL" clId="{3E971FA1-EAC6-46C3-87F8-A298FF38E4F6}" dt="2022-02-12T00:08:50.621" v="134" actId="962"/>
          <ac:spMkLst>
            <pc:docMk/>
            <pc:sldMk cId="154271967" sldId="1692"/>
            <ac:spMk id="2" creationId="{E8E16896-85C5-4B5E-AF12-2C37EBBF61F8}"/>
          </ac:spMkLst>
        </pc:spChg>
        <pc:spChg chg="mod">
          <ac:chgData name="Lisa Usitalo (BRIDGE PARTNERS LLC)" userId="0abd1e3e-46b8-4109-be78-cfb20f11bbed" providerId="ADAL" clId="{3E971FA1-EAC6-46C3-87F8-A298FF38E4F6}" dt="2022-02-12T00:09:10.697" v="161" actId="962"/>
          <ac:spMkLst>
            <pc:docMk/>
            <pc:sldMk cId="154271967" sldId="1692"/>
            <ac:spMk id="3" creationId="{0D9769F6-DF32-4218-8F40-2BA18F6DCE29}"/>
          </ac:spMkLst>
        </pc:spChg>
        <pc:spChg chg="mod">
          <ac:chgData name="Lisa Usitalo (BRIDGE PARTNERS LLC)" userId="0abd1e3e-46b8-4109-be78-cfb20f11bbed" providerId="ADAL" clId="{3E971FA1-EAC6-46C3-87F8-A298FF38E4F6}" dt="2022-02-12T00:09:02.517" v="152" actId="962"/>
          <ac:spMkLst>
            <pc:docMk/>
            <pc:sldMk cId="154271967" sldId="1692"/>
            <ac:spMk id="53" creationId="{30B9BA7F-EC51-4F03-9526-396E9BBCB0CD}"/>
          </ac:spMkLst>
        </pc:spChg>
        <pc:spChg chg="mod">
          <ac:chgData name="Lisa Usitalo (BRIDGE PARTNERS LLC)" userId="0abd1e3e-46b8-4109-be78-cfb20f11bbed" providerId="ADAL" clId="{3E971FA1-EAC6-46C3-87F8-A298FF38E4F6}" dt="2022-02-12T00:08:59.347" v="148" actId="962"/>
          <ac:spMkLst>
            <pc:docMk/>
            <pc:sldMk cId="154271967" sldId="1692"/>
            <ac:spMk id="91" creationId="{41AA0B2D-FC6A-4E8C-AC80-1E1D090A0381}"/>
          </ac:spMkLst>
        </pc:spChg>
        <pc:spChg chg="mod">
          <ac:chgData name="Lisa Usitalo (BRIDGE PARTNERS LLC)" userId="0abd1e3e-46b8-4109-be78-cfb20f11bbed" providerId="ADAL" clId="{3E971FA1-EAC6-46C3-87F8-A298FF38E4F6}" dt="2022-02-12T00:08:51.601" v="136" actId="962"/>
          <ac:spMkLst>
            <pc:docMk/>
            <pc:sldMk cId="154271967" sldId="1692"/>
            <ac:spMk id="92" creationId="{ADBF5E62-B37B-47F9-82B8-1E787B7220D6}"/>
          </ac:spMkLst>
        </pc:spChg>
        <pc:spChg chg="mod">
          <ac:chgData name="Lisa Usitalo (BRIDGE PARTNERS LLC)" userId="0abd1e3e-46b8-4109-be78-cfb20f11bbed" providerId="ADAL" clId="{3E971FA1-EAC6-46C3-87F8-A298FF38E4F6}" dt="2022-02-12T00:08:57.006" v="144" actId="962"/>
          <ac:spMkLst>
            <pc:docMk/>
            <pc:sldMk cId="154271967" sldId="1692"/>
            <ac:spMk id="93" creationId="{208E7F51-7C0D-40BE-ABB3-68088BC692ED}"/>
          </ac:spMkLst>
        </pc:spChg>
        <pc:spChg chg="mod">
          <ac:chgData name="Lisa Usitalo (BRIDGE PARTNERS LLC)" userId="0abd1e3e-46b8-4109-be78-cfb20f11bbed" providerId="ADAL" clId="{3E971FA1-EAC6-46C3-87F8-A298FF38E4F6}" dt="2022-02-12T00:08:52.689" v="138" actId="962"/>
          <ac:spMkLst>
            <pc:docMk/>
            <pc:sldMk cId="154271967" sldId="1692"/>
            <ac:spMk id="94" creationId="{9BE8F4F7-4E71-453A-A093-45A977C29F8C}"/>
          </ac:spMkLst>
        </pc:spChg>
        <pc:spChg chg="mod">
          <ac:chgData name="Lisa Usitalo (BRIDGE PARTNERS LLC)" userId="0abd1e3e-46b8-4109-be78-cfb20f11bbed" providerId="ADAL" clId="{3E971FA1-EAC6-46C3-87F8-A298FF38E4F6}" dt="2022-02-12T00:09:13.243" v="164" actId="962"/>
          <ac:spMkLst>
            <pc:docMk/>
            <pc:sldMk cId="154271967" sldId="1692"/>
            <ac:spMk id="95" creationId="{FFEEB2D3-2C6C-44C0-B652-30098C54309E}"/>
          </ac:spMkLst>
        </pc:spChg>
        <pc:spChg chg="mod">
          <ac:chgData name="Lisa Usitalo (BRIDGE PARTNERS LLC)" userId="0abd1e3e-46b8-4109-be78-cfb20f11bbed" providerId="ADAL" clId="{3E971FA1-EAC6-46C3-87F8-A298FF38E4F6}" dt="2022-02-12T00:08:52.040" v="137" actId="962"/>
          <ac:spMkLst>
            <pc:docMk/>
            <pc:sldMk cId="154271967" sldId="1692"/>
            <ac:spMk id="96" creationId="{56DD2429-F273-4783-842B-D717310F513C}"/>
          </ac:spMkLst>
        </pc:spChg>
        <pc:spChg chg="mod">
          <ac:chgData name="Lisa Usitalo (BRIDGE PARTNERS LLC)" userId="0abd1e3e-46b8-4109-be78-cfb20f11bbed" providerId="ADAL" clId="{3E971FA1-EAC6-46C3-87F8-A298FF38E4F6}" dt="2022-02-12T00:09:00.964" v="150" actId="962"/>
          <ac:spMkLst>
            <pc:docMk/>
            <pc:sldMk cId="154271967" sldId="1692"/>
            <ac:spMk id="97" creationId="{076C91BF-26B2-4CA1-BC44-9A46CF576538}"/>
          </ac:spMkLst>
        </pc:spChg>
        <pc:spChg chg="mod">
          <ac:chgData name="Lisa Usitalo (BRIDGE PARTNERS LLC)" userId="0abd1e3e-46b8-4109-be78-cfb20f11bbed" providerId="ADAL" clId="{3E971FA1-EAC6-46C3-87F8-A298FF38E4F6}" dt="2022-02-12T00:09:11.719" v="163" actId="962"/>
          <ac:spMkLst>
            <pc:docMk/>
            <pc:sldMk cId="154271967" sldId="1692"/>
            <ac:spMk id="98" creationId="{37A73D25-1E1F-4B74-AEF0-8BD38BAE7A6A}"/>
          </ac:spMkLst>
        </pc:spChg>
        <pc:spChg chg="mod">
          <ac:chgData name="Lisa Usitalo (BRIDGE PARTNERS LLC)" userId="0abd1e3e-46b8-4109-be78-cfb20f11bbed" providerId="ADAL" clId="{3E971FA1-EAC6-46C3-87F8-A298FF38E4F6}" dt="2022-02-12T00:09:01.816" v="151" actId="962"/>
          <ac:spMkLst>
            <pc:docMk/>
            <pc:sldMk cId="154271967" sldId="1692"/>
            <ac:spMk id="99" creationId="{6B5BE58B-971F-461E-8500-A318C50EEC49}"/>
          </ac:spMkLst>
        </pc:spChg>
        <pc:spChg chg="mod">
          <ac:chgData name="Lisa Usitalo (BRIDGE PARTNERS LLC)" userId="0abd1e3e-46b8-4109-be78-cfb20f11bbed" providerId="ADAL" clId="{3E971FA1-EAC6-46C3-87F8-A298FF38E4F6}" dt="2022-02-12T00:09:11.231" v="162" actId="962"/>
          <ac:spMkLst>
            <pc:docMk/>
            <pc:sldMk cId="154271967" sldId="1692"/>
            <ac:spMk id="100" creationId="{6958F3E3-BD69-487B-86B7-20971CF103E5}"/>
          </ac:spMkLst>
        </pc:spChg>
        <pc:spChg chg="mod">
          <ac:chgData name="Lisa Usitalo (BRIDGE PARTNERS LLC)" userId="0abd1e3e-46b8-4109-be78-cfb20f11bbed" providerId="ADAL" clId="{3E971FA1-EAC6-46C3-87F8-A298FF38E4F6}" dt="2022-02-15T19:56:39.418" v="179" actId="20577"/>
          <ac:spMkLst>
            <pc:docMk/>
            <pc:sldMk cId="154271967" sldId="1692"/>
            <ac:spMk id="101" creationId="{D6865EF8-A1F6-4B7E-A0A2-F8B475601B40}"/>
          </ac:spMkLst>
        </pc:spChg>
        <pc:spChg chg="mod">
          <ac:chgData name="Lisa Usitalo (BRIDGE PARTNERS LLC)" userId="0abd1e3e-46b8-4109-be78-cfb20f11bbed" providerId="ADAL" clId="{3E971FA1-EAC6-46C3-87F8-A298FF38E4F6}" dt="2022-02-12T00:08:51.003" v="135" actId="962"/>
          <ac:spMkLst>
            <pc:docMk/>
            <pc:sldMk cId="154271967" sldId="1692"/>
            <ac:spMk id="102" creationId="{B0BEE68F-56DE-4B8A-9245-28BDAC557500}"/>
          </ac:spMkLst>
        </pc:spChg>
        <pc:picChg chg="mod">
          <ac:chgData name="Lisa Usitalo (BRIDGE PARTNERS LLC)" userId="0abd1e3e-46b8-4109-be78-cfb20f11bbed" providerId="ADAL" clId="{3E971FA1-EAC6-46C3-87F8-A298FF38E4F6}" dt="2022-02-12T00:08:57.523" v="145" actId="962"/>
          <ac:picMkLst>
            <pc:docMk/>
            <pc:sldMk cId="154271967" sldId="1692"/>
            <ac:picMk id="6" creationId="{391C83DE-FB2B-488D-A852-6B4A6A3E5348}"/>
          </ac:picMkLst>
        </pc:picChg>
        <pc:picChg chg="mod">
          <ac:chgData name="Lisa Usitalo (BRIDGE PARTNERS LLC)" userId="0abd1e3e-46b8-4109-be78-cfb20f11bbed" providerId="ADAL" clId="{3E971FA1-EAC6-46C3-87F8-A298FF38E4F6}" dt="2022-02-12T00:08:58.040" v="146" actId="962"/>
          <ac:picMkLst>
            <pc:docMk/>
            <pc:sldMk cId="154271967" sldId="1692"/>
            <ac:picMk id="8" creationId="{31E1F539-5EDF-44F9-AE87-741C7E08B6B7}"/>
          </ac:picMkLst>
        </pc:picChg>
        <pc:picChg chg="mod">
          <ac:chgData name="Lisa Usitalo (BRIDGE PARTNERS LLC)" userId="0abd1e3e-46b8-4109-be78-cfb20f11bbed" providerId="ADAL" clId="{3E971FA1-EAC6-46C3-87F8-A298FF38E4F6}" dt="2022-02-12T00:08:58.607" v="147" actId="962"/>
          <ac:picMkLst>
            <pc:docMk/>
            <pc:sldMk cId="154271967" sldId="1692"/>
            <ac:picMk id="10" creationId="{B8534868-F852-4B62-8302-54E257C0A3F6}"/>
          </ac:picMkLst>
        </pc:picChg>
        <pc:picChg chg="mod">
          <ac:chgData name="Lisa Usitalo (BRIDGE PARTNERS LLC)" userId="0abd1e3e-46b8-4109-be78-cfb20f11bbed" providerId="ADAL" clId="{3E971FA1-EAC6-46C3-87F8-A298FF38E4F6}" dt="2022-02-12T00:09:06.385" v="154" actId="962"/>
          <ac:picMkLst>
            <pc:docMk/>
            <pc:sldMk cId="154271967" sldId="1692"/>
            <ac:picMk id="12" creationId="{58C6C794-9456-46DE-BA67-14FC3060F1BE}"/>
          </ac:picMkLst>
        </pc:picChg>
        <pc:picChg chg="mod">
          <ac:chgData name="Lisa Usitalo (BRIDGE PARTNERS LLC)" userId="0abd1e3e-46b8-4109-be78-cfb20f11bbed" providerId="ADAL" clId="{3E971FA1-EAC6-46C3-87F8-A298FF38E4F6}" dt="2022-02-12T00:09:03.157" v="153" actId="962"/>
          <ac:picMkLst>
            <pc:docMk/>
            <pc:sldMk cId="154271967" sldId="1692"/>
            <ac:picMk id="104" creationId="{910264DE-3F6E-49AA-93E8-7B0181C25ADC}"/>
          </ac:picMkLst>
        </pc:picChg>
        <pc:picChg chg="mod">
          <ac:chgData name="Lisa Usitalo (BRIDGE PARTNERS LLC)" userId="0abd1e3e-46b8-4109-be78-cfb20f11bbed" providerId="ADAL" clId="{3E971FA1-EAC6-46C3-87F8-A298FF38E4F6}" dt="2022-02-12T00:09:00.211" v="149" actId="962"/>
          <ac:picMkLst>
            <pc:docMk/>
            <pc:sldMk cId="154271967" sldId="1692"/>
            <ac:picMk id="105" creationId="{F3F2A944-16EA-430B-9C08-752221FF0382}"/>
          </ac:picMkLst>
        </pc:picChg>
        <pc:picChg chg="mod">
          <ac:chgData name="Lisa Usitalo (BRIDGE PARTNERS LLC)" userId="0abd1e3e-46b8-4109-be78-cfb20f11bbed" providerId="ADAL" clId="{3E971FA1-EAC6-46C3-87F8-A298FF38E4F6}" dt="2022-02-12T00:09:10.164" v="160" actId="962"/>
          <ac:picMkLst>
            <pc:docMk/>
            <pc:sldMk cId="154271967" sldId="1692"/>
            <ac:picMk id="106" creationId="{3D2BBAB8-2EBA-46CA-9FCE-E80E28E185E3}"/>
          </ac:picMkLst>
        </pc:picChg>
        <pc:picChg chg="mod">
          <ac:chgData name="Lisa Usitalo (BRIDGE PARTNERS LLC)" userId="0abd1e3e-46b8-4109-be78-cfb20f11bbed" providerId="ADAL" clId="{3E971FA1-EAC6-46C3-87F8-A298FF38E4F6}" dt="2022-02-12T00:09:09.662" v="159" actId="962"/>
          <ac:picMkLst>
            <pc:docMk/>
            <pc:sldMk cId="154271967" sldId="1692"/>
            <ac:picMk id="107" creationId="{7E8F868A-74B2-4F7D-A110-5FC4113ACF2A}"/>
          </ac:picMkLst>
        </pc:picChg>
        <pc:picChg chg="mod">
          <ac:chgData name="Lisa Usitalo (BRIDGE PARTNERS LLC)" userId="0abd1e3e-46b8-4109-be78-cfb20f11bbed" providerId="ADAL" clId="{3E971FA1-EAC6-46C3-87F8-A298FF38E4F6}" dt="2022-02-12T00:09:09.061" v="158" actId="962"/>
          <ac:picMkLst>
            <pc:docMk/>
            <pc:sldMk cId="154271967" sldId="1692"/>
            <ac:picMk id="108" creationId="{B09FD6A3-FCBE-41CD-BE03-758DF50C40E9}"/>
          </ac:picMkLst>
        </pc:picChg>
        <pc:picChg chg="mod">
          <ac:chgData name="Lisa Usitalo (BRIDGE PARTNERS LLC)" userId="0abd1e3e-46b8-4109-be78-cfb20f11bbed" providerId="ADAL" clId="{3E971FA1-EAC6-46C3-87F8-A298FF38E4F6}" dt="2022-02-12T00:09:08.476" v="157" actId="962"/>
          <ac:picMkLst>
            <pc:docMk/>
            <pc:sldMk cId="154271967" sldId="1692"/>
            <ac:picMk id="109" creationId="{42D200B2-4A4D-40AB-9CBC-C6F4C51143CA}"/>
          </ac:picMkLst>
        </pc:picChg>
        <pc:picChg chg="mod">
          <ac:chgData name="Lisa Usitalo (BRIDGE PARTNERS LLC)" userId="0abd1e3e-46b8-4109-be78-cfb20f11bbed" providerId="ADAL" clId="{3E971FA1-EAC6-46C3-87F8-A298FF38E4F6}" dt="2022-02-12T00:09:07.891" v="156" actId="962"/>
          <ac:picMkLst>
            <pc:docMk/>
            <pc:sldMk cId="154271967" sldId="1692"/>
            <ac:picMk id="110" creationId="{9175D661-79EC-4132-B322-2A559B6A162E}"/>
          </ac:picMkLst>
        </pc:picChg>
        <pc:picChg chg="mod">
          <ac:chgData name="Lisa Usitalo (BRIDGE PARTNERS LLC)" userId="0abd1e3e-46b8-4109-be78-cfb20f11bbed" providerId="ADAL" clId="{3E971FA1-EAC6-46C3-87F8-A298FF38E4F6}" dt="2022-02-12T00:08:53.143" v="139" actId="962"/>
          <ac:picMkLst>
            <pc:docMk/>
            <pc:sldMk cId="154271967" sldId="1692"/>
            <ac:picMk id="111" creationId="{2966DD2A-D0C5-4070-9C72-FA2D76E3F17D}"/>
          </ac:picMkLst>
        </pc:picChg>
        <pc:picChg chg="mod">
          <ac:chgData name="Lisa Usitalo (BRIDGE PARTNERS LLC)" userId="0abd1e3e-46b8-4109-be78-cfb20f11bbed" providerId="ADAL" clId="{3E971FA1-EAC6-46C3-87F8-A298FF38E4F6}" dt="2022-02-12T00:08:53.646" v="140" actId="962"/>
          <ac:picMkLst>
            <pc:docMk/>
            <pc:sldMk cId="154271967" sldId="1692"/>
            <ac:picMk id="116" creationId="{A8F15509-A4F2-4BEA-AC01-2A4300A3D465}"/>
          </ac:picMkLst>
        </pc:picChg>
        <pc:picChg chg="mod">
          <ac:chgData name="Lisa Usitalo (BRIDGE PARTNERS LLC)" userId="0abd1e3e-46b8-4109-be78-cfb20f11bbed" providerId="ADAL" clId="{3E971FA1-EAC6-46C3-87F8-A298FF38E4F6}" dt="2022-02-12T00:08:54.697" v="141" actId="962"/>
          <ac:picMkLst>
            <pc:docMk/>
            <pc:sldMk cId="154271967" sldId="1692"/>
            <ac:picMk id="117" creationId="{D8B670D9-013C-4DE8-9359-18348979F4FA}"/>
          </ac:picMkLst>
        </pc:picChg>
        <pc:picChg chg="mod">
          <ac:chgData name="Lisa Usitalo (BRIDGE PARTNERS LLC)" userId="0abd1e3e-46b8-4109-be78-cfb20f11bbed" providerId="ADAL" clId="{3E971FA1-EAC6-46C3-87F8-A298FF38E4F6}" dt="2022-02-12T00:08:55.451" v="142" actId="962"/>
          <ac:picMkLst>
            <pc:docMk/>
            <pc:sldMk cId="154271967" sldId="1692"/>
            <ac:picMk id="118" creationId="{86A126F2-DA17-43C1-9885-9418A6B02627}"/>
          </ac:picMkLst>
        </pc:picChg>
        <pc:picChg chg="mod">
          <ac:chgData name="Lisa Usitalo (BRIDGE PARTNERS LLC)" userId="0abd1e3e-46b8-4109-be78-cfb20f11bbed" providerId="ADAL" clId="{3E971FA1-EAC6-46C3-87F8-A298FF38E4F6}" dt="2022-02-12T00:08:55.984" v="143" actId="962"/>
          <ac:picMkLst>
            <pc:docMk/>
            <pc:sldMk cId="154271967" sldId="1692"/>
            <ac:picMk id="119" creationId="{07930D12-AE72-48EB-B3C9-B5A8FDC9C5D3}"/>
          </ac:picMkLst>
        </pc:picChg>
      </pc:sldChg>
      <pc:sldChg chg="modSp mod">
        <pc:chgData name="Lisa Usitalo (BRIDGE PARTNERS LLC)" userId="0abd1e3e-46b8-4109-be78-cfb20f11bbed" providerId="ADAL" clId="{3E971FA1-EAC6-46C3-87F8-A298FF38E4F6}" dt="2022-02-11T22:44:55.618" v="124" actId="3626"/>
        <pc:sldMkLst>
          <pc:docMk/>
          <pc:sldMk cId="3137493942" sldId="1696"/>
        </pc:sldMkLst>
        <pc:spChg chg="mod">
          <ac:chgData name="Lisa Usitalo (BRIDGE PARTNERS LLC)" userId="0abd1e3e-46b8-4109-be78-cfb20f11bbed" providerId="ADAL" clId="{3E971FA1-EAC6-46C3-87F8-A298FF38E4F6}" dt="2022-02-11T22:44:55.618" v="124" actId="3626"/>
          <ac:spMkLst>
            <pc:docMk/>
            <pc:sldMk cId="3137493942" sldId="1696"/>
            <ac:spMk id="6" creationId="{0C535602-8D08-43E1-8F39-B7F0D7BDB85E}"/>
          </ac:spMkLst>
        </pc:spChg>
      </pc:sldChg>
      <pc:sldChg chg="del">
        <pc:chgData name="Lisa Usitalo (BRIDGE PARTNERS LLC)" userId="0abd1e3e-46b8-4109-be78-cfb20f11bbed" providerId="ADAL" clId="{3E971FA1-EAC6-46C3-87F8-A298FF38E4F6}" dt="2022-02-11T21:42:34.374" v="64" actId="47"/>
        <pc:sldMkLst>
          <pc:docMk/>
          <pc:sldMk cId="333007653" sldId="169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2/15/2022 11:55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2/15/2022 11:52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816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5 use cases that we talk about for Azure Stack HCI</a:t>
            </a:r>
          </a:p>
          <a:p>
            <a:r>
              <a:rPr lang="en-US" dirty="0"/>
              <a:t>Use these slides to tell the customer the best scenarios for using Azure Stack HCI</a:t>
            </a:r>
          </a:p>
          <a:p>
            <a:r>
              <a:rPr lang="en-US" dirty="0"/>
              <a:t>1. Modernize and secure your datacenter – with enterprise secure virtualization</a:t>
            </a:r>
          </a:p>
          <a:p>
            <a:r>
              <a:rPr lang="en-US" dirty="0"/>
              <a:t>2. Affordably run intelligent edge and remote branch solutions by providing appropriate infrastructure for these types of environments by leveraging the low price per core and the switchless capability of Azure Stack HCI and a true 2 node deployment (competitor typically starts at 3)</a:t>
            </a:r>
          </a:p>
          <a:p>
            <a:r>
              <a:rPr lang="en-US" dirty="0"/>
              <a:t>3. Industry-best performance for SQL Server VM – demonstrated through TPC benchmarks.  Microsoft owns end to end stack for SQL Server providing better optimization of SQL Server virtual workloads.</a:t>
            </a:r>
          </a:p>
          <a:p>
            <a:r>
              <a:rPr lang="en-US" dirty="0"/>
              <a:t>4. Deploy cloud native apps and Azure Arc enables services - using AKS on HCI provides the Kubernetes platform that customer can use to take cloud apps and run them as a container on Azure Stack HCI.  It also enables the deployment of all Azure Arc enabled services. </a:t>
            </a:r>
          </a:p>
          <a:p>
            <a:r>
              <a:rPr lang="en-US" dirty="0"/>
              <a:t>5. Best in class virtual desktop experience with Azure Virtual Desktop (AVD) for Azure Stack HCI</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53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89537">
              <a:defRPr/>
            </a:pPr>
            <a:r>
              <a:rPr lang="en-US" sz="900" dirty="0">
                <a:latin typeface="Segoe UI" panose="020B0502040204020203" pitchFamily="34" charset="0"/>
                <a:cs typeface="Segoe UI" panose="020B0502040204020203" pitchFamily="34" charset="0"/>
              </a:rPr>
              <a:t>Recent global events have made way for a second wave  of digital transformation over the past year. In retail, brick  and mortar merchants have embraced new business  initiatives, like contactless shopping and curbside pickup,</a:t>
            </a:r>
          </a:p>
          <a:p>
            <a:pPr defTabSz="1689537">
              <a:defRPr/>
            </a:pPr>
            <a:r>
              <a:rPr lang="en-US" sz="900" dirty="0">
                <a:latin typeface="Segoe UI" panose="020B0502040204020203" pitchFamily="34" charset="0"/>
                <a:cs typeface="Segoe UI" panose="020B0502040204020203" pitchFamily="34" charset="0"/>
              </a:rPr>
              <a:t>at an unprecedented pace. </a:t>
            </a:r>
          </a:p>
          <a:p>
            <a:pPr defTabSz="1689537">
              <a:defRPr/>
            </a:pPr>
            <a:r>
              <a:rPr lang="en-US" sz="900" dirty="0">
                <a:latin typeface="Segoe UI" panose="020B0502040204020203" pitchFamily="34" charset="0"/>
                <a:cs typeface="Segoe UI" panose="020B0502040204020203" pitchFamily="34" charset="0"/>
              </a:rPr>
              <a:t>Connecting physical and digital  experiences to better serve customers in new and more  personalized ways—getting goods to customers where,  when, and how they want them—is now pivotal for retail  sustainability and growth. </a:t>
            </a:r>
          </a:p>
          <a:p>
            <a:pPr defTabSz="1689537">
              <a:defRPr/>
            </a:pPr>
            <a:r>
              <a:rPr lang="en-US" sz="900" dirty="0">
                <a:latin typeface="Segoe UI" panose="020B0502040204020203" pitchFamily="34" charset="0"/>
                <a:cs typeface="Segoe UI" panose="020B0502040204020203" pitchFamily="34" charset="0"/>
              </a:rPr>
              <a:t>Retailers who have started or are  willing to quickly embrace modern technology now have the  ability to adapt quicker than ever thought possible.</a:t>
            </a:r>
          </a:p>
          <a:p>
            <a:pPr defTabSz="1689537">
              <a:defRPr/>
            </a:pPr>
            <a:r>
              <a:rPr lang="en-US" sz="900" dirty="0">
                <a:latin typeface="Segoe UI" panose="020B0502040204020203" pitchFamily="34" charset="0"/>
                <a:cs typeface="Segoe UI" panose="020B0502040204020203" pitchFamily="34" charset="0"/>
              </a:rPr>
              <a:t>Hyper-growth of e-commerce will continue to be the norm,  with an increased focus on data security, requiring retailers to  aim technology investments at driving innovation, hardening  consumer data security, and building deeper connections  with customers. Cloud technology can help, but not all retail  workloads can live in the cloud.</a:t>
            </a:r>
          </a:p>
          <a:p>
            <a:pPr defTabSz="1689537">
              <a:defRPr/>
            </a:pPr>
            <a:endParaRPr lang="en-US" sz="900" dirty="0">
              <a:latin typeface="Segoe UI" panose="020B0502040204020203" pitchFamily="34" charset="0"/>
              <a:cs typeface="Segoe UI" panose="020B0502040204020203" pitchFamily="34" charset="0"/>
            </a:endParaRPr>
          </a:p>
          <a:p>
            <a:pPr defTabSz="1689537">
              <a:defRPr/>
            </a:pPr>
            <a:endParaRPr lang="en-US" sz="9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526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701" marR="3081" defTabSz="554492">
              <a:lnSpc>
                <a:spcPct val="124900"/>
              </a:lnSpc>
              <a:spcBef>
                <a:spcPts val="61"/>
              </a:spcBef>
            </a:pPr>
            <a:r>
              <a:rPr lang="en-US" sz="900" dirty="0">
                <a:solidFill>
                  <a:prstClr val="black"/>
                </a:solidFill>
                <a:latin typeface="Segoe UI"/>
                <a:cs typeface="Segoe UI"/>
              </a:rPr>
              <a:t>Azure </a:t>
            </a:r>
            <a:r>
              <a:rPr lang="en-US" sz="900" spc="-12" dirty="0">
                <a:solidFill>
                  <a:prstClr val="black"/>
                </a:solidFill>
                <a:latin typeface="Segoe UI"/>
                <a:cs typeface="Segoe UI"/>
              </a:rPr>
              <a:t>Stack</a:t>
            </a:r>
            <a:r>
              <a:rPr lang="en-US" sz="900" spc="-3" dirty="0">
                <a:solidFill>
                  <a:prstClr val="black"/>
                </a:solidFill>
                <a:latin typeface="Segoe UI"/>
                <a:cs typeface="Segoe UI"/>
              </a:rPr>
              <a:t> </a:t>
            </a:r>
            <a:r>
              <a:rPr lang="en-US" sz="900" spc="-15" dirty="0">
                <a:solidFill>
                  <a:prstClr val="black"/>
                </a:solidFill>
                <a:latin typeface="Segoe UI"/>
                <a:cs typeface="Segoe UI"/>
              </a:rPr>
              <a:t>HCI</a:t>
            </a:r>
            <a:r>
              <a:rPr lang="en-US" sz="900" spc="-3" dirty="0">
                <a:solidFill>
                  <a:prstClr val="black"/>
                </a:solidFill>
                <a:latin typeface="Segoe UI"/>
                <a:cs typeface="Segoe UI"/>
              </a:rPr>
              <a:t> </a:t>
            </a:r>
            <a:r>
              <a:rPr lang="en-US" sz="900" spc="-9" dirty="0">
                <a:solidFill>
                  <a:prstClr val="black"/>
                </a:solidFill>
                <a:latin typeface="Segoe UI"/>
                <a:cs typeface="Segoe UI"/>
              </a:rPr>
              <a:t>is</a:t>
            </a:r>
            <a:r>
              <a:rPr lang="en-US" sz="900" dirty="0">
                <a:solidFill>
                  <a:prstClr val="black"/>
                </a:solidFill>
                <a:latin typeface="Segoe UI"/>
                <a:cs typeface="Segoe UI"/>
              </a:rPr>
              <a:t> </a:t>
            </a:r>
            <a:r>
              <a:rPr lang="en-US" sz="900" spc="-3" dirty="0">
                <a:solidFill>
                  <a:prstClr val="black"/>
                </a:solidFill>
                <a:latin typeface="Segoe UI"/>
                <a:cs typeface="Segoe UI"/>
              </a:rPr>
              <a:t>a</a:t>
            </a:r>
            <a:r>
              <a:rPr lang="en-US" sz="900" dirty="0">
                <a:solidFill>
                  <a:prstClr val="black"/>
                </a:solidFill>
                <a:latin typeface="Segoe UI"/>
                <a:cs typeface="Segoe UI"/>
              </a:rPr>
              <a:t> </a:t>
            </a:r>
            <a:r>
              <a:rPr lang="en-US" sz="900" spc="-9" dirty="0">
                <a:solidFill>
                  <a:prstClr val="black"/>
                </a:solidFill>
                <a:latin typeface="Segoe UI"/>
                <a:cs typeface="Segoe UI"/>
              </a:rPr>
              <a:t>world-class,</a:t>
            </a:r>
            <a:r>
              <a:rPr lang="en-US" sz="900" dirty="0">
                <a:solidFill>
                  <a:prstClr val="black"/>
                </a:solidFill>
                <a:latin typeface="Segoe UI"/>
                <a:cs typeface="Segoe UI"/>
              </a:rPr>
              <a:t> Azure</a:t>
            </a:r>
            <a:r>
              <a:rPr lang="en-US" sz="900" spc="3" dirty="0">
                <a:solidFill>
                  <a:prstClr val="black"/>
                </a:solidFill>
                <a:latin typeface="Segoe UI"/>
                <a:cs typeface="Segoe UI"/>
              </a:rPr>
              <a:t> </a:t>
            </a:r>
            <a:r>
              <a:rPr lang="en-US" sz="900" spc="-9" dirty="0">
                <a:solidFill>
                  <a:prstClr val="black"/>
                </a:solidFill>
                <a:latin typeface="Segoe UI"/>
                <a:cs typeface="Segoe UI"/>
              </a:rPr>
              <a:t>Arc-enabled </a:t>
            </a:r>
            <a:r>
              <a:rPr lang="en-US" sz="900" spc="-6" dirty="0">
                <a:solidFill>
                  <a:prstClr val="black"/>
                </a:solidFill>
                <a:latin typeface="Segoe UI"/>
                <a:cs typeface="Segoe UI"/>
              </a:rPr>
              <a:t> virtualization</a:t>
            </a:r>
            <a:r>
              <a:rPr lang="en-US" sz="900" spc="-3" dirty="0">
                <a:solidFill>
                  <a:prstClr val="black"/>
                </a:solidFill>
                <a:latin typeface="Segoe UI"/>
                <a:cs typeface="Segoe UI"/>
              </a:rPr>
              <a:t> </a:t>
            </a:r>
            <a:r>
              <a:rPr lang="en-US" sz="900" spc="-6" dirty="0">
                <a:solidFill>
                  <a:prstClr val="black"/>
                </a:solidFill>
                <a:latin typeface="Segoe UI"/>
                <a:cs typeface="Segoe UI"/>
              </a:rPr>
              <a:t>stack</a:t>
            </a:r>
            <a:r>
              <a:rPr lang="en-US" sz="900" spc="-3" dirty="0">
                <a:solidFill>
                  <a:prstClr val="black"/>
                </a:solidFill>
                <a:latin typeface="Segoe UI"/>
                <a:cs typeface="Segoe UI"/>
              </a:rPr>
              <a:t> </a:t>
            </a:r>
            <a:r>
              <a:rPr lang="en-US" sz="900" spc="-12" dirty="0">
                <a:solidFill>
                  <a:prstClr val="black"/>
                </a:solidFill>
                <a:latin typeface="Segoe UI"/>
                <a:cs typeface="Segoe UI"/>
              </a:rPr>
              <a:t>built</a:t>
            </a:r>
            <a:r>
              <a:rPr lang="en-US" sz="900" dirty="0">
                <a:solidFill>
                  <a:prstClr val="black"/>
                </a:solidFill>
                <a:latin typeface="Segoe UI"/>
                <a:cs typeface="Segoe UI"/>
              </a:rPr>
              <a:t> </a:t>
            </a:r>
            <a:r>
              <a:rPr lang="en-US" sz="900" spc="-6" dirty="0">
                <a:solidFill>
                  <a:prstClr val="black"/>
                </a:solidFill>
                <a:latin typeface="Segoe UI"/>
                <a:cs typeface="Segoe UI"/>
              </a:rPr>
              <a:t>on</a:t>
            </a:r>
            <a:r>
              <a:rPr lang="en-US" sz="900" dirty="0">
                <a:solidFill>
                  <a:prstClr val="black"/>
                </a:solidFill>
                <a:latin typeface="Segoe UI"/>
                <a:cs typeface="Segoe UI"/>
              </a:rPr>
              <a:t> </a:t>
            </a:r>
            <a:r>
              <a:rPr lang="en-US" sz="900" spc="-9" dirty="0">
                <a:solidFill>
                  <a:prstClr val="black"/>
                </a:solidFill>
                <a:latin typeface="Segoe UI"/>
                <a:cs typeface="Segoe UI"/>
              </a:rPr>
              <a:t>proven</a:t>
            </a:r>
            <a:r>
              <a:rPr lang="en-US" sz="900" spc="-3" dirty="0">
                <a:solidFill>
                  <a:prstClr val="black"/>
                </a:solidFill>
                <a:latin typeface="Segoe UI"/>
                <a:cs typeface="Segoe UI"/>
              </a:rPr>
              <a:t> </a:t>
            </a:r>
            <a:r>
              <a:rPr lang="en-US" sz="900" spc="-9" dirty="0">
                <a:solidFill>
                  <a:prstClr val="black"/>
                </a:solidFill>
                <a:latin typeface="Segoe UI"/>
                <a:cs typeface="Segoe UI"/>
              </a:rPr>
              <a:t>technologies</a:t>
            </a:r>
            <a:r>
              <a:rPr lang="en-US" sz="900" spc="-3" dirty="0">
                <a:solidFill>
                  <a:prstClr val="black"/>
                </a:solidFill>
                <a:latin typeface="Segoe UI"/>
                <a:cs typeface="Segoe UI"/>
              </a:rPr>
              <a:t> </a:t>
            </a:r>
            <a:r>
              <a:rPr lang="en-US" sz="900" spc="-9" dirty="0">
                <a:solidFill>
                  <a:prstClr val="black"/>
                </a:solidFill>
                <a:latin typeface="Segoe UI"/>
                <a:cs typeface="Segoe UI"/>
              </a:rPr>
              <a:t>that</a:t>
            </a:r>
            <a:r>
              <a:rPr lang="en-US" sz="900" dirty="0">
                <a:solidFill>
                  <a:prstClr val="black"/>
                </a:solidFill>
                <a:latin typeface="Segoe UI"/>
                <a:cs typeface="Segoe UI"/>
              </a:rPr>
              <a:t> </a:t>
            </a:r>
            <a:r>
              <a:rPr lang="en-US" sz="900" spc="-12" dirty="0">
                <a:solidFill>
                  <a:prstClr val="black"/>
                </a:solidFill>
                <a:latin typeface="Segoe UI"/>
                <a:cs typeface="Segoe UI"/>
              </a:rPr>
              <a:t>have </a:t>
            </a:r>
            <a:r>
              <a:rPr lang="en-US" sz="900" spc="-9" dirty="0">
                <a:solidFill>
                  <a:prstClr val="black"/>
                </a:solidFill>
                <a:latin typeface="Segoe UI"/>
                <a:cs typeface="Segoe UI"/>
              </a:rPr>
              <a:t> already</a:t>
            </a:r>
            <a:r>
              <a:rPr lang="en-US" sz="900" dirty="0">
                <a:solidFill>
                  <a:prstClr val="black"/>
                </a:solidFill>
                <a:latin typeface="Segoe UI"/>
                <a:cs typeface="Segoe UI"/>
              </a:rPr>
              <a:t> </a:t>
            </a:r>
            <a:r>
              <a:rPr lang="en-US" sz="900" spc="-3" dirty="0">
                <a:solidFill>
                  <a:prstClr val="black"/>
                </a:solidFill>
                <a:latin typeface="Segoe UI"/>
                <a:cs typeface="Segoe UI"/>
              </a:rPr>
              <a:t>been</a:t>
            </a:r>
            <a:r>
              <a:rPr lang="en-US" sz="900" spc="3" dirty="0">
                <a:solidFill>
                  <a:prstClr val="black"/>
                </a:solidFill>
                <a:latin typeface="Segoe UI"/>
                <a:cs typeface="Segoe UI"/>
              </a:rPr>
              <a:t> </a:t>
            </a:r>
            <a:r>
              <a:rPr lang="en-US" sz="900" spc="-9" dirty="0">
                <a:solidFill>
                  <a:prstClr val="black"/>
                </a:solidFill>
                <a:latin typeface="Segoe UI"/>
                <a:cs typeface="Segoe UI"/>
              </a:rPr>
              <a:t>deployed</a:t>
            </a:r>
            <a:r>
              <a:rPr lang="en-US" sz="900" spc="3" dirty="0">
                <a:solidFill>
                  <a:prstClr val="black"/>
                </a:solidFill>
                <a:latin typeface="Segoe UI"/>
                <a:cs typeface="Segoe UI"/>
              </a:rPr>
              <a:t> </a:t>
            </a:r>
            <a:r>
              <a:rPr lang="en-US" sz="900" spc="-9" dirty="0">
                <a:solidFill>
                  <a:prstClr val="black"/>
                </a:solidFill>
                <a:latin typeface="Segoe UI"/>
                <a:cs typeface="Segoe UI"/>
              </a:rPr>
              <a:t>at</a:t>
            </a:r>
            <a:r>
              <a:rPr lang="en-US" sz="900" spc="3" dirty="0">
                <a:solidFill>
                  <a:prstClr val="black"/>
                </a:solidFill>
                <a:latin typeface="Segoe UI"/>
                <a:cs typeface="Segoe UI"/>
              </a:rPr>
              <a:t> </a:t>
            </a:r>
            <a:r>
              <a:rPr lang="en-US" sz="900" spc="-6" dirty="0">
                <a:solidFill>
                  <a:prstClr val="black"/>
                </a:solidFill>
                <a:latin typeface="Segoe UI"/>
                <a:cs typeface="Segoe UI"/>
              </a:rPr>
              <a:t>scale</a:t>
            </a:r>
            <a:r>
              <a:rPr lang="en-US" sz="900" spc="3" dirty="0">
                <a:solidFill>
                  <a:prstClr val="black"/>
                </a:solidFill>
                <a:latin typeface="Segoe UI"/>
                <a:cs typeface="Segoe UI"/>
              </a:rPr>
              <a:t> </a:t>
            </a:r>
            <a:r>
              <a:rPr lang="en-US" sz="900" spc="-18" dirty="0">
                <a:solidFill>
                  <a:prstClr val="black"/>
                </a:solidFill>
                <a:latin typeface="Segoe UI"/>
                <a:cs typeface="Segoe UI"/>
              </a:rPr>
              <a:t>(such</a:t>
            </a:r>
            <a:r>
              <a:rPr lang="en-US" sz="900" spc="3" dirty="0">
                <a:solidFill>
                  <a:prstClr val="black"/>
                </a:solidFill>
                <a:latin typeface="Segoe UI"/>
                <a:cs typeface="Segoe UI"/>
              </a:rPr>
              <a:t> </a:t>
            </a:r>
            <a:r>
              <a:rPr lang="en-US" sz="900" spc="-6" dirty="0">
                <a:solidFill>
                  <a:prstClr val="black"/>
                </a:solidFill>
                <a:latin typeface="Segoe UI"/>
                <a:cs typeface="Segoe UI"/>
              </a:rPr>
              <a:t>as</a:t>
            </a:r>
            <a:r>
              <a:rPr lang="en-US" sz="900" dirty="0">
                <a:solidFill>
                  <a:prstClr val="black"/>
                </a:solidFill>
                <a:latin typeface="Segoe UI"/>
                <a:cs typeface="Segoe UI"/>
              </a:rPr>
              <a:t> </a:t>
            </a:r>
            <a:r>
              <a:rPr lang="en-US" sz="900" spc="-12" dirty="0">
                <a:solidFill>
                  <a:prstClr val="black"/>
                </a:solidFill>
                <a:latin typeface="Segoe UI"/>
                <a:cs typeface="Segoe UI"/>
              </a:rPr>
              <a:t>Storage</a:t>
            </a:r>
            <a:r>
              <a:rPr lang="en-US" sz="900" spc="3" dirty="0">
                <a:solidFill>
                  <a:prstClr val="black"/>
                </a:solidFill>
                <a:latin typeface="Segoe UI"/>
                <a:cs typeface="Segoe UI"/>
              </a:rPr>
              <a:t> </a:t>
            </a:r>
            <a:r>
              <a:rPr lang="en-US" sz="900" spc="-12" dirty="0">
                <a:solidFill>
                  <a:prstClr val="black"/>
                </a:solidFill>
                <a:latin typeface="Segoe UI"/>
                <a:cs typeface="Segoe UI"/>
              </a:rPr>
              <a:t>Spaces</a:t>
            </a:r>
            <a:r>
              <a:rPr lang="en-US" sz="900" dirty="0">
                <a:solidFill>
                  <a:prstClr val="black"/>
                </a:solidFill>
                <a:latin typeface="Segoe UI"/>
                <a:cs typeface="Segoe UI"/>
              </a:rPr>
              <a:t> </a:t>
            </a:r>
            <a:r>
              <a:rPr lang="en-US" sz="900" spc="-3" dirty="0">
                <a:solidFill>
                  <a:prstClr val="black"/>
                </a:solidFill>
                <a:latin typeface="Segoe UI"/>
                <a:cs typeface="Segoe UI"/>
              </a:rPr>
              <a:t>Direct </a:t>
            </a:r>
            <a:r>
              <a:rPr lang="en-US" sz="900" spc="-263" dirty="0">
                <a:solidFill>
                  <a:prstClr val="black"/>
                </a:solidFill>
                <a:latin typeface="Segoe UI"/>
                <a:cs typeface="Segoe UI"/>
              </a:rPr>
              <a:t> </a:t>
            </a:r>
            <a:r>
              <a:rPr lang="en-US" sz="900" spc="-6" dirty="0">
                <a:solidFill>
                  <a:prstClr val="black"/>
                </a:solidFill>
                <a:latin typeface="Segoe UI"/>
                <a:cs typeface="Segoe UI"/>
              </a:rPr>
              <a:t>and</a:t>
            </a:r>
            <a:r>
              <a:rPr lang="en-US" sz="900" dirty="0">
                <a:solidFill>
                  <a:prstClr val="black"/>
                </a:solidFill>
                <a:latin typeface="Segoe UI"/>
                <a:cs typeface="Segoe UI"/>
              </a:rPr>
              <a:t> </a:t>
            </a:r>
            <a:r>
              <a:rPr lang="en-US" sz="900" spc="-6" dirty="0">
                <a:solidFill>
                  <a:prstClr val="black"/>
                </a:solidFill>
                <a:latin typeface="Segoe UI"/>
                <a:cs typeface="Segoe UI"/>
              </a:rPr>
              <a:t>Hyper-V)</a:t>
            </a:r>
            <a:r>
              <a:rPr lang="en-US" sz="900" dirty="0">
                <a:solidFill>
                  <a:prstClr val="black"/>
                </a:solidFill>
                <a:latin typeface="Segoe UI"/>
                <a:cs typeface="Segoe UI"/>
              </a:rPr>
              <a:t> </a:t>
            </a:r>
            <a:r>
              <a:rPr lang="en-US" sz="900" spc="-9" dirty="0">
                <a:solidFill>
                  <a:prstClr val="black"/>
                </a:solidFill>
                <a:latin typeface="Segoe UI"/>
                <a:cs typeface="Segoe UI"/>
              </a:rPr>
              <a:t>with</a:t>
            </a:r>
            <a:r>
              <a:rPr lang="en-US" sz="900" spc="3" dirty="0">
                <a:solidFill>
                  <a:prstClr val="black"/>
                </a:solidFill>
                <a:latin typeface="Segoe UI"/>
                <a:cs typeface="Segoe UI"/>
              </a:rPr>
              <a:t> </a:t>
            </a:r>
            <a:r>
              <a:rPr lang="en-US" sz="900" spc="-9" dirty="0">
                <a:solidFill>
                  <a:prstClr val="black"/>
                </a:solidFill>
                <a:latin typeface="Segoe UI"/>
                <a:cs typeface="Segoe UI"/>
              </a:rPr>
              <a:t>hybrid</a:t>
            </a:r>
            <a:r>
              <a:rPr lang="en-US" sz="900" dirty="0">
                <a:solidFill>
                  <a:prstClr val="black"/>
                </a:solidFill>
                <a:latin typeface="Segoe UI"/>
                <a:cs typeface="Segoe UI"/>
              </a:rPr>
              <a:t> </a:t>
            </a:r>
            <a:r>
              <a:rPr lang="en-US" sz="900" spc="-9" dirty="0">
                <a:solidFill>
                  <a:prstClr val="black"/>
                </a:solidFill>
                <a:latin typeface="Segoe UI"/>
                <a:cs typeface="Segoe UI"/>
              </a:rPr>
              <a:t>cloud</a:t>
            </a:r>
            <a:r>
              <a:rPr lang="en-US" sz="900" spc="3" dirty="0">
                <a:solidFill>
                  <a:prstClr val="black"/>
                </a:solidFill>
                <a:latin typeface="Segoe UI"/>
                <a:cs typeface="Segoe UI"/>
              </a:rPr>
              <a:t> </a:t>
            </a:r>
            <a:r>
              <a:rPr lang="en-US" sz="900" spc="-9" dirty="0">
                <a:solidFill>
                  <a:prstClr val="black"/>
                </a:solidFill>
                <a:latin typeface="Segoe UI"/>
                <a:cs typeface="Segoe UI"/>
              </a:rPr>
              <a:t>capabilities</a:t>
            </a:r>
            <a:r>
              <a:rPr lang="en-US" sz="900" spc="-3" dirty="0">
                <a:solidFill>
                  <a:prstClr val="black"/>
                </a:solidFill>
                <a:latin typeface="Segoe UI"/>
                <a:cs typeface="Segoe UI"/>
              </a:rPr>
              <a:t> </a:t>
            </a:r>
            <a:r>
              <a:rPr lang="en-US" sz="900" spc="-9" dirty="0">
                <a:solidFill>
                  <a:prstClr val="black"/>
                </a:solidFill>
                <a:latin typeface="Segoe UI"/>
                <a:cs typeface="Segoe UI"/>
              </a:rPr>
              <a:t>built</a:t>
            </a:r>
            <a:r>
              <a:rPr lang="en-US" sz="900" spc="3" dirty="0">
                <a:solidFill>
                  <a:prstClr val="black"/>
                </a:solidFill>
                <a:latin typeface="Segoe UI"/>
                <a:cs typeface="Segoe UI"/>
              </a:rPr>
              <a:t> </a:t>
            </a:r>
            <a:r>
              <a:rPr lang="en-US" sz="900" spc="-9" dirty="0">
                <a:solidFill>
                  <a:prstClr val="black"/>
                </a:solidFill>
                <a:latin typeface="Segoe UI"/>
                <a:cs typeface="Segoe UI"/>
              </a:rPr>
              <a:t>in.</a:t>
            </a:r>
            <a:r>
              <a:rPr lang="en-US" sz="900" dirty="0">
                <a:solidFill>
                  <a:prstClr val="black"/>
                </a:solidFill>
                <a:latin typeface="Segoe UI"/>
                <a:cs typeface="Segoe UI"/>
              </a:rPr>
              <a:t> </a:t>
            </a:r>
            <a:r>
              <a:rPr lang="en-US" sz="900" spc="-6" dirty="0">
                <a:solidFill>
                  <a:prstClr val="black"/>
                </a:solidFill>
                <a:latin typeface="Segoe UI"/>
                <a:cs typeface="Segoe UI"/>
              </a:rPr>
              <a:t>An</a:t>
            </a:r>
            <a:r>
              <a:rPr lang="en-US" sz="900" spc="3" dirty="0">
                <a:solidFill>
                  <a:prstClr val="black"/>
                </a:solidFill>
                <a:latin typeface="Segoe UI"/>
                <a:cs typeface="Segoe UI"/>
              </a:rPr>
              <a:t> </a:t>
            </a:r>
            <a:r>
              <a:rPr lang="en-US" sz="900" dirty="0">
                <a:solidFill>
                  <a:prstClr val="black"/>
                </a:solidFill>
                <a:latin typeface="Segoe UI"/>
                <a:cs typeface="Segoe UI"/>
              </a:rPr>
              <a:t>Azure </a:t>
            </a:r>
            <a:r>
              <a:rPr lang="en-US" sz="900" spc="3" dirty="0">
                <a:solidFill>
                  <a:prstClr val="black"/>
                </a:solidFill>
                <a:latin typeface="Segoe UI"/>
                <a:cs typeface="Segoe UI"/>
              </a:rPr>
              <a:t> </a:t>
            </a:r>
            <a:r>
              <a:rPr lang="en-US" sz="900" spc="-12" dirty="0">
                <a:solidFill>
                  <a:prstClr val="black"/>
                </a:solidFill>
                <a:latin typeface="Segoe UI"/>
                <a:cs typeface="Segoe UI"/>
              </a:rPr>
              <a:t>Stack</a:t>
            </a:r>
            <a:r>
              <a:rPr lang="en-US" sz="900" spc="-6" dirty="0">
                <a:solidFill>
                  <a:prstClr val="black"/>
                </a:solidFill>
                <a:latin typeface="Segoe UI"/>
                <a:cs typeface="Segoe UI"/>
              </a:rPr>
              <a:t> </a:t>
            </a:r>
            <a:r>
              <a:rPr lang="en-US" sz="900" spc="-15" dirty="0">
                <a:solidFill>
                  <a:prstClr val="black"/>
                </a:solidFill>
                <a:latin typeface="Segoe UI"/>
                <a:cs typeface="Segoe UI"/>
              </a:rPr>
              <a:t>HCI</a:t>
            </a:r>
            <a:r>
              <a:rPr lang="en-US" sz="900" spc="-3" dirty="0">
                <a:solidFill>
                  <a:prstClr val="black"/>
                </a:solidFill>
                <a:latin typeface="Segoe UI"/>
                <a:cs typeface="Segoe UI"/>
              </a:rPr>
              <a:t> </a:t>
            </a:r>
            <a:r>
              <a:rPr lang="en-US" sz="900" spc="-9" dirty="0">
                <a:solidFill>
                  <a:prstClr val="black"/>
                </a:solidFill>
                <a:latin typeface="Segoe UI"/>
                <a:cs typeface="Segoe UI"/>
              </a:rPr>
              <a:t>solution</a:t>
            </a:r>
            <a:r>
              <a:rPr lang="en-US" sz="900" spc="-3" dirty="0">
                <a:solidFill>
                  <a:prstClr val="black"/>
                </a:solidFill>
                <a:latin typeface="Segoe UI"/>
                <a:cs typeface="Segoe UI"/>
              </a:rPr>
              <a:t> </a:t>
            </a:r>
            <a:r>
              <a:rPr lang="en-US" sz="900" spc="-12" dirty="0">
                <a:solidFill>
                  <a:prstClr val="black"/>
                </a:solidFill>
                <a:latin typeface="Segoe UI"/>
                <a:cs typeface="Segoe UI"/>
              </a:rPr>
              <a:t>includes:</a:t>
            </a:r>
            <a:endParaRPr lang="en-US" sz="900" dirty="0">
              <a:solidFill>
                <a:prstClr val="black"/>
              </a:solidFill>
              <a:latin typeface="Segoe UI"/>
              <a:cs typeface="Segoe UI"/>
            </a:endParaRPr>
          </a:p>
          <a:p>
            <a:pPr defTabSz="554492">
              <a:spcBef>
                <a:spcPts val="15"/>
              </a:spcBef>
            </a:pPr>
            <a:endParaRPr lang="en-US" sz="1050" dirty="0">
              <a:solidFill>
                <a:prstClr val="black"/>
              </a:solidFill>
              <a:latin typeface="Segoe UI"/>
              <a:cs typeface="Segoe UI"/>
            </a:endParaRPr>
          </a:p>
          <a:p>
            <a:pPr marL="229883" indent="-222567" defTabSz="554492">
              <a:buClr>
                <a:srgbClr val="0078D4"/>
              </a:buClr>
              <a:buFont typeface="Gotham Book"/>
              <a:buChar char="•"/>
              <a:tabLst>
                <a:tab pos="229883" algn="l"/>
                <a:tab pos="230268" algn="l"/>
              </a:tabLst>
            </a:pPr>
            <a:r>
              <a:rPr lang="en-US" sz="900" dirty="0">
                <a:solidFill>
                  <a:prstClr val="black"/>
                </a:solidFill>
                <a:latin typeface="Segoe UI"/>
                <a:cs typeface="Segoe UI"/>
              </a:rPr>
              <a:t>Azure</a:t>
            </a:r>
            <a:r>
              <a:rPr lang="en-US" sz="900" spc="-9" dirty="0">
                <a:solidFill>
                  <a:prstClr val="black"/>
                </a:solidFill>
                <a:latin typeface="Segoe UI"/>
                <a:cs typeface="Segoe UI"/>
              </a:rPr>
              <a:t> </a:t>
            </a:r>
            <a:r>
              <a:rPr lang="en-US" sz="900" spc="-12" dirty="0">
                <a:solidFill>
                  <a:prstClr val="black"/>
                </a:solidFill>
                <a:latin typeface="Segoe UI"/>
                <a:cs typeface="Segoe UI"/>
              </a:rPr>
              <a:t>Stack</a:t>
            </a:r>
            <a:r>
              <a:rPr lang="en-US" sz="900" spc="-9" dirty="0">
                <a:solidFill>
                  <a:prstClr val="black"/>
                </a:solidFill>
                <a:latin typeface="Segoe UI"/>
                <a:cs typeface="Segoe UI"/>
              </a:rPr>
              <a:t> </a:t>
            </a:r>
            <a:r>
              <a:rPr lang="en-US" sz="900" spc="-15" dirty="0">
                <a:solidFill>
                  <a:prstClr val="black"/>
                </a:solidFill>
                <a:latin typeface="Segoe UI"/>
                <a:cs typeface="Segoe UI"/>
              </a:rPr>
              <a:t>HCI</a:t>
            </a:r>
            <a:r>
              <a:rPr lang="en-US" sz="900" spc="-9" dirty="0">
                <a:solidFill>
                  <a:prstClr val="black"/>
                </a:solidFill>
                <a:latin typeface="Segoe UI"/>
                <a:cs typeface="Segoe UI"/>
              </a:rPr>
              <a:t> operating</a:t>
            </a:r>
            <a:r>
              <a:rPr lang="en-US" sz="900" spc="-6" dirty="0">
                <a:solidFill>
                  <a:prstClr val="black"/>
                </a:solidFill>
                <a:latin typeface="Segoe UI"/>
                <a:cs typeface="Segoe UI"/>
              </a:rPr>
              <a:t> </a:t>
            </a:r>
            <a:r>
              <a:rPr lang="en-US" sz="900" spc="-3" dirty="0">
                <a:solidFill>
                  <a:prstClr val="black"/>
                </a:solidFill>
                <a:latin typeface="Segoe UI"/>
                <a:cs typeface="Segoe UI"/>
              </a:rPr>
              <a:t>system</a:t>
            </a:r>
            <a:endParaRPr lang="en-US" sz="900" dirty="0">
              <a:solidFill>
                <a:prstClr val="black"/>
              </a:solidFill>
              <a:latin typeface="Segoe UI"/>
              <a:cs typeface="Segoe UI"/>
            </a:endParaRPr>
          </a:p>
          <a:p>
            <a:pPr marL="229883" indent="-222567" defTabSz="554492">
              <a:spcBef>
                <a:spcPts val="800"/>
              </a:spcBef>
              <a:buClr>
                <a:srgbClr val="0078D4"/>
              </a:buClr>
              <a:buFont typeface="Gotham Book"/>
              <a:buChar char="•"/>
              <a:tabLst>
                <a:tab pos="229883" algn="l"/>
                <a:tab pos="230268" algn="l"/>
              </a:tabLst>
            </a:pPr>
            <a:r>
              <a:rPr lang="en-US" sz="900" spc="-15" dirty="0">
                <a:solidFill>
                  <a:prstClr val="black"/>
                </a:solidFill>
                <a:latin typeface="Segoe UI"/>
                <a:cs typeface="Segoe UI"/>
              </a:rPr>
              <a:t>Validated</a:t>
            </a:r>
            <a:r>
              <a:rPr lang="en-US" sz="900" dirty="0">
                <a:solidFill>
                  <a:prstClr val="black"/>
                </a:solidFill>
                <a:latin typeface="Segoe UI"/>
                <a:cs typeface="Segoe UI"/>
              </a:rPr>
              <a:t> </a:t>
            </a:r>
            <a:r>
              <a:rPr lang="en-US" sz="900" spc="-9" dirty="0">
                <a:solidFill>
                  <a:prstClr val="black"/>
                </a:solidFill>
                <a:latin typeface="Segoe UI"/>
                <a:cs typeface="Segoe UI"/>
              </a:rPr>
              <a:t>hardware</a:t>
            </a:r>
            <a:r>
              <a:rPr lang="en-US" sz="900" dirty="0">
                <a:solidFill>
                  <a:prstClr val="black"/>
                </a:solidFill>
                <a:latin typeface="Segoe UI"/>
                <a:cs typeface="Segoe UI"/>
              </a:rPr>
              <a:t> </a:t>
            </a:r>
            <a:r>
              <a:rPr lang="en-US" sz="900" spc="-6" dirty="0">
                <a:solidFill>
                  <a:prstClr val="black"/>
                </a:solidFill>
                <a:latin typeface="Segoe UI"/>
                <a:cs typeface="Segoe UI"/>
              </a:rPr>
              <a:t>from</a:t>
            </a:r>
            <a:r>
              <a:rPr lang="en-US" sz="900" spc="3" dirty="0">
                <a:solidFill>
                  <a:prstClr val="black"/>
                </a:solidFill>
                <a:latin typeface="Segoe UI"/>
                <a:cs typeface="Segoe UI"/>
              </a:rPr>
              <a:t> </a:t>
            </a:r>
            <a:r>
              <a:rPr lang="en-US" sz="900" spc="-3" dirty="0">
                <a:solidFill>
                  <a:prstClr val="black"/>
                </a:solidFill>
                <a:latin typeface="Segoe UI"/>
                <a:cs typeface="Segoe UI"/>
              </a:rPr>
              <a:t>a</a:t>
            </a:r>
            <a:r>
              <a:rPr lang="en-US" sz="900" dirty="0">
                <a:solidFill>
                  <a:prstClr val="black"/>
                </a:solidFill>
                <a:latin typeface="Segoe UI"/>
                <a:cs typeface="Segoe UI"/>
              </a:rPr>
              <a:t> </a:t>
            </a:r>
            <a:r>
              <a:rPr lang="en-US" sz="900" spc="-9" dirty="0">
                <a:solidFill>
                  <a:prstClr val="black"/>
                </a:solidFill>
                <a:latin typeface="Segoe UI"/>
                <a:cs typeface="Segoe UI"/>
              </a:rPr>
              <a:t>hardware</a:t>
            </a:r>
            <a:r>
              <a:rPr lang="en-US" sz="900" spc="-3" dirty="0">
                <a:solidFill>
                  <a:prstClr val="black"/>
                </a:solidFill>
                <a:latin typeface="Segoe UI"/>
                <a:cs typeface="Segoe UI"/>
              </a:rPr>
              <a:t> partner</a:t>
            </a:r>
            <a:endParaRPr lang="en-US" sz="900" dirty="0">
              <a:solidFill>
                <a:prstClr val="black"/>
              </a:solidFill>
              <a:latin typeface="Segoe UI"/>
              <a:cs typeface="Segoe UI"/>
            </a:endParaRPr>
          </a:p>
          <a:p>
            <a:pPr marL="229883" indent="-222567" defTabSz="554492">
              <a:spcBef>
                <a:spcPts val="797"/>
              </a:spcBef>
              <a:buClr>
                <a:srgbClr val="0078D4"/>
              </a:buClr>
              <a:buFont typeface="Gotham Book"/>
              <a:buChar char="•"/>
              <a:tabLst>
                <a:tab pos="229883" algn="l"/>
                <a:tab pos="230268" algn="l"/>
              </a:tabLst>
            </a:pPr>
            <a:r>
              <a:rPr lang="en-US" sz="900" dirty="0">
                <a:solidFill>
                  <a:prstClr val="black"/>
                </a:solidFill>
                <a:latin typeface="Segoe UI"/>
                <a:cs typeface="Segoe UI"/>
              </a:rPr>
              <a:t>Azure</a:t>
            </a:r>
            <a:r>
              <a:rPr lang="en-US" sz="900" spc="-9" dirty="0">
                <a:solidFill>
                  <a:prstClr val="black"/>
                </a:solidFill>
                <a:latin typeface="Segoe UI"/>
                <a:cs typeface="Segoe UI"/>
              </a:rPr>
              <a:t> hybrid</a:t>
            </a:r>
            <a:r>
              <a:rPr lang="en-US" sz="900" spc="-6" dirty="0">
                <a:solidFill>
                  <a:prstClr val="black"/>
                </a:solidFill>
                <a:latin typeface="Segoe UI"/>
                <a:cs typeface="Segoe UI"/>
              </a:rPr>
              <a:t> </a:t>
            </a:r>
            <a:r>
              <a:rPr lang="en-US" sz="900" spc="-3" dirty="0">
                <a:solidFill>
                  <a:prstClr val="black"/>
                </a:solidFill>
                <a:latin typeface="Segoe UI"/>
                <a:cs typeface="Segoe UI"/>
              </a:rPr>
              <a:t>services</a:t>
            </a:r>
            <a:endParaRPr lang="en-US" sz="900" dirty="0">
              <a:solidFill>
                <a:prstClr val="black"/>
              </a:solidFill>
              <a:latin typeface="Segoe UI"/>
              <a:cs typeface="Segoe UI"/>
            </a:endParaRPr>
          </a:p>
          <a:p>
            <a:pPr marL="229883" indent="-222567" defTabSz="554492">
              <a:spcBef>
                <a:spcPts val="800"/>
              </a:spcBef>
              <a:buClr>
                <a:srgbClr val="0078D4"/>
              </a:buClr>
              <a:buFont typeface="Gotham Book"/>
              <a:buChar char="•"/>
              <a:tabLst>
                <a:tab pos="229883" algn="l"/>
                <a:tab pos="230268" algn="l"/>
              </a:tabLst>
            </a:pPr>
            <a:r>
              <a:rPr lang="en-US" sz="900" spc="-9" dirty="0">
                <a:solidFill>
                  <a:prstClr val="black"/>
                </a:solidFill>
                <a:latin typeface="Segoe UI"/>
                <a:cs typeface="Segoe UI"/>
              </a:rPr>
              <a:t>Windows</a:t>
            </a:r>
            <a:r>
              <a:rPr lang="en-US" sz="900" spc="-15" dirty="0">
                <a:solidFill>
                  <a:prstClr val="black"/>
                </a:solidFill>
                <a:latin typeface="Segoe UI"/>
                <a:cs typeface="Segoe UI"/>
              </a:rPr>
              <a:t> </a:t>
            </a:r>
            <a:r>
              <a:rPr lang="en-US" sz="900" spc="-12" dirty="0">
                <a:solidFill>
                  <a:prstClr val="black"/>
                </a:solidFill>
                <a:latin typeface="Segoe UI"/>
                <a:cs typeface="Segoe UI"/>
              </a:rPr>
              <a:t>Admin</a:t>
            </a:r>
            <a:r>
              <a:rPr lang="en-US" sz="900" spc="-15" dirty="0">
                <a:solidFill>
                  <a:prstClr val="black"/>
                </a:solidFill>
                <a:latin typeface="Segoe UI"/>
                <a:cs typeface="Segoe UI"/>
              </a:rPr>
              <a:t> </a:t>
            </a:r>
            <a:r>
              <a:rPr lang="en-US" sz="900" spc="-9" dirty="0">
                <a:solidFill>
                  <a:prstClr val="black"/>
                </a:solidFill>
                <a:latin typeface="Segoe UI"/>
                <a:cs typeface="Segoe UI"/>
              </a:rPr>
              <a:t>Center</a:t>
            </a:r>
            <a:endParaRPr lang="en-US" sz="900" dirty="0">
              <a:solidFill>
                <a:prstClr val="black"/>
              </a:solidFill>
              <a:latin typeface="Segoe UI"/>
              <a:cs typeface="Segoe UI"/>
            </a:endParaRPr>
          </a:p>
          <a:p>
            <a:pPr marL="229883" indent="-222567" defTabSz="554492">
              <a:spcBef>
                <a:spcPts val="800"/>
              </a:spcBef>
              <a:buClr>
                <a:srgbClr val="0078D4"/>
              </a:buClr>
              <a:buFont typeface="Gotham Book"/>
              <a:buChar char="•"/>
              <a:tabLst>
                <a:tab pos="229883" algn="l"/>
                <a:tab pos="230268" algn="l"/>
              </a:tabLst>
            </a:pPr>
            <a:r>
              <a:rPr lang="en-US" sz="900" spc="-12" dirty="0">
                <a:solidFill>
                  <a:prstClr val="black"/>
                </a:solidFill>
                <a:latin typeface="Segoe UI"/>
                <a:cs typeface="Segoe UI"/>
              </a:rPr>
              <a:t>Hyper-V-based</a:t>
            </a:r>
            <a:r>
              <a:rPr lang="en-US" sz="900" spc="-15" dirty="0">
                <a:solidFill>
                  <a:prstClr val="black"/>
                </a:solidFill>
                <a:latin typeface="Segoe UI"/>
                <a:cs typeface="Segoe UI"/>
              </a:rPr>
              <a:t> </a:t>
            </a:r>
            <a:r>
              <a:rPr lang="en-US" sz="900" spc="-9" dirty="0">
                <a:solidFill>
                  <a:prstClr val="black"/>
                </a:solidFill>
                <a:latin typeface="Segoe UI"/>
                <a:cs typeface="Segoe UI"/>
              </a:rPr>
              <a:t>compute</a:t>
            </a:r>
            <a:r>
              <a:rPr lang="en-US" sz="900" spc="-12" dirty="0">
                <a:solidFill>
                  <a:prstClr val="black"/>
                </a:solidFill>
                <a:latin typeface="Segoe UI"/>
                <a:cs typeface="Segoe UI"/>
              </a:rPr>
              <a:t> </a:t>
            </a:r>
            <a:r>
              <a:rPr lang="en-US" sz="900" spc="-9" dirty="0">
                <a:solidFill>
                  <a:prstClr val="black"/>
                </a:solidFill>
                <a:latin typeface="Segoe UI"/>
                <a:cs typeface="Segoe UI"/>
              </a:rPr>
              <a:t>resources</a:t>
            </a:r>
            <a:endParaRPr lang="en-US" sz="900" dirty="0">
              <a:solidFill>
                <a:prstClr val="black"/>
              </a:solidFill>
              <a:latin typeface="Segoe UI"/>
              <a:cs typeface="Segoe UI"/>
            </a:endParaRPr>
          </a:p>
          <a:p>
            <a:pPr marL="229883" indent="-222567" defTabSz="554492">
              <a:spcBef>
                <a:spcPts val="797"/>
              </a:spcBef>
              <a:buClr>
                <a:srgbClr val="0078D4"/>
              </a:buClr>
              <a:buFont typeface="Gotham Book"/>
              <a:buChar char="•"/>
              <a:tabLst>
                <a:tab pos="229883" algn="l"/>
                <a:tab pos="230268" algn="l"/>
              </a:tabLst>
            </a:pPr>
            <a:r>
              <a:rPr lang="en-US" sz="900" spc="-12" dirty="0">
                <a:solidFill>
                  <a:prstClr val="black"/>
                </a:solidFill>
                <a:latin typeface="Segoe UI"/>
                <a:cs typeface="Segoe UI"/>
              </a:rPr>
              <a:t>Storage</a:t>
            </a:r>
            <a:r>
              <a:rPr lang="en-US" sz="900" spc="-6" dirty="0">
                <a:solidFill>
                  <a:prstClr val="black"/>
                </a:solidFill>
                <a:latin typeface="Segoe UI"/>
                <a:cs typeface="Segoe UI"/>
              </a:rPr>
              <a:t> </a:t>
            </a:r>
            <a:r>
              <a:rPr lang="en-US" sz="900" spc="-12" dirty="0">
                <a:solidFill>
                  <a:prstClr val="black"/>
                </a:solidFill>
                <a:latin typeface="Segoe UI"/>
                <a:cs typeface="Segoe UI"/>
              </a:rPr>
              <a:t>Spaces</a:t>
            </a:r>
            <a:r>
              <a:rPr lang="en-US" sz="900" spc="-6" dirty="0">
                <a:solidFill>
                  <a:prstClr val="black"/>
                </a:solidFill>
                <a:latin typeface="Segoe UI"/>
                <a:cs typeface="Segoe UI"/>
              </a:rPr>
              <a:t> </a:t>
            </a:r>
            <a:r>
              <a:rPr lang="en-US" sz="900" spc="-9" dirty="0">
                <a:solidFill>
                  <a:prstClr val="black"/>
                </a:solidFill>
                <a:latin typeface="Segoe UI"/>
                <a:cs typeface="Segoe UI"/>
              </a:rPr>
              <a:t>Direct-based</a:t>
            </a:r>
            <a:r>
              <a:rPr lang="en-US" sz="900" spc="-3" dirty="0">
                <a:solidFill>
                  <a:prstClr val="black"/>
                </a:solidFill>
                <a:latin typeface="Segoe UI"/>
                <a:cs typeface="Segoe UI"/>
              </a:rPr>
              <a:t> </a:t>
            </a:r>
            <a:r>
              <a:rPr lang="en-US" sz="900" spc="-6" dirty="0">
                <a:solidFill>
                  <a:prstClr val="black"/>
                </a:solidFill>
                <a:latin typeface="Segoe UI"/>
                <a:cs typeface="Segoe UI"/>
              </a:rPr>
              <a:t>virtualized </a:t>
            </a:r>
            <a:r>
              <a:rPr lang="en-US" sz="900" spc="-9" dirty="0">
                <a:solidFill>
                  <a:prstClr val="black"/>
                </a:solidFill>
                <a:latin typeface="Segoe UI"/>
                <a:cs typeface="Segoe UI"/>
              </a:rPr>
              <a:t>storage</a:t>
            </a:r>
            <a:endParaRPr lang="en-US" sz="900" dirty="0">
              <a:solidFill>
                <a:prstClr val="black"/>
              </a:solidFill>
              <a:latin typeface="Segoe UI"/>
              <a:cs typeface="Segoe UI"/>
            </a:endParaRPr>
          </a:p>
          <a:p>
            <a:pPr marL="229883" marR="465542" indent="-222567" defTabSz="554492">
              <a:lnSpc>
                <a:spcPct val="124900"/>
              </a:lnSpc>
              <a:spcBef>
                <a:spcPts val="500"/>
              </a:spcBef>
              <a:buClr>
                <a:srgbClr val="0078D4"/>
              </a:buClr>
              <a:buFont typeface="Gotham Book"/>
              <a:buChar char="•"/>
              <a:tabLst>
                <a:tab pos="229883" algn="l"/>
                <a:tab pos="230268" algn="l"/>
              </a:tabLst>
            </a:pPr>
            <a:r>
              <a:rPr lang="en-US" sz="900" spc="-9" dirty="0">
                <a:solidFill>
                  <a:prstClr val="black"/>
                </a:solidFill>
                <a:latin typeface="Segoe UI"/>
                <a:cs typeface="Segoe UI"/>
              </a:rPr>
              <a:t>SDN-based</a:t>
            </a:r>
            <a:r>
              <a:rPr lang="en-US" sz="900" spc="-6" dirty="0">
                <a:solidFill>
                  <a:prstClr val="black"/>
                </a:solidFill>
                <a:latin typeface="Segoe UI"/>
                <a:cs typeface="Segoe UI"/>
              </a:rPr>
              <a:t> virtualized </a:t>
            </a:r>
            <a:r>
              <a:rPr lang="en-US" sz="900" spc="-3" dirty="0">
                <a:solidFill>
                  <a:prstClr val="black"/>
                </a:solidFill>
                <a:latin typeface="Segoe UI"/>
                <a:cs typeface="Segoe UI"/>
              </a:rPr>
              <a:t>networking</a:t>
            </a:r>
            <a:r>
              <a:rPr lang="en-US" sz="900" spc="-6" dirty="0">
                <a:solidFill>
                  <a:prstClr val="black"/>
                </a:solidFill>
                <a:latin typeface="Segoe UI"/>
                <a:cs typeface="Segoe UI"/>
              </a:rPr>
              <a:t> </a:t>
            </a:r>
            <a:r>
              <a:rPr lang="en-US" sz="900" spc="-9" dirty="0">
                <a:solidFill>
                  <a:prstClr val="black"/>
                </a:solidFill>
                <a:latin typeface="Segoe UI"/>
                <a:cs typeface="Segoe UI"/>
              </a:rPr>
              <a:t>using</a:t>
            </a:r>
            <a:r>
              <a:rPr lang="en-US" sz="900" spc="-6" dirty="0">
                <a:solidFill>
                  <a:prstClr val="black"/>
                </a:solidFill>
                <a:latin typeface="Segoe UI"/>
                <a:cs typeface="Segoe UI"/>
              </a:rPr>
              <a:t> </a:t>
            </a:r>
            <a:r>
              <a:rPr lang="en-US" sz="900" spc="-3" dirty="0">
                <a:solidFill>
                  <a:prstClr val="black"/>
                </a:solidFill>
                <a:latin typeface="Segoe UI"/>
                <a:cs typeface="Segoe UI"/>
              </a:rPr>
              <a:t>Network </a:t>
            </a:r>
            <a:r>
              <a:rPr lang="en-US" sz="900" spc="-267" dirty="0">
                <a:solidFill>
                  <a:prstClr val="black"/>
                </a:solidFill>
                <a:latin typeface="Segoe UI"/>
                <a:cs typeface="Segoe UI"/>
              </a:rPr>
              <a:t> </a:t>
            </a:r>
            <a:r>
              <a:rPr lang="en-US" sz="900" spc="-9" dirty="0">
                <a:solidFill>
                  <a:prstClr val="black"/>
                </a:solidFill>
                <a:latin typeface="Segoe UI"/>
                <a:cs typeface="Segoe UI"/>
              </a:rPr>
              <a:t>Controller</a:t>
            </a:r>
            <a:r>
              <a:rPr lang="en-US" sz="900" spc="-6" dirty="0">
                <a:solidFill>
                  <a:prstClr val="black"/>
                </a:solidFill>
                <a:latin typeface="Segoe UI"/>
                <a:cs typeface="Segoe UI"/>
              </a:rPr>
              <a:t> </a:t>
            </a:r>
            <a:r>
              <a:rPr lang="en-US" sz="900" spc="-12" dirty="0">
                <a:solidFill>
                  <a:prstClr val="black"/>
                </a:solidFill>
                <a:latin typeface="Segoe UI"/>
                <a:cs typeface="Segoe UI"/>
              </a:rPr>
              <a:t>(optional)</a:t>
            </a:r>
            <a:endParaRPr lang="en-US" sz="900" dirty="0">
              <a:solidFill>
                <a:prstClr val="black"/>
              </a:solidFill>
              <a:latin typeface="Segoe UI"/>
              <a:cs typeface="Segoe UI"/>
            </a:endParaRPr>
          </a:p>
          <a:p>
            <a:pPr marL="229883" marR="325379" indent="-222567" defTabSz="554492">
              <a:lnSpc>
                <a:spcPct val="124900"/>
              </a:lnSpc>
              <a:spcBef>
                <a:spcPts val="500"/>
              </a:spcBef>
              <a:buClr>
                <a:srgbClr val="0078D4"/>
              </a:buClr>
              <a:buFont typeface="Gotham Book"/>
              <a:buChar char="•"/>
              <a:tabLst>
                <a:tab pos="229883" algn="l"/>
                <a:tab pos="230268" algn="l"/>
              </a:tabLst>
            </a:pPr>
            <a:r>
              <a:rPr lang="en-US" sz="900" spc="-12" dirty="0">
                <a:solidFill>
                  <a:prstClr val="black"/>
                </a:solidFill>
                <a:latin typeface="Segoe UI"/>
                <a:cs typeface="Segoe UI"/>
              </a:rPr>
              <a:t>Single</a:t>
            </a:r>
            <a:r>
              <a:rPr lang="en-US" sz="900" spc="-3" dirty="0">
                <a:solidFill>
                  <a:prstClr val="black"/>
                </a:solidFill>
                <a:latin typeface="Segoe UI"/>
                <a:cs typeface="Segoe UI"/>
              </a:rPr>
              <a:t> </a:t>
            </a:r>
            <a:r>
              <a:rPr lang="en-US" sz="900" spc="-9" dirty="0">
                <a:solidFill>
                  <a:prstClr val="black"/>
                </a:solidFill>
                <a:latin typeface="Segoe UI"/>
                <a:cs typeface="Segoe UI"/>
              </a:rPr>
              <a:t>control</a:t>
            </a:r>
            <a:r>
              <a:rPr lang="en-US" sz="900" spc="-3" dirty="0">
                <a:solidFill>
                  <a:prstClr val="black"/>
                </a:solidFill>
                <a:latin typeface="Segoe UI"/>
                <a:cs typeface="Segoe UI"/>
              </a:rPr>
              <a:t> </a:t>
            </a:r>
            <a:r>
              <a:rPr lang="en-US" sz="900" spc="-9" dirty="0">
                <a:solidFill>
                  <a:prstClr val="black"/>
                </a:solidFill>
                <a:latin typeface="Segoe UI"/>
                <a:cs typeface="Segoe UI"/>
              </a:rPr>
              <a:t>plane</a:t>
            </a:r>
            <a:r>
              <a:rPr lang="en-US" sz="900" dirty="0">
                <a:solidFill>
                  <a:prstClr val="black"/>
                </a:solidFill>
                <a:latin typeface="Segoe UI"/>
                <a:cs typeface="Segoe UI"/>
              </a:rPr>
              <a:t> </a:t>
            </a:r>
            <a:r>
              <a:rPr lang="en-US" sz="900" spc="-9" dirty="0">
                <a:solidFill>
                  <a:prstClr val="black"/>
                </a:solidFill>
                <a:latin typeface="Segoe UI"/>
                <a:cs typeface="Segoe UI"/>
              </a:rPr>
              <a:t>management</a:t>
            </a:r>
            <a:r>
              <a:rPr lang="en-US" sz="900" dirty="0">
                <a:solidFill>
                  <a:prstClr val="black"/>
                </a:solidFill>
                <a:latin typeface="Segoe UI"/>
                <a:cs typeface="Segoe UI"/>
              </a:rPr>
              <a:t> </a:t>
            </a:r>
            <a:r>
              <a:rPr lang="en-US" sz="900" spc="-6" dirty="0">
                <a:solidFill>
                  <a:prstClr val="black"/>
                </a:solidFill>
                <a:latin typeface="Segoe UI"/>
                <a:cs typeface="Segoe UI"/>
              </a:rPr>
              <a:t>enabled</a:t>
            </a:r>
            <a:r>
              <a:rPr lang="en-US" sz="900" spc="-3" dirty="0">
                <a:solidFill>
                  <a:prstClr val="black"/>
                </a:solidFill>
                <a:latin typeface="Segoe UI"/>
                <a:cs typeface="Segoe UI"/>
              </a:rPr>
              <a:t> </a:t>
            </a:r>
            <a:r>
              <a:rPr lang="en-US" sz="900" spc="-9" dirty="0">
                <a:solidFill>
                  <a:prstClr val="black"/>
                </a:solidFill>
                <a:latin typeface="Segoe UI"/>
                <a:cs typeface="Segoe UI"/>
              </a:rPr>
              <a:t>by</a:t>
            </a:r>
            <a:r>
              <a:rPr lang="en-US" sz="900" dirty="0">
                <a:solidFill>
                  <a:prstClr val="black"/>
                </a:solidFill>
                <a:latin typeface="Segoe UI"/>
                <a:cs typeface="Segoe UI"/>
              </a:rPr>
              <a:t> </a:t>
            </a:r>
            <a:r>
              <a:rPr lang="en-US" sz="900" spc="-9" dirty="0">
                <a:solidFill>
                  <a:prstClr val="black"/>
                </a:solidFill>
                <a:latin typeface="Segoe UI"/>
                <a:cs typeface="Segoe UI"/>
              </a:rPr>
              <a:t>native </a:t>
            </a:r>
            <a:r>
              <a:rPr lang="en-US" sz="900" spc="-263" dirty="0">
                <a:solidFill>
                  <a:prstClr val="black"/>
                </a:solidFill>
                <a:latin typeface="Segoe UI"/>
                <a:cs typeface="Segoe UI"/>
              </a:rPr>
              <a:t> </a:t>
            </a:r>
            <a:r>
              <a:rPr lang="en-US" sz="900" spc="-12" dirty="0">
                <a:solidFill>
                  <a:prstClr val="black"/>
                </a:solidFill>
                <a:latin typeface="Segoe UI"/>
                <a:cs typeface="Segoe UI"/>
              </a:rPr>
              <a:t>integration</a:t>
            </a:r>
            <a:r>
              <a:rPr lang="en-US" sz="900" spc="-3" dirty="0">
                <a:solidFill>
                  <a:prstClr val="black"/>
                </a:solidFill>
                <a:latin typeface="Segoe UI"/>
                <a:cs typeface="Segoe UI"/>
              </a:rPr>
              <a:t> </a:t>
            </a:r>
            <a:r>
              <a:rPr lang="en-US" sz="900" spc="-9" dirty="0">
                <a:solidFill>
                  <a:prstClr val="black"/>
                </a:solidFill>
                <a:latin typeface="Segoe UI"/>
                <a:cs typeface="Segoe UI"/>
              </a:rPr>
              <a:t>with</a:t>
            </a:r>
            <a:r>
              <a:rPr lang="en-US" sz="900" dirty="0">
                <a:solidFill>
                  <a:prstClr val="black"/>
                </a:solidFill>
                <a:latin typeface="Segoe UI"/>
                <a:cs typeface="Segoe UI"/>
              </a:rPr>
              <a:t> Azure </a:t>
            </a:r>
            <a:r>
              <a:rPr lang="en-US" sz="900" spc="-6" dirty="0">
                <a:solidFill>
                  <a:prstClr val="black"/>
                </a:solidFill>
                <a:latin typeface="Segoe UI"/>
                <a:cs typeface="Segoe UI"/>
              </a:rPr>
              <a:t>Arc</a:t>
            </a:r>
            <a:endParaRPr lang="en-US" sz="900" dirty="0">
              <a:solidFill>
                <a:prstClr val="black"/>
              </a:solidFill>
              <a:latin typeface="Segoe UI"/>
              <a:cs typeface="Segoe UI"/>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5158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701" marR="3081" defTabSz="554492">
              <a:lnSpc>
                <a:spcPct val="124900"/>
              </a:lnSpc>
              <a:spcBef>
                <a:spcPts val="61"/>
              </a:spcBef>
            </a:pPr>
            <a:r>
              <a:rPr lang="en-US" sz="900" spc="-3" dirty="0">
                <a:solidFill>
                  <a:schemeClr val="bg1"/>
                </a:solidFill>
                <a:latin typeface="Segoe UI"/>
                <a:cs typeface="Segoe UI"/>
              </a:rPr>
              <a:t>Scalability &amp; Low Cost Entry Point</a:t>
            </a:r>
          </a:p>
          <a:p>
            <a:pPr marL="7701" marR="3081" defTabSz="554492">
              <a:lnSpc>
                <a:spcPct val="124900"/>
              </a:lnSpc>
              <a:spcBef>
                <a:spcPts val="61"/>
              </a:spcBef>
            </a:pPr>
            <a:r>
              <a:rPr lang="en-US" sz="900" spc="-3" dirty="0">
                <a:solidFill>
                  <a:schemeClr val="bg1"/>
                </a:solidFill>
                <a:latin typeface="Segoe UI"/>
                <a:cs typeface="Segoe UI"/>
              </a:rPr>
              <a:t>A </a:t>
            </a:r>
            <a:r>
              <a:rPr lang="en-US" sz="900" spc="-12" dirty="0">
                <a:solidFill>
                  <a:schemeClr val="bg1"/>
                </a:solidFill>
                <a:latin typeface="Segoe UI"/>
                <a:cs typeface="Segoe UI"/>
              </a:rPr>
              <a:t>single</a:t>
            </a:r>
            <a:r>
              <a:rPr lang="en-US" sz="900" spc="3" dirty="0">
                <a:solidFill>
                  <a:schemeClr val="bg1"/>
                </a:solidFill>
                <a:latin typeface="Segoe UI"/>
                <a:cs typeface="Segoe UI"/>
              </a:rPr>
              <a:t> </a:t>
            </a:r>
            <a:r>
              <a:rPr lang="en-US" sz="900" dirty="0">
                <a:solidFill>
                  <a:schemeClr val="bg1"/>
                </a:solidFill>
                <a:latin typeface="Segoe UI"/>
                <a:cs typeface="Segoe UI"/>
              </a:rPr>
              <a:t>Azure </a:t>
            </a:r>
            <a:r>
              <a:rPr lang="en-US" sz="900" spc="-12" dirty="0">
                <a:solidFill>
                  <a:schemeClr val="bg1"/>
                </a:solidFill>
                <a:latin typeface="Segoe UI"/>
                <a:cs typeface="Segoe UI"/>
              </a:rPr>
              <a:t>Stack</a:t>
            </a:r>
            <a:r>
              <a:rPr lang="en-US" sz="900" dirty="0">
                <a:solidFill>
                  <a:schemeClr val="bg1"/>
                </a:solidFill>
                <a:latin typeface="Segoe UI"/>
                <a:cs typeface="Segoe UI"/>
              </a:rPr>
              <a:t> </a:t>
            </a:r>
            <a:r>
              <a:rPr lang="en-US" sz="900" spc="-15" dirty="0">
                <a:solidFill>
                  <a:schemeClr val="bg1"/>
                </a:solidFill>
                <a:latin typeface="Segoe UI"/>
                <a:cs typeface="Segoe UI"/>
              </a:rPr>
              <a:t>HCI</a:t>
            </a:r>
            <a:r>
              <a:rPr lang="en-US" sz="900" spc="-3" dirty="0">
                <a:solidFill>
                  <a:schemeClr val="bg1"/>
                </a:solidFill>
                <a:latin typeface="Segoe UI"/>
                <a:cs typeface="Segoe UI"/>
              </a:rPr>
              <a:t> </a:t>
            </a:r>
            <a:r>
              <a:rPr lang="en-US" sz="900" spc="-9" dirty="0">
                <a:solidFill>
                  <a:schemeClr val="bg1"/>
                </a:solidFill>
                <a:latin typeface="Segoe UI"/>
                <a:cs typeface="Segoe UI"/>
              </a:rPr>
              <a:t>deployment</a:t>
            </a:r>
            <a:r>
              <a:rPr lang="en-US" sz="900" spc="3" dirty="0">
                <a:solidFill>
                  <a:schemeClr val="bg1"/>
                </a:solidFill>
                <a:latin typeface="Segoe UI"/>
                <a:cs typeface="Segoe UI"/>
              </a:rPr>
              <a:t> </a:t>
            </a:r>
            <a:r>
              <a:rPr lang="en-US" sz="900" spc="-6" dirty="0">
                <a:solidFill>
                  <a:schemeClr val="bg1"/>
                </a:solidFill>
                <a:latin typeface="Segoe UI"/>
                <a:cs typeface="Segoe UI"/>
              </a:rPr>
              <a:t>can</a:t>
            </a:r>
            <a:r>
              <a:rPr lang="en-US" sz="900" spc="3" dirty="0">
                <a:solidFill>
                  <a:schemeClr val="bg1"/>
                </a:solidFill>
                <a:latin typeface="Segoe UI"/>
                <a:cs typeface="Segoe UI"/>
              </a:rPr>
              <a:t> </a:t>
            </a:r>
            <a:r>
              <a:rPr lang="en-US" sz="900" spc="-9" dirty="0">
                <a:solidFill>
                  <a:schemeClr val="bg1"/>
                </a:solidFill>
                <a:latin typeface="Segoe UI"/>
                <a:cs typeface="Segoe UI"/>
              </a:rPr>
              <a:t>contain</a:t>
            </a:r>
            <a:r>
              <a:rPr lang="en-US" sz="900" dirty="0">
                <a:solidFill>
                  <a:schemeClr val="bg1"/>
                </a:solidFill>
                <a:latin typeface="Segoe UI"/>
                <a:cs typeface="Segoe UI"/>
              </a:rPr>
              <a:t> </a:t>
            </a:r>
            <a:r>
              <a:rPr lang="en-US" sz="900" spc="-6" dirty="0">
                <a:solidFill>
                  <a:schemeClr val="bg1"/>
                </a:solidFill>
                <a:latin typeface="Segoe UI"/>
                <a:cs typeface="Segoe UI"/>
              </a:rPr>
              <a:t>as</a:t>
            </a:r>
            <a:r>
              <a:rPr lang="en-US" sz="900" dirty="0">
                <a:solidFill>
                  <a:schemeClr val="bg1"/>
                </a:solidFill>
                <a:latin typeface="Segoe UI"/>
                <a:cs typeface="Segoe UI"/>
              </a:rPr>
              <a:t> </a:t>
            </a:r>
            <a:r>
              <a:rPr lang="en-US" sz="900" spc="-6" dirty="0">
                <a:solidFill>
                  <a:schemeClr val="bg1"/>
                </a:solidFill>
                <a:latin typeface="Segoe UI"/>
                <a:cs typeface="Segoe UI"/>
              </a:rPr>
              <a:t>few</a:t>
            </a:r>
            <a:r>
              <a:rPr lang="en-US" sz="900" dirty="0">
                <a:solidFill>
                  <a:schemeClr val="bg1"/>
                </a:solidFill>
                <a:latin typeface="Segoe UI"/>
                <a:cs typeface="Segoe UI"/>
              </a:rPr>
              <a:t> </a:t>
            </a:r>
            <a:r>
              <a:rPr lang="en-US" sz="900" spc="-6" dirty="0">
                <a:solidFill>
                  <a:schemeClr val="bg1"/>
                </a:solidFill>
                <a:latin typeface="Segoe UI"/>
                <a:cs typeface="Segoe UI"/>
              </a:rPr>
              <a:t>as</a:t>
            </a:r>
            <a:r>
              <a:rPr lang="en-US" sz="900" dirty="0">
                <a:solidFill>
                  <a:schemeClr val="bg1"/>
                </a:solidFill>
                <a:latin typeface="Segoe UI"/>
                <a:cs typeface="Segoe UI"/>
              </a:rPr>
              <a:t> </a:t>
            </a:r>
            <a:r>
              <a:rPr lang="en-US" sz="900" spc="-3" dirty="0">
                <a:solidFill>
                  <a:schemeClr val="bg1"/>
                </a:solidFill>
                <a:latin typeface="Segoe UI"/>
                <a:cs typeface="Segoe UI"/>
              </a:rPr>
              <a:t>2 </a:t>
            </a:r>
            <a:r>
              <a:rPr lang="en-US" sz="900" dirty="0">
                <a:solidFill>
                  <a:schemeClr val="bg1"/>
                </a:solidFill>
                <a:latin typeface="Segoe UI"/>
                <a:cs typeface="Segoe UI"/>
              </a:rPr>
              <a:t> </a:t>
            </a:r>
            <a:r>
              <a:rPr lang="en-US" sz="900" spc="-6" dirty="0">
                <a:solidFill>
                  <a:schemeClr val="bg1"/>
                </a:solidFill>
                <a:latin typeface="Segoe UI"/>
                <a:cs typeface="Segoe UI"/>
              </a:rPr>
              <a:t>nodes</a:t>
            </a:r>
            <a:r>
              <a:rPr lang="en-US" sz="900" spc="-3" dirty="0">
                <a:solidFill>
                  <a:schemeClr val="bg1"/>
                </a:solidFill>
                <a:latin typeface="Segoe UI"/>
                <a:cs typeface="Segoe UI"/>
              </a:rPr>
              <a:t> </a:t>
            </a:r>
            <a:r>
              <a:rPr lang="en-US" sz="900" spc="-21" dirty="0">
                <a:solidFill>
                  <a:schemeClr val="bg1"/>
                </a:solidFill>
                <a:latin typeface="Segoe UI"/>
                <a:cs typeface="Segoe UI"/>
              </a:rPr>
              <a:t>(or</a:t>
            </a:r>
            <a:r>
              <a:rPr lang="en-US" sz="900" spc="3" dirty="0">
                <a:solidFill>
                  <a:schemeClr val="bg1"/>
                </a:solidFill>
                <a:latin typeface="Segoe UI"/>
                <a:cs typeface="Segoe UI"/>
              </a:rPr>
              <a:t> </a:t>
            </a:r>
            <a:r>
              <a:rPr lang="en-US" sz="900" spc="-6" dirty="0">
                <a:solidFill>
                  <a:schemeClr val="bg1"/>
                </a:solidFill>
                <a:latin typeface="Segoe UI"/>
                <a:cs typeface="Segoe UI"/>
              </a:rPr>
              <a:t>as</a:t>
            </a:r>
            <a:r>
              <a:rPr lang="en-US" sz="900" spc="-3" dirty="0">
                <a:solidFill>
                  <a:schemeClr val="bg1"/>
                </a:solidFill>
                <a:latin typeface="Segoe UI"/>
                <a:cs typeface="Segoe UI"/>
              </a:rPr>
              <a:t> </a:t>
            </a:r>
            <a:r>
              <a:rPr lang="en-US" sz="900" spc="-12" dirty="0">
                <a:solidFill>
                  <a:schemeClr val="bg1"/>
                </a:solidFill>
                <a:latin typeface="Segoe UI"/>
                <a:cs typeface="Segoe UI"/>
              </a:rPr>
              <a:t>many</a:t>
            </a:r>
            <a:r>
              <a:rPr lang="en-US" sz="900" spc="3" dirty="0">
                <a:solidFill>
                  <a:schemeClr val="bg1"/>
                </a:solidFill>
                <a:latin typeface="Segoe UI"/>
                <a:cs typeface="Segoe UI"/>
              </a:rPr>
              <a:t> </a:t>
            </a:r>
            <a:r>
              <a:rPr lang="en-US" sz="900" spc="-6" dirty="0">
                <a:solidFill>
                  <a:schemeClr val="bg1"/>
                </a:solidFill>
                <a:latin typeface="Segoe UI"/>
                <a:cs typeface="Segoe UI"/>
              </a:rPr>
              <a:t>as</a:t>
            </a:r>
            <a:r>
              <a:rPr lang="en-US" sz="900" spc="-3" dirty="0">
                <a:solidFill>
                  <a:schemeClr val="bg1"/>
                </a:solidFill>
                <a:latin typeface="Segoe UI"/>
                <a:cs typeface="Segoe UI"/>
              </a:rPr>
              <a:t> </a:t>
            </a:r>
            <a:r>
              <a:rPr lang="en-US" sz="900" spc="-21" dirty="0">
                <a:solidFill>
                  <a:schemeClr val="bg1"/>
                </a:solidFill>
                <a:latin typeface="Segoe UI"/>
                <a:cs typeface="Segoe UI"/>
              </a:rPr>
              <a:t>16),</a:t>
            </a:r>
            <a:r>
              <a:rPr lang="en-US" sz="900" spc="3" dirty="0">
                <a:solidFill>
                  <a:schemeClr val="bg1"/>
                </a:solidFill>
                <a:latin typeface="Segoe UI"/>
                <a:cs typeface="Segoe UI"/>
              </a:rPr>
              <a:t> </a:t>
            </a:r>
            <a:r>
              <a:rPr lang="en-US" sz="900" spc="-9" dirty="0">
                <a:solidFill>
                  <a:schemeClr val="bg1"/>
                </a:solidFill>
                <a:latin typeface="Segoe UI"/>
                <a:cs typeface="Segoe UI"/>
              </a:rPr>
              <a:t>offering</a:t>
            </a:r>
            <a:r>
              <a:rPr lang="en-US" sz="900" dirty="0">
                <a:solidFill>
                  <a:schemeClr val="bg1"/>
                </a:solidFill>
                <a:latin typeface="Segoe UI"/>
                <a:cs typeface="Segoe UI"/>
              </a:rPr>
              <a:t> </a:t>
            </a:r>
            <a:r>
              <a:rPr lang="en-US" sz="900" spc="-3" dirty="0">
                <a:solidFill>
                  <a:schemeClr val="bg1"/>
                </a:solidFill>
                <a:latin typeface="Segoe UI"/>
                <a:cs typeface="Segoe UI"/>
              </a:rPr>
              <a:t>a</a:t>
            </a:r>
            <a:r>
              <a:rPr lang="en-US" sz="900" spc="3" dirty="0">
                <a:solidFill>
                  <a:schemeClr val="bg1"/>
                </a:solidFill>
                <a:latin typeface="Segoe UI"/>
                <a:cs typeface="Segoe UI"/>
              </a:rPr>
              <a:t> very</a:t>
            </a:r>
            <a:r>
              <a:rPr lang="en-US" sz="900" dirty="0">
                <a:solidFill>
                  <a:schemeClr val="bg1"/>
                </a:solidFill>
                <a:latin typeface="Segoe UI"/>
                <a:cs typeface="Segoe UI"/>
              </a:rPr>
              <a:t> </a:t>
            </a:r>
            <a:r>
              <a:rPr lang="en-US" sz="900" spc="-9" dirty="0">
                <a:solidFill>
                  <a:schemeClr val="bg1"/>
                </a:solidFill>
                <a:latin typeface="Segoe UI"/>
                <a:cs typeface="Segoe UI"/>
              </a:rPr>
              <a:t>low</a:t>
            </a:r>
            <a:r>
              <a:rPr lang="en-US" sz="900" spc="3" dirty="0">
                <a:solidFill>
                  <a:schemeClr val="bg1"/>
                </a:solidFill>
                <a:latin typeface="Segoe UI"/>
                <a:cs typeface="Segoe UI"/>
              </a:rPr>
              <a:t> </a:t>
            </a:r>
            <a:r>
              <a:rPr lang="en-US" sz="900" dirty="0">
                <a:solidFill>
                  <a:schemeClr val="bg1"/>
                </a:solidFill>
                <a:latin typeface="Segoe UI"/>
                <a:cs typeface="Segoe UI"/>
              </a:rPr>
              <a:t>entry</a:t>
            </a:r>
            <a:r>
              <a:rPr lang="en-US" sz="900" spc="3" dirty="0">
                <a:solidFill>
                  <a:schemeClr val="bg1"/>
                </a:solidFill>
                <a:latin typeface="Segoe UI"/>
                <a:cs typeface="Segoe UI"/>
              </a:rPr>
              <a:t> </a:t>
            </a:r>
            <a:r>
              <a:rPr lang="en-US" sz="900" spc="-9" dirty="0">
                <a:solidFill>
                  <a:schemeClr val="bg1"/>
                </a:solidFill>
                <a:latin typeface="Segoe UI"/>
                <a:cs typeface="Segoe UI"/>
              </a:rPr>
              <a:t>point</a:t>
            </a:r>
            <a:r>
              <a:rPr lang="en-US" sz="900" dirty="0">
                <a:solidFill>
                  <a:schemeClr val="bg1"/>
                </a:solidFill>
                <a:latin typeface="Segoe UI"/>
                <a:cs typeface="Segoe UI"/>
              </a:rPr>
              <a:t> </a:t>
            </a:r>
            <a:r>
              <a:rPr lang="en-US" sz="900" spc="-6" dirty="0">
                <a:solidFill>
                  <a:schemeClr val="bg1"/>
                </a:solidFill>
                <a:latin typeface="Segoe UI"/>
                <a:cs typeface="Segoe UI"/>
              </a:rPr>
              <a:t>cost.</a:t>
            </a:r>
            <a:endParaRPr lang="en-US" sz="900" spc="-9" dirty="0">
              <a:solidFill>
                <a:schemeClr val="bg1"/>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spc="-12" dirty="0">
                <a:solidFill>
                  <a:schemeClr val="bg1"/>
                </a:solidFill>
                <a:latin typeface="Segoe UI"/>
                <a:cs typeface="Segoe UI"/>
              </a:rPr>
              <a:t>Simplicity of architecture bringing the right hardware for the retail environment Physical</a:t>
            </a:r>
            <a:r>
              <a:rPr lang="en-US" sz="900" spc="-3" dirty="0">
                <a:solidFill>
                  <a:schemeClr val="bg1"/>
                </a:solidFill>
                <a:latin typeface="Segoe UI"/>
                <a:cs typeface="Segoe UI"/>
              </a:rPr>
              <a:t> </a:t>
            </a:r>
            <a:r>
              <a:rPr lang="en-US" sz="900" spc="-9" dirty="0">
                <a:solidFill>
                  <a:schemeClr val="bg1"/>
                </a:solidFill>
                <a:latin typeface="Segoe UI"/>
                <a:cs typeface="Segoe UI"/>
              </a:rPr>
              <a:t>space</a:t>
            </a:r>
            <a:r>
              <a:rPr lang="en-US" sz="900" spc="3" dirty="0">
                <a:solidFill>
                  <a:schemeClr val="bg1"/>
                </a:solidFill>
                <a:latin typeface="Segoe UI"/>
                <a:cs typeface="Segoe UI"/>
              </a:rPr>
              <a:t> </a:t>
            </a:r>
            <a:r>
              <a:rPr lang="en-US" sz="900" spc="-6" dirty="0">
                <a:solidFill>
                  <a:schemeClr val="bg1"/>
                </a:solidFill>
                <a:latin typeface="Segoe UI"/>
                <a:cs typeface="Segoe UI"/>
              </a:rPr>
              <a:t>at</a:t>
            </a:r>
            <a:r>
              <a:rPr lang="en-US" sz="900" spc="3" dirty="0">
                <a:solidFill>
                  <a:schemeClr val="bg1"/>
                </a:solidFill>
                <a:latin typeface="Segoe UI"/>
                <a:cs typeface="Segoe UI"/>
              </a:rPr>
              <a:t> </a:t>
            </a:r>
            <a:r>
              <a:rPr lang="en-US" sz="900" spc="-9" dirty="0">
                <a:solidFill>
                  <a:schemeClr val="bg1"/>
                </a:solidFill>
                <a:latin typeface="Segoe UI"/>
                <a:cs typeface="Segoe UI"/>
              </a:rPr>
              <a:t>the</a:t>
            </a:r>
            <a:r>
              <a:rPr lang="en-US" sz="900" spc="3" dirty="0">
                <a:solidFill>
                  <a:schemeClr val="bg1"/>
                </a:solidFill>
                <a:latin typeface="Segoe UI"/>
                <a:cs typeface="Segoe UI"/>
              </a:rPr>
              <a:t> </a:t>
            </a:r>
            <a:r>
              <a:rPr lang="en-US" sz="900" spc="-6" dirty="0">
                <a:solidFill>
                  <a:schemeClr val="bg1"/>
                </a:solidFill>
                <a:latin typeface="Segoe UI"/>
                <a:cs typeface="Segoe UI"/>
              </a:rPr>
              <a:t>retail</a:t>
            </a:r>
            <a:r>
              <a:rPr lang="en-US" sz="900" dirty="0">
                <a:solidFill>
                  <a:schemeClr val="bg1"/>
                </a:solidFill>
                <a:latin typeface="Segoe UI"/>
                <a:cs typeface="Segoe UI"/>
              </a:rPr>
              <a:t> </a:t>
            </a:r>
            <a:r>
              <a:rPr lang="en-US" sz="900" spc="-12" dirty="0">
                <a:solidFill>
                  <a:schemeClr val="bg1"/>
                </a:solidFill>
                <a:latin typeface="Segoe UI"/>
                <a:cs typeface="Segoe UI"/>
              </a:rPr>
              <a:t>site</a:t>
            </a:r>
            <a:r>
              <a:rPr lang="en-US" sz="900" dirty="0">
                <a:solidFill>
                  <a:schemeClr val="bg1"/>
                </a:solidFill>
                <a:latin typeface="Segoe UI"/>
                <a:cs typeface="Segoe UI"/>
              </a:rPr>
              <a:t> </a:t>
            </a:r>
            <a:r>
              <a:rPr lang="en-US" sz="900" spc="-9" dirty="0">
                <a:solidFill>
                  <a:schemeClr val="bg1"/>
                </a:solidFill>
                <a:latin typeface="Segoe UI"/>
                <a:cs typeface="Segoe UI"/>
              </a:rPr>
              <a:t>is</a:t>
            </a:r>
            <a:r>
              <a:rPr lang="en-US" sz="900" dirty="0">
                <a:solidFill>
                  <a:schemeClr val="bg1"/>
                </a:solidFill>
                <a:latin typeface="Segoe UI"/>
                <a:cs typeface="Segoe UI"/>
              </a:rPr>
              <a:t> </a:t>
            </a:r>
            <a:r>
              <a:rPr lang="en-US" sz="900" spc="-12" dirty="0">
                <a:solidFill>
                  <a:schemeClr val="bg1"/>
                </a:solidFill>
                <a:latin typeface="Segoe UI"/>
                <a:cs typeface="Segoe UI"/>
              </a:rPr>
              <a:t>kept</a:t>
            </a:r>
            <a:r>
              <a:rPr lang="en-US" sz="900" spc="3" dirty="0">
                <a:solidFill>
                  <a:schemeClr val="bg1"/>
                </a:solidFill>
                <a:latin typeface="Segoe UI"/>
                <a:cs typeface="Segoe UI"/>
              </a:rPr>
              <a:t> </a:t>
            </a:r>
            <a:r>
              <a:rPr lang="en-US" sz="900" spc="-9" dirty="0">
                <a:solidFill>
                  <a:schemeClr val="bg1"/>
                </a:solidFill>
                <a:latin typeface="Segoe UI"/>
                <a:cs typeface="Segoe UI"/>
              </a:rPr>
              <a:t>low</a:t>
            </a:r>
            <a:r>
              <a:rPr lang="en-US" sz="900" spc="3" dirty="0">
                <a:solidFill>
                  <a:schemeClr val="bg1"/>
                </a:solidFill>
                <a:latin typeface="Segoe UI"/>
                <a:cs typeface="Segoe UI"/>
              </a:rPr>
              <a:t> </a:t>
            </a:r>
            <a:r>
              <a:rPr lang="en-US" sz="900" spc="-9" dirty="0">
                <a:solidFill>
                  <a:schemeClr val="bg1"/>
                </a:solidFill>
                <a:latin typeface="Segoe UI"/>
                <a:cs typeface="Segoe UI"/>
              </a:rPr>
              <a:t>by</a:t>
            </a:r>
            <a:r>
              <a:rPr lang="en-US" sz="900" spc="3" dirty="0">
                <a:solidFill>
                  <a:schemeClr val="bg1"/>
                </a:solidFill>
                <a:latin typeface="Segoe UI"/>
                <a:cs typeface="Segoe UI"/>
              </a:rPr>
              <a:t> </a:t>
            </a:r>
            <a:r>
              <a:rPr lang="en-US" sz="900" spc="-12" dirty="0">
                <a:solidFill>
                  <a:schemeClr val="bg1"/>
                </a:solidFill>
                <a:latin typeface="Segoe UI"/>
                <a:cs typeface="Segoe UI"/>
              </a:rPr>
              <a:t>eliminating</a:t>
            </a:r>
            <a:r>
              <a:rPr lang="en-US" sz="900" spc="3" dirty="0">
                <a:solidFill>
                  <a:schemeClr val="bg1"/>
                </a:solidFill>
                <a:latin typeface="Segoe UI"/>
                <a:cs typeface="Segoe UI"/>
              </a:rPr>
              <a:t> </a:t>
            </a:r>
            <a:r>
              <a:rPr lang="en-US" sz="900" spc="-9" dirty="0">
                <a:solidFill>
                  <a:schemeClr val="bg1"/>
                </a:solidFill>
                <a:latin typeface="Segoe UI"/>
                <a:cs typeface="Segoe UI"/>
              </a:rPr>
              <a:t>the </a:t>
            </a:r>
            <a:r>
              <a:rPr lang="en-US" sz="900" spc="-6" dirty="0">
                <a:solidFill>
                  <a:schemeClr val="bg1"/>
                </a:solidFill>
                <a:latin typeface="Segoe UI"/>
                <a:cs typeface="Segoe UI"/>
              </a:rPr>
              <a:t> </a:t>
            </a:r>
            <a:r>
              <a:rPr lang="en-US" sz="900" spc="-3" dirty="0">
                <a:solidFill>
                  <a:schemeClr val="bg1"/>
                </a:solidFill>
                <a:latin typeface="Segoe UI"/>
                <a:cs typeface="Segoe UI"/>
              </a:rPr>
              <a:t>need</a:t>
            </a:r>
            <a:r>
              <a:rPr lang="en-US" sz="900" dirty="0">
                <a:solidFill>
                  <a:schemeClr val="bg1"/>
                </a:solidFill>
                <a:latin typeface="Segoe UI"/>
                <a:cs typeface="Segoe UI"/>
              </a:rPr>
              <a:t> </a:t>
            </a:r>
            <a:r>
              <a:rPr lang="en-US" sz="900" spc="-9" dirty="0">
                <a:solidFill>
                  <a:schemeClr val="bg1"/>
                </a:solidFill>
                <a:latin typeface="Segoe UI"/>
                <a:cs typeface="Segoe UI"/>
              </a:rPr>
              <a:t>for</a:t>
            </a:r>
            <a:r>
              <a:rPr lang="en-US" sz="900" dirty="0">
                <a:solidFill>
                  <a:schemeClr val="bg1"/>
                </a:solidFill>
                <a:latin typeface="Segoe UI"/>
                <a:cs typeface="Segoe UI"/>
              </a:rPr>
              <a:t> </a:t>
            </a:r>
            <a:r>
              <a:rPr lang="en-US" sz="900" spc="-3" dirty="0">
                <a:solidFill>
                  <a:schemeClr val="bg1"/>
                </a:solidFill>
                <a:latin typeface="Segoe UI"/>
                <a:cs typeface="Segoe UI"/>
              </a:rPr>
              <a:t>a</a:t>
            </a:r>
            <a:r>
              <a:rPr lang="en-US" sz="900" dirty="0">
                <a:solidFill>
                  <a:schemeClr val="bg1"/>
                </a:solidFill>
                <a:latin typeface="Segoe UI"/>
                <a:cs typeface="Segoe UI"/>
              </a:rPr>
              <a:t> </a:t>
            </a:r>
            <a:r>
              <a:rPr lang="en-US" sz="900" spc="-9" dirty="0">
                <a:solidFill>
                  <a:schemeClr val="bg1"/>
                </a:solidFill>
                <a:latin typeface="Segoe UI"/>
                <a:cs typeface="Segoe UI"/>
              </a:rPr>
              <a:t>high-speed</a:t>
            </a:r>
            <a:r>
              <a:rPr lang="en-US" sz="900" dirty="0">
                <a:solidFill>
                  <a:schemeClr val="bg1"/>
                </a:solidFill>
                <a:latin typeface="Segoe UI"/>
                <a:cs typeface="Segoe UI"/>
              </a:rPr>
              <a:t> </a:t>
            </a:r>
            <a:r>
              <a:rPr lang="en-US" sz="900" spc="-9" dirty="0">
                <a:solidFill>
                  <a:schemeClr val="bg1"/>
                </a:solidFill>
                <a:latin typeface="Segoe UI"/>
                <a:cs typeface="Segoe UI"/>
              </a:rPr>
              <a:t>switch</a:t>
            </a:r>
            <a:r>
              <a:rPr lang="en-US" sz="900" dirty="0">
                <a:solidFill>
                  <a:schemeClr val="bg1"/>
                </a:solidFill>
                <a:latin typeface="Segoe UI"/>
                <a:cs typeface="Segoe UI"/>
              </a:rPr>
              <a:t> </a:t>
            </a:r>
            <a:r>
              <a:rPr lang="en-US" sz="900" spc="-6" dirty="0">
                <a:solidFill>
                  <a:schemeClr val="bg1"/>
                </a:solidFill>
                <a:latin typeface="Segoe UI"/>
                <a:cs typeface="Segoe UI"/>
              </a:rPr>
              <a:t>or</a:t>
            </a:r>
            <a:r>
              <a:rPr lang="en-US" sz="900" dirty="0">
                <a:solidFill>
                  <a:schemeClr val="bg1"/>
                </a:solidFill>
                <a:latin typeface="Segoe UI"/>
                <a:cs typeface="Segoe UI"/>
              </a:rPr>
              <a:t> </a:t>
            </a:r>
            <a:r>
              <a:rPr lang="en-US" sz="900" spc="-3" dirty="0">
                <a:solidFill>
                  <a:schemeClr val="bg1"/>
                </a:solidFill>
                <a:latin typeface="Segoe UI"/>
                <a:cs typeface="Segoe UI"/>
              </a:rPr>
              <a:t>external </a:t>
            </a:r>
            <a:r>
              <a:rPr lang="en-US" sz="900" spc="-9" dirty="0">
                <a:solidFill>
                  <a:schemeClr val="bg1"/>
                </a:solidFill>
                <a:latin typeface="Segoe UI"/>
                <a:cs typeface="Segoe UI"/>
              </a:rPr>
              <a:t>storage.</a:t>
            </a: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spc="-9" dirty="0">
                <a:solidFill>
                  <a:schemeClr val="bg1"/>
                </a:solidFill>
                <a:latin typeface="Segoe UI"/>
                <a:cs typeface="Segoe UI"/>
              </a:rPr>
              <a:t>Run your critical process on-prem (ex. POS) and benefit from data protection through the Azure cloud</a:t>
            </a:r>
            <a:endParaRPr lang="en-US" sz="900" dirty="0">
              <a:solidFill>
                <a:schemeClr val="bg1"/>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spc="-6" dirty="0">
                <a:solidFill>
                  <a:schemeClr val="bg1"/>
                </a:solidFill>
                <a:latin typeface="Segoe UI"/>
                <a:cs typeface="Segoe UI"/>
              </a:rPr>
              <a:t>Monitor and manage all your retail locations through a single pane of glass.  Scalability</a:t>
            </a:r>
            <a:r>
              <a:rPr lang="en-US" sz="900" dirty="0">
                <a:solidFill>
                  <a:schemeClr val="bg1"/>
                </a:solidFill>
                <a:latin typeface="Segoe UI"/>
                <a:cs typeface="Segoe UI"/>
              </a:rPr>
              <a:t> </a:t>
            </a:r>
            <a:r>
              <a:rPr lang="en-US" sz="900" spc="-9" dirty="0">
                <a:solidFill>
                  <a:schemeClr val="bg1"/>
                </a:solidFill>
                <a:latin typeface="Segoe UI"/>
                <a:cs typeface="Segoe UI"/>
              </a:rPr>
              <a:t>with</a:t>
            </a:r>
            <a:r>
              <a:rPr lang="en-US" sz="900" spc="3" dirty="0">
                <a:solidFill>
                  <a:schemeClr val="bg1"/>
                </a:solidFill>
                <a:latin typeface="Segoe UI"/>
                <a:cs typeface="Segoe UI"/>
              </a:rPr>
              <a:t> </a:t>
            </a:r>
            <a:r>
              <a:rPr lang="en-US" sz="900" dirty="0">
                <a:solidFill>
                  <a:schemeClr val="bg1"/>
                </a:solidFill>
                <a:latin typeface="Segoe UI"/>
                <a:cs typeface="Segoe UI"/>
              </a:rPr>
              <a:t>Azure</a:t>
            </a:r>
            <a:r>
              <a:rPr lang="en-US" sz="900" spc="3" dirty="0">
                <a:solidFill>
                  <a:schemeClr val="bg1"/>
                </a:solidFill>
                <a:latin typeface="Segoe UI"/>
                <a:cs typeface="Segoe UI"/>
              </a:rPr>
              <a:t> </a:t>
            </a:r>
            <a:r>
              <a:rPr lang="en-US" sz="900" spc="-12" dirty="0">
                <a:solidFill>
                  <a:schemeClr val="bg1"/>
                </a:solidFill>
                <a:latin typeface="Segoe UI"/>
                <a:cs typeface="Segoe UI"/>
              </a:rPr>
              <a:t>Stack</a:t>
            </a:r>
            <a:r>
              <a:rPr lang="en-US" sz="900" dirty="0">
                <a:solidFill>
                  <a:schemeClr val="bg1"/>
                </a:solidFill>
                <a:latin typeface="Segoe UI"/>
                <a:cs typeface="Segoe UI"/>
              </a:rPr>
              <a:t> </a:t>
            </a:r>
            <a:r>
              <a:rPr lang="en-US" sz="900" spc="-15" dirty="0">
                <a:solidFill>
                  <a:schemeClr val="bg1"/>
                </a:solidFill>
                <a:latin typeface="Segoe UI"/>
                <a:cs typeface="Segoe UI"/>
              </a:rPr>
              <a:t>HCI</a:t>
            </a:r>
            <a:r>
              <a:rPr lang="en-US" sz="900" spc="-3" dirty="0">
                <a:solidFill>
                  <a:schemeClr val="bg1"/>
                </a:solidFill>
                <a:latin typeface="Segoe UI"/>
                <a:cs typeface="Segoe UI"/>
              </a:rPr>
              <a:t> </a:t>
            </a:r>
            <a:r>
              <a:rPr lang="en-US" sz="900" spc="-6" dirty="0">
                <a:solidFill>
                  <a:schemeClr val="bg1"/>
                </a:solidFill>
                <a:latin typeface="Segoe UI"/>
                <a:cs typeface="Segoe UI"/>
              </a:rPr>
              <a:t>can</a:t>
            </a:r>
            <a:r>
              <a:rPr lang="en-US" sz="900" spc="3" dirty="0">
                <a:solidFill>
                  <a:schemeClr val="bg1"/>
                </a:solidFill>
                <a:latin typeface="Segoe UI"/>
                <a:cs typeface="Segoe UI"/>
              </a:rPr>
              <a:t> </a:t>
            </a:r>
            <a:r>
              <a:rPr lang="en-US" sz="900" spc="-9" dirty="0">
                <a:solidFill>
                  <a:schemeClr val="bg1"/>
                </a:solidFill>
                <a:latin typeface="Segoe UI"/>
                <a:cs typeface="Segoe UI"/>
              </a:rPr>
              <a:t>reach</a:t>
            </a:r>
            <a:r>
              <a:rPr lang="en-US" sz="900" spc="3" dirty="0">
                <a:solidFill>
                  <a:schemeClr val="bg1"/>
                </a:solidFill>
                <a:latin typeface="Segoe UI"/>
                <a:cs typeface="Segoe UI"/>
              </a:rPr>
              <a:t> </a:t>
            </a:r>
            <a:r>
              <a:rPr lang="en-US" sz="900" spc="-9" dirty="0">
                <a:solidFill>
                  <a:schemeClr val="bg1"/>
                </a:solidFill>
                <a:latin typeface="Segoe UI"/>
                <a:cs typeface="Segoe UI"/>
              </a:rPr>
              <a:t>thousands</a:t>
            </a:r>
            <a:r>
              <a:rPr lang="en-US" sz="900" spc="-3" dirty="0">
                <a:solidFill>
                  <a:schemeClr val="bg1"/>
                </a:solidFill>
                <a:latin typeface="Segoe UI"/>
                <a:cs typeface="Segoe UI"/>
              </a:rPr>
              <a:t> </a:t>
            </a:r>
            <a:r>
              <a:rPr lang="en-US" sz="900" spc="-9" dirty="0">
                <a:solidFill>
                  <a:schemeClr val="bg1"/>
                </a:solidFill>
                <a:latin typeface="Segoe UI"/>
                <a:cs typeface="Segoe UI"/>
              </a:rPr>
              <a:t>of</a:t>
            </a:r>
            <a:r>
              <a:rPr lang="en-US" sz="900" dirty="0">
                <a:solidFill>
                  <a:schemeClr val="bg1"/>
                </a:solidFill>
                <a:latin typeface="Segoe UI"/>
                <a:cs typeface="Segoe UI"/>
              </a:rPr>
              <a:t> </a:t>
            </a:r>
            <a:r>
              <a:rPr lang="en-US" sz="900" spc="-6" dirty="0">
                <a:solidFill>
                  <a:schemeClr val="bg1"/>
                </a:solidFill>
                <a:latin typeface="Segoe UI"/>
                <a:cs typeface="Segoe UI"/>
              </a:rPr>
              <a:t>retail </a:t>
            </a:r>
            <a:r>
              <a:rPr lang="en-US" sz="900" spc="-263" dirty="0">
                <a:solidFill>
                  <a:schemeClr val="bg1"/>
                </a:solidFill>
                <a:latin typeface="Segoe UI"/>
                <a:cs typeface="Segoe UI"/>
              </a:rPr>
              <a:t> </a:t>
            </a:r>
            <a:r>
              <a:rPr lang="en-US" sz="900" spc="-6" dirty="0">
                <a:solidFill>
                  <a:schemeClr val="bg1"/>
                </a:solidFill>
                <a:latin typeface="Segoe UI"/>
                <a:cs typeface="Segoe UI"/>
              </a:rPr>
              <a:t>locations,</a:t>
            </a:r>
            <a:r>
              <a:rPr lang="en-US" sz="900" dirty="0">
                <a:solidFill>
                  <a:schemeClr val="bg1"/>
                </a:solidFill>
                <a:latin typeface="Segoe UI"/>
                <a:cs typeface="Segoe UI"/>
              </a:rPr>
              <a:t> </a:t>
            </a:r>
            <a:r>
              <a:rPr lang="en-US" sz="900" spc="-9" dirty="0">
                <a:solidFill>
                  <a:schemeClr val="bg1"/>
                </a:solidFill>
                <a:latin typeface="Segoe UI"/>
                <a:cs typeface="Segoe UI"/>
              </a:rPr>
              <a:t>while</a:t>
            </a:r>
            <a:r>
              <a:rPr lang="en-US" sz="900" dirty="0">
                <a:solidFill>
                  <a:schemeClr val="bg1"/>
                </a:solidFill>
                <a:latin typeface="Segoe UI"/>
                <a:cs typeface="Segoe UI"/>
              </a:rPr>
              <a:t> </a:t>
            </a:r>
            <a:r>
              <a:rPr lang="en-US" sz="900" spc="-9" dirty="0">
                <a:solidFill>
                  <a:schemeClr val="bg1"/>
                </a:solidFill>
                <a:latin typeface="Segoe UI"/>
                <a:cs typeface="Segoe UI"/>
              </a:rPr>
              <a:t>providing</a:t>
            </a:r>
            <a:r>
              <a:rPr lang="en-US" sz="900" spc="3" dirty="0">
                <a:solidFill>
                  <a:schemeClr val="bg1"/>
                </a:solidFill>
                <a:latin typeface="Segoe UI"/>
                <a:cs typeface="Segoe UI"/>
              </a:rPr>
              <a:t> </a:t>
            </a:r>
            <a:r>
              <a:rPr lang="en-US" sz="900" spc="-6" dirty="0">
                <a:solidFill>
                  <a:schemeClr val="bg1"/>
                </a:solidFill>
                <a:latin typeface="Segoe UI"/>
                <a:cs typeface="Segoe UI"/>
              </a:rPr>
              <a:t>scale</a:t>
            </a:r>
            <a:r>
              <a:rPr lang="en-US" sz="900" dirty="0">
                <a:solidFill>
                  <a:schemeClr val="bg1"/>
                </a:solidFill>
                <a:latin typeface="Segoe UI"/>
                <a:cs typeface="Segoe UI"/>
              </a:rPr>
              <a:t> </a:t>
            </a:r>
            <a:r>
              <a:rPr lang="en-US" sz="900" spc="-6" dirty="0">
                <a:solidFill>
                  <a:schemeClr val="bg1"/>
                </a:solidFill>
                <a:latin typeface="Segoe UI"/>
                <a:cs typeface="Segoe UI"/>
              </a:rPr>
              <a:t>performance</a:t>
            </a:r>
            <a:r>
              <a:rPr lang="en-US" sz="900" spc="3" dirty="0">
                <a:solidFill>
                  <a:schemeClr val="bg1"/>
                </a:solidFill>
                <a:latin typeface="Segoe UI"/>
                <a:cs typeface="Segoe UI"/>
              </a:rPr>
              <a:t> </a:t>
            </a:r>
            <a:r>
              <a:rPr lang="en-US" sz="900" spc="-9" dirty="0">
                <a:solidFill>
                  <a:schemeClr val="bg1"/>
                </a:solidFill>
                <a:latin typeface="Segoe UI"/>
                <a:cs typeface="Segoe UI"/>
              </a:rPr>
              <a:t>that</a:t>
            </a:r>
            <a:r>
              <a:rPr lang="en-US" sz="900" dirty="0">
                <a:solidFill>
                  <a:schemeClr val="bg1"/>
                </a:solidFill>
                <a:latin typeface="Segoe UI"/>
                <a:cs typeface="Segoe UI"/>
              </a:rPr>
              <a:t> </a:t>
            </a:r>
            <a:r>
              <a:rPr lang="en-US" sz="900" spc="-9" dirty="0">
                <a:solidFill>
                  <a:schemeClr val="bg1"/>
                </a:solidFill>
                <a:latin typeface="Segoe UI"/>
                <a:cs typeface="Segoe UI"/>
              </a:rPr>
              <a:t>is</a:t>
            </a:r>
            <a:r>
              <a:rPr lang="en-US" sz="900" spc="-3" dirty="0">
                <a:solidFill>
                  <a:schemeClr val="bg1"/>
                </a:solidFill>
                <a:latin typeface="Segoe UI"/>
                <a:cs typeface="Segoe UI"/>
              </a:rPr>
              <a:t> </a:t>
            </a:r>
            <a:r>
              <a:rPr lang="en-US" sz="900" spc="-6" dirty="0">
                <a:solidFill>
                  <a:schemeClr val="bg1"/>
                </a:solidFill>
                <a:latin typeface="Segoe UI"/>
                <a:cs typeface="Segoe UI"/>
              </a:rPr>
              <a:t>nearly </a:t>
            </a:r>
            <a:r>
              <a:rPr lang="en-US" sz="900" spc="-3" dirty="0">
                <a:solidFill>
                  <a:schemeClr val="bg1"/>
                </a:solidFill>
                <a:latin typeface="Segoe UI"/>
                <a:cs typeface="Segoe UI"/>
              </a:rPr>
              <a:t> </a:t>
            </a:r>
            <a:r>
              <a:rPr lang="en-US" sz="900" spc="-12" dirty="0">
                <a:solidFill>
                  <a:schemeClr val="bg1"/>
                </a:solidFill>
                <a:latin typeface="Segoe UI"/>
                <a:cs typeface="Segoe UI"/>
              </a:rPr>
              <a:t>linear</a:t>
            </a:r>
            <a:r>
              <a:rPr lang="en-US" sz="900" dirty="0">
                <a:solidFill>
                  <a:schemeClr val="bg1"/>
                </a:solidFill>
                <a:latin typeface="Segoe UI"/>
                <a:cs typeface="Segoe UI"/>
              </a:rPr>
              <a:t> </a:t>
            </a:r>
            <a:r>
              <a:rPr lang="en-US" sz="900" spc="-6" dirty="0">
                <a:solidFill>
                  <a:schemeClr val="bg1"/>
                </a:solidFill>
                <a:latin typeface="Segoe UI"/>
                <a:cs typeface="Segoe UI"/>
              </a:rPr>
              <a:t>as</a:t>
            </a:r>
            <a:r>
              <a:rPr lang="en-US" sz="900" spc="-3" dirty="0">
                <a:solidFill>
                  <a:schemeClr val="bg1"/>
                </a:solidFill>
                <a:latin typeface="Segoe UI"/>
                <a:cs typeface="Segoe UI"/>
              </a:rPr>
              <a:t> </a:t>
            </a:r>
            <a:r>
              <a:rPr lang="en-US" sz="900" spc="-6" dirty="0">
                <a:solidFill>
                  <a:schemeClr val="bg1"/>
                </a:solidFill>
                <a:latin typeface="Segoe UI"/>
                <a:cs typeface="Segoe UI"/>
              </a:rPr>
              <a:t>more</a:t>
            </a:r>
            <a:r>
              <a:rPr lang="en-US" sz="900" dirty="0">
                <a:solidFill>
                  <a:schemeClr val="bg1"/>
                </a:solidFill>
                <a:latin typeface="Segoe UI"/>
                <a:cs typeface="Segoe UI"/>
              </a:rPr>
              <a:t> </a:t>
            </a:r>
            <a:r>
              <a:rPr lang="en-US" sz="900" spc="-6" dirty="0">
                <a:solidFill>
                  <a:schemeClr val="bg1"/>
                </a:solidFill>
                <a:latin typeface="Segoe UI"/>
                <a:cs typeface="Segoe UI"/>
              </a:rPr>
              <a:t>nodes</a:t>
            </a:r>
            <a:r>
              <a:rPr lang="en-US" sz="900" dirty="0">
                <a:solidFill>
                  <a:schemeClr val="bg1"/>
                </a:solidFill>
                <a:latin typeface="Segoe UI"/>
                <a:cs typeface="Segoe UI"/>
              </a:rPr>
              <a:t> </a:t>
            </a:r>
            <a:r>
              <a:rPr lang="en-US" sz="900" spc="-6" dirty="0">
                <a:solidFill>
                  <a:schemeClr val="bg1"/>
                </a:solidFill>
                <a:latin typeface="Segoe UI"/>
                <a:cs typeface="Segoe UI"/>
              </a:rPr>
              <a:t>are</a:t>
            </a:r>
            <a:r>
              <a:rPr lang="en-US" sz="900" dirty="0">
                <a:solidFill>
                  <a:schemeClr val="bg1"/>
                </a:solidFill>
                <a:latin typeface="Segoe UI"/>
                <a:cs typeface="Segoe UI"/>
              </a:rPr>
              <a:t> </a:t>
            </a:r>
            <a:r>
              <a:rPr lang="en-US" sz="900" spc="-6" dirty="0">
                <a:solidFill>
                  <a:schemeClr val="bg1"/>
                </a:solidFill>
                <a:latin typeface="Segoe UI"/>
                <a:cs typeface="Segoe UI"/>
              </a:rPr>
              <a:t>added</a:t>
            </a:r>
            <a:r>
              <a:rPr lang="en-US" sz="900" dirty="0">
                <a:solidFill>
                  <a:schemeClr val="bg1"/>
                </a:solidFill>
                <a:latin typeface="Segoe UI"/>
                <a:cs typeface="Segoe UI"/>
              </a:rPr>
              <a:t> </a:t>
            </a:r>
            <a:r>
              <a:rPr lang="en-US" sz="900" spc="-9" dirty="0">
                <a:solidFill>
                  <a:schemeClr val="bg1"/>
                </a:solidFill>
                <a:latin typeface="Segoe UI"/>
                <a:cs typeface="Segoe UI"/>
              </a:rPr>
              <a:t>to</a:t>
            </a:r>
            <a:r>
              <a:rPr lang="en-US" sz="900" spc="3" dirty="0">
                <a:solidFill>
                  <a:schemeClr val="bg1"/>
                </a:solidFill>
                <a:latin typeface="Segoe UI"/>
                <a:cs typeface="Segoe UI"/>
              </a:rPr>
              <a:t> </a:t>
            </a:r>
            <a:r>
              <a:rPr lang="en-US" sz="900" spc="-6" dirty="0">
                <a:solidFill>
                  <a:schemeClr val="bg1"/>
                </a:solidFill>
                <a:latin typeface="Segoe UI"/>
                <a:cs typeface="Segoe UI"/>
              </a:rPr>
              <a:t>ease</a:t>
            </a:r>
            <a:r>
              <a:rPr lang="en-US" sz="900" dirty="0">
                <a:solidFill>
                  <a:schemeClr val="bg1"/>
                </a:solidFill>
                <a:latin typeface="Segoe UI"/>
                <a:cs typeface="Segoe UI"/>
              </a:rPr>
              <a:t> </a:t>
            </a:r>
            <a:r>
              <a:rPr lang="en-US" sz="900" spc="-6" dirty="0">
                <a:solidFill>
                  <a:schemeClr val="bg1"/>
                </a:solidFill>
                <a:latin typeface="Segoe UI"/>
                <a:cs typeface="Segoe UI"/>
              </a:rPr>
              <a:t>capacity</a:t>
            </a:r>
            <a:r>
              <a:rPr lang="en-US" sz="900" dirty="0">
                <a:solidFill>
                  <a:schemeClr val="bg1"/>
                </a:solidFill>
                <a:latin typeface="Segoe UI"/>
                <a:cs typeface="Segoe UI"/>
              </a:rPr>
              <a:t> </a:t>
            </a:r>
            <a:r>
              <a:rPr lang="en-US" sz="900" spc="-9" dirty="0">
                <a:solidFill>
                  <a:schemeClr val="bg1"/>
                </a:solidFill>
                <a:latin typeface="Segoe UI"/>
                <a:cs typeface="Segoe UI"/>
              </a:rPr>
              <a:t>planning, </a:t>
            </a:r>
            <a:r>
              <a:rPr lang="en-US" sz="900" spc="-6" dirty="0">
                <a:solidFill>
                  <a:schemeClr val="bg1"/>
                </a:solidFill>
                <a:latin typeface="Segoe UI"/>
                <a:cs typeface="Segoe UI"/>
              </a:rPr>
              <a:t> forecasting,</a:t>
            </a:r>
            <a:r>
              <a:rPr lang="en-US" sz="900" dirty="0">
                <a:solidFill>
                  <a:schemeClr val="bg1"/>
                </a:solidFill>
                <a:latin typeface="Segoe UI"/>
                <a:cs typeface="Segoe UI"/>
              </a:rPr>
              <a:t> </a:t>
            </a:r>
            <a:r>
              <a:rPr lang="en-US" sz="900" spc="-6" dirty="0">
                <a:solidFill>
                  <a:schemeClr val="bg1"/>
                </a:solidFill>
                <a:latin typeface="Segoe UI"/>
                <a:cs typeface="Segoe UI"/>
              </a:rPr>
              <a:t>and</a:t>
            </a:r>
            <a:r>
              <a:rPr lang="en-US" sz="900" dirty="0">
                <a:solidFill>
                  <a:schemeClr val="bg1"/>
                </a:solidFill>
                <a:latin typeface="Segoe UI"/>
                <a:cs typeface="Segoe UI"/>
              </a:rPr>
              <a:t> </a:t>
            </a:r>
            <a:r>
              <a:rPr lang="en-US" sz="900" spc="-12" dirty="0">
                <a:solidFill>
                  <a:schemeClr val="bg1"/>
                </a:solidFill>
                <a:latin typeface="Segoe UI"/>
                <a:cs typeface="Segoe UI"/>
              </a:rPr>
              <a:t>purchasing</a:t>
            </a:r>
            <a:r>
              <a:rPr lang="en-US" sz="900" spc="3" dirty="0">
                <a:solidFill>
                  <a:schemeClr val="bg1"/>
                </a:solidFill>
                <a:latin typeface="Segoe UI"/>
                <a:cs typeface="Segoe UI"/>
              </a:rPr>
              <a:t> </a:t>
            </a:r>
            <a:r>
              <a:rPr lang="en-US" sz="900" spc="-6" dirty="0">
                <a:solidFill>
                  <a:schemeClr val="bg1"/>
                </a:solidFill>
                <a:latin typeface="Segoe UI"/>
                <a:cs typeface="Segoe UI"/>
              </a:rPr>
              <a:t>as</a:t>
            </a:r>
            <a:r>
              <a:rPr lang="en-US" sz="900" spc="-3" dirty="0">
                <a:solidFill>
                  <a:schemeClr val="bg1"/>
                </a:solidFill>
                <a:latin typeface="Segoe UI"/>
                <a:cs typeface="Segoe UI"/>
              </a:rPr>
              <a:t> </a:t>
            </a:r>
            <a:r>
              <a:rPr lang="en-US" sz="900" spc="-12" dirty="0">
                <a:solidFill>
                  <a:schemeClr val="bg1"/>
                </a:solidFill>
                <a:latin typeface="Segoe UI"/>
                <a:cs typeface="Segoe UI"/>
              </a:rPr>
              <a:t>your</a:t>
            </a:r>
            <a:r>
              <a:rPr lang="en-US" sz="900" dirty="0">
                <a:solidFill>
                  <a:schemeClr val="bg1"/>
                </a:solidFill>
                <a:latin typeface="Segoe UI"/>
                <a:cs typeface="Segoe UI"/>
              </a:rPr>
              <a:t> </a:t>
            </a:r>
            <a:r>
              <a:rPr lang="en-US" sz="900" spc="-9" dirty="0">
                <a:solidFill>
                  <a:schemeClr val="bg1"/>
                </a:solidFill>
                <a:latin typeface="Segoe UI"/>
                <a:cs typeface="Segoe UI"/>
              </a:rPr>
              <a:t>deployment</a:t>
            </a:r>
            <a:r>
              <a:rPr lang="en-US" sz="900" spc="3" dirty="0">
                <a:solidFill>
                  <a:schemeClr val="bg1"/>
                </a:solidFill>
                <a:latin typeface="Segoe UI"/>
                <a:cs typeface="Segoe UI"/>
              </a:rPr>
              <a:t> </a:t>
            </a:r>
            <a:r>
              <a:rPr lang="en-US" sz="900" spc="-6" dirty="0">
                <a:solidFill>
                  <a:schemeClr val="bg1"/>
                </a:solidFill>
                <a:latin typeface="Segoe UI"/>
                <a:cs typeface="Segoe UI"/>
              </a:rPr>
              <a:t>grows.</a:t>
            </a:r>
            <a:endParaRPr lang="en-US" sz="900" dirty="0">
              <a:solidFill>
                <a:schemeClr val="bg1"/>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spc="-12" dirty="0">
                <a:solidFill>
                  <a:schemeClr val="bg1"/>
                </a:solidFill>
                <a:latin typeface="Segoe UI"/>
                <a:cs typeface="Segoe UI"/>
              </a:rPr>
              <a:t>Subscription model optimizes costs for each individual store.  Since</a:t>
            </a:r>
            <a:r>
              <a:rPr lang="en-US" sz="900" dirty="0">
                <a:solidFill>
                  <a:schemeClr val="bg1"/>
                </a:solidFill>
                <a:latin typeface="Segoe UI"/>
                <a:cs typeface="Segoe UI"/>
              </a:rPr>
              <a:t> </a:t>
            </a:r>
            <a:r>
              <a:rPr lang="en-US" sz="900" spc="-12" dirty="0">
                <a:solidFill>
                  <a:schemeClr val="bg1"/>
                </a:solidFill>
                <a:latin typeface="Segoe UI"/>
                <a:cs typeface="Segoe UI"/>
              </a:rPr>
              <a:t>this</a:t>
            </a:r>
            <a:r>
              <a:rPr lang="en-US" sz="900" dirty="0">
                <a:solidFill>
                  <a:schemeClr val="bg1"/>
                </a:solidFill>
                <a:latin typeface="Segoe UI"/>
                <a:cs typeface="Segoe UI"/>
              </a:rPr>
              <a:t> Azure </a:t>
            </a:r>
            <a:r>
              <a:rPr lang="en-US" sz="900" spc="-3" dirty="0">
                <a:solidFill>
                  <a:schemeClr val="bg1"/>
                </a:solidFill>
                <a:latin typeface="Segoe UI"/>
                <a:cs typeface="Segoe UI"/>
              </a:rPr>
              <a:t>service</a:t>
            </a:r>
            <a:r>
              <a:rPr lang="en-US" sz="900" spc="3" dirty="0">
                <a:solidFill>
                  <a:schemeClr val="bg1"/>
                </a:solidFill>
                <a:latin typeface="Segoe UI"/>
                <a:cs typeface="Segoe UI"/>
              </a:rPr>
              <a:t> </a:t>
            </a:r>
            <a:r>
              <a:rPr lang="en-US" sz="900" spc="-9" dirty="0">
                <a:solidFill>
                  <a:schemeClr val="bg1"/>
                </a:solidFill>
                <a:latin typeface="Segoe UI"/>
                <a:cs typeface="Segoe UI"/>
              </a:rPr>
              <a:t>is</a:t>
            </a:r>
            <a:r>
              <a:rPr lang="en-US" sz="900" dirty="0">
                <a:solidFill>
                  <a:schemeClr val="bg1"/>
                </a:solidFill>
                <a:latin typeface="Segoe UI"/>
                <a:cs typeface="Segoe UI"/>
              </a:rPr>
              <a:t> </a:t>
            </a:r>
            <a:r>
              <a:rPr lang="en-US" sz="900" spc="-9" dirty="0">
                <a:solidFill>
                  <a:schemeClr val="bg1"/>
                </a:solidFill>
                <a:latin typeface="Segoe UI"/>
                <a:cs typeface="Segoe UI"/>
              </a:rPr>
              <a:t>charged</a:t>
            </a:r>
            <a:r>
              <a:rPr lang="en-US" sz="900" dirty="0">
                <a:solidFill>
                  <a:schemeClr val="bg1"/>
                </a:solidFill>
                <a:latin typeface="Segoe UI"/>
                <a:cs typeface="Segoe UI"/>
              </a:rPr>
              <a:t> </a:t>
            </a:r>
            <a:r>
              <a:rPr lang="en-US" sz="900" spc="-9" dirty="0">
                <a:solidFill>
                  <a:schemeClr val="bg1"/>
                </a:solidFill>
                <a:latin typeface="Segoe UI"/>
                <a:cs typeface="Segoe UI"/>
              </a:rPr>
              <a:t>at</a:t>
            </a:r>
            <a:r>
              <a:rPr lang="en-US" sz="900" spc="3" dirty="0">
                <a:solidFill>
                  <a:schemeClr val="bg1"/>
                </a:solidFill>
                <a:latin typeface="Segoe UI"/>
                <a:cs typeface="Segoe UI"/>
              </a:rPr>
              <a:t> </a:t>
            </a:r>
            <a:r>
              <a:rPr lang="en-US" sz="900" spc="-27" dirty="0">
                <a:solidFill>
                  <a:schemeClr val="bg1"/>
                </a:solidFill>
                <a:latin typeface="Segoe UI"/>
                <a:cs typeface="Segoe UI"/>
              </a:rPr>
              <a:t>$10/month</a:t>
            </a:r>
            <a:r>
              <a:rPr lang="en-US" sz="900" spc="3" dirty="0">
                <a:solidFill>
                  <a:schemeClr val="bg1"/>
                </a:solidFill>
                <a:latin typeface="Segoe UI"/>
                <a:cs typeface="Segoe UI"/>
              </a:rPr>
              <a:t> </a:t>
            </a:r>
            <a:r>
              <a:rPr lang="en-US" sz="900" spc="-3" dirty="0">
                <a:solidFill>
                  <a:schemeClr val="bg1"/>
                </a:solidFill>
                <a:latin typeface="Segoe UI"/>
                <a:cs typeface="Segoe UI"/>
              </a:rPr>
              <a:t>per</a:t>
            </a:r>
            <a:r>
              <a:rPr lang="en-US" sz="900" dirty="0">
                <a:solidFill>
                  <a:schemeClr val="bg1"/>
                </a:solidFill>
                <a:latin typeface="Segoe UI"/>
                <a:cs typeface="Segoe UI"/>
              </a:rPr>
              <a:t> </a:t>
            </a:r>
            <a:r>
              <a:rPr lang="en-US" sz="900" spc="-9" dirty="0">
                <a:solidFill>
                  <a:schemeClr val="bg1"/>
                </a:solidFill>
                <a:latin typeface="Segoe UI"/>
                <a:cs typeface="Segoe UI"/>
              </a:rPr>
              <a:t>physical </a:t>
            </a:r>
            <a:r>
              <a:rPr lang="en-US" sz="900" spc="-263" dirty="0">
                <a:solidFill>
                  <a:schemeClr val="bg1"/>
                </a:solidFill>
                <a:latin typeface="Segoe UI"/>
                <a:cs typeface="Segoe UI"/>
              </a:rPr>
              <a:t> </a:t>
            </a:r>
            <a:r>
              <a:rPr lang="en-US" sz="900" spc="-9" dirty="0">
                <a:solidFill>
                  <a:schemeClr val="bg1"/>
                </a:solidFill>
                <a:latin typeface="Segoe UI"/>
                <a:cs typeface="Segoe UI"/>
              </a:rPr>
              <a:t>instance,</a:t>
            </a:r>
            <a:r>
              <a:rPr lang="en-US" sz="900" dirty="0">
                <a:solidFill>
                  <a:schemeClr val="bg1"/>
                </a:solidFill>
                <a:latin typeface="Segoe UI"/>
                <a:cs typeface="Segoe UI"/>
              </a:rPr>
              <a:t> </a:t>
            </a:r>
            <a:r>
              <a:rPr lang="en-US" sz="900" spc="-9" dirty="0">
                <a:solidFill>
                  <a:schemeClr val="bg1"/>
                </a:solidFill>
                <a:latin typeface="Segoe UI"/>
                <a:cs typeface="Segoe UI"/>
              </a:rPr>
              <a:t>you</a:t>
            </a:r>
            <a:r>
              <a:rPr lang="en-US" sz="900" spc="3" dirty="0">
                <a:solidFill>
                  <a:schemeClr val="bg1"/>
                </a:solidFill>
                <a:latin typeface="Segoe UI"/>
                <a:cs typeface="Segoe UI"/>
              </a:rPr>
              <a:t> </a:t>
            </a:r>
            <a:r>
              <a:rPr lang="en-US" sz="900" spc="-6" dirty="0">
                <a:solidFill>
                  <a:schemeClr val="bg1"/>
                </a:solidFill>
                <a:latin typeface="Segoe UI"/>
                <a:cs typeface="Segoe UI"/>
              </a:rPr>
              <a:t>only</a:t>
            </a:r>
            <a:r>
              <a:rPr lang="en-US" sz="900" spc="-3" dirty="0">
                <a:solidFill>
                  <a:schemeClr val="bg1"/>
                </a:solidFill>
                <a:latin typeface="Segoe UI"/>
                <a:cs typeface="Segoe UI"/>
              </a:rPr>
              <a:t> need</a:t>
            </a:r>
            <a:r>
              <a:rPr lang="en-US" sz="900" spc="3" dirty="0">
                <a:solidFill>
                  <a:schemeClr val="bg1"/>
                </a:solidFill>
                <a:latin typeface="Segoe UI"/>
                <a:cs typeface="Segoe UI"/>
              </a:rPr>
              <a:t> </a:t>
            </a:r>
            <a:r>
              <a:rPr lang="en-US" sz="900" spc="-9" dirty="0">
                <a:solidFill>
                  <a:schemeClr val="bg1"/>
                </a:solidFill>
                <a:latin typeface="Segoe UI"/>
                <a:cs typeface="Segoe UI"/>
              </a:rPr>
              <a:t>to</a:t>
            </a:r>
            <a:r>
              <a:rPr lang="en-US" sz="900" spc="3" dirty="0">
                <a:solidFill>
                  <a:schemeClr val="bg1"/>
                </a:solidFill>
                <a:latin typeface="Segoe UI"/>
                <a:cs typeface="Segoe UI"/>
              </a:rPr>
              <a:t> </a:t>
            </a:r>
            <a:r>
              <a:rPr lang="en-US" sz="900" spc="-9" dirty="0">
                <a:solidFill>
                  <a:schemeClr val="bg1"/>
                </a:solidFill>
                <a:latin typeface="Segoe UI"/>
                <a:cs typeface="Segoe UI"/>
              </a:rPr>
              <a:t>pay</a:t>
            </a:r>
            <a:r>
              <a:rPr lang="en-US" sz="900" dirty="0">
                <a:solidFill>
                  <a:schemeClr val="bg1"/>
                </a:solidFill>
                <a:latin typeface="Segoe UI"/>
                <a:cs typeface="Segoe UI"/>
              </a:rPr>
              <a:t> </a:t>
            </a:r>
            <a:r>
              <a:rPr lang="en-US" sz="900" spc="-9" dirty="0">
                <a:solidFill>
                  <a:schemeClr val="bg1"/>
                </a:solidFill>
                <a:latin typeface="Segoe UI"/>
                <a:cs typeface="Segoe UI"/>
              </a:rPr>
              <a:t>for</a:t>
            </a:r>
            <a:r>
              <a:rPr lang="en-US" sz="900" spc="3" dirty="0">
                <a:solidFill>
                  <a:schemeClr val="bg1"/>
                </a:solidFill>
                <a:latin typeface="Segoe UI"/>
                <a:cs typeface="Segoe UI"/>
              </a:rPr>
              <a:t> </a:t>
            </a:r>
            <a:r>
              <a:rPr lang="en-US" sz="900" spc="-9" dirty="0">
                <a:solidFill>
                  <a:schemeClr val="bg1"/>
                </a:solidFill>
                <a:latin typeface="Segoe UI"/>
                <a:cs typeface="Segoe UI"/>
              </a:rPr>
              <a:t>the</a:t>
            </a:r>
            <a:r>
              <a:rPr lang="en-US" sz="900" dirty="0">
                <a:solidFill>
                  <a:schemeClr val="bg1"/>
                </a:solidFill>
                <a:latin typeface="Segoe UI"/>
                <a:cs typeface="Segoe UI"/>
              </a:rPr>
              <a:t> </a:t>
            </a:r>
            <a:r>
              <a:rPr lang="en-US" sz="900" spc="-6" dirty="0">
                <a:solidFill>
                  <a:schemeClr val="bg1"/>
                </a:solidFill>
                <a:latin typeface="Segoe UI"/>
                <a:cs typeface="Segoe UI"/>
              </a:rPr>
              <a:t>capacity</a:t>
            </a:r>
            <a:r>
              <a:rPr lang="en-US" sz="900" spc="3" dirty="0">
                <a:solidFill>
                  <a:schemeClr val="bg1"/>
                </a:solidFill>
                <a:latin typeface="Segoe UI"/>
                <a:cs typeface="Segoe UI"/>
              </a:rPr>
              <a:t> </a:t>
            </a:r>
            <a:r>
              <a:rPr lang="en-US" sz="900" spc="-9" dirty="0">
                <a:solidFill>
                  <a:schemeClr val="bg1"/>
                </a:solidFill>
                <a:latin typeface="Segoe UI"/>
                <a:cs typeface="Segoe UI"/>
              </a:rPr>
              <a:t>you</a:t>
            </a:r>
            <a:r>
              <a:rPr lang="en-US" sz="900" spc="3" dirty="0">
                <a:solidFill>
                  <a:schemeClr val="bg1"/>
                </a:solidFill>
                <a:latin typeface="Segoe UI"/>
                <a:cs typeface="Segoe UI"/>
              </a:rPr>
              <a:t> </a:t>
            </a:r>
            <a:r>
              <a:rPr lang="en-US" sz="900" spc="-3" dirty="0">
                <a:solidFill>
                  <a:schemeClr val="bg1"/>
                </a:solidFill>
                <a:latin typeface="Segoe UI"/>
                <a:cs typeface="Segoe UI"/>
              </a:rPr>
              <a:t>need</a:t>
            </a:r>
            <a:r>
              <a:rPr lang="en-US" sz="900" dirty="0">
                <a:solidFill>
                  <a:schemeClr val="bg1"/>
                </a:solidFill>
                <a:latin typeface="Segoe UI"/>
                <a:cs typeface="Segoe UI"/>
              </a:rPr>
              <a:t> </a:t>
            </a:r>
            <a:r>
              <a:rPr lang="en-US" sz="900" spc="-9" dirty="0">
                <a:solidFill>
                  <a:schemeClr val="bg1"/>
                </a:solidFill>
                <a:latin typeface="Segoe UI"/>
                <a:cs typeface="Segoe UI"/>
              </a:rPr>
              <a:t>at </a:t>
            </a:r>
            <a:r>
              <a:rPr lang="en-US" sz="900" spc="-6" dirty="0">
                <a:solidFill>
                  <a:schemeClr val="bg1"/>
                </a:solidFill>
                <a:latin typeface="Segoe UI"/>
                <a:cs typeface="Segoe UI"/>
              </a:rPr>
              <a:t> </a:t>
            </a:r>
            <a:r>
              <a:rPr lang="en-US" sz="900" spc="-9" dirty="0">
                <a:solidFill>
                  <a:schemeClr val="bg1"/>
                </a:solidFill>
                <a:latin typeface="Segoe UI"/>
                <a:cs typeface="Segoe UI"/>
              </a:rPr>
              <a:t>each</a:t>
            </a:r>
            <a:r>
              <a:rPr lang="en-US" sz="900" spc="-6" dirty="0">
                <a:solidFill>
                  <a:schemeClr val="bg1"/>
                </a:solidFill>
                <a:latin typeface="Segoe UI"/>
                <a:cs typeface="Segoe UI"/>
              </a:rPr>
              <a:t> </a:t>
            </a:r>
            <a:r>
              <a:rPr lang="en-US" sz="900" spc="-9" dirty="0">
                <a:solidFill>
                  <a:schemeClr val="bg1"/>
                </a:solidFill>
                <a:latin typeface="Segoe UI"/>
                <a:cs typeface="Segoe UI"/>
              </a:rPr>
              <a:t>individual</a:t>
            </a:r>
            <a:r>
              <a:rPr lang="en-US" sz="900" dirty="0">
                <a:solidFill>
                  <a:schemeClr val="bg1"/>
                </a:solidFill>
                <a:latin typeface="Segoe UI"/>
                <a:cs typeface="Segoe UI"/>
              </a:rPr>
              <a:t> </a:t>
            </a:r>
            <a:r>
              <a:rPr lang="en-US" sz="900" spc="-9" dirty="0">
                <a:solidFill>
                  <a:schemeClr val="bg1"/>
                </a:solidFill>
                <a:latin typeface="Segoe UI"/>
                <a:cs typeface="Segoe UI"/>
              </a:rPr>
              <a:t>store.</a:t>
            </a:r>
            <a:endParaRPr lang="en-US" sz="900" dirty="0">
              <a:solidFill>
                <a:schemeClr val="bg1"/>
              </a:solidFill>
              <a:latin typeface="Segoe UI"/>
              <a:cs typeface="Segoe UI"/>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462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full story: </a:t>
            </a:r>
          </a:p>
          <a:p>
            <a:r>
              <a:rPr lang="en-US" dirty="0"/>
              <a:t>A large US retail grocery chain was faced with the need to  modernize 1400+ stores running Windows Server 2012 with  a small datacenter footprint and onsite POS operations.</a:t>
            </a:r>
          </a:p>
          <a:p>
            <a:r>
              <a:rPr lang="en-US" dirty="0"/>
              <a:t>With local storage only, its vast number of stores were  reliant on just 2 legacy Hyper-V servers, not clustered or  hyperconverged. Full scale modernization using traditional  methods would have taken years to complete and cause  significant operational disruption. It needed a new, hybrid</a:t>
            </a:r>
          </a:p>
          <a:p>
            <a:r>
              <a:rPr lang="en-US" dirty="0"/>
              <a:t>implementation to add cloud services, modernize applications,  and support greater resiliency and fault tolerance.</a:t>
            </a:r>
          </a:p>
          <a:p>
            <a:endParaRPr lang="en-US" dirty="0"/>
          </a:p>
          <a:p>
            <a:r>
              <a:rPr lang="en-US" dirty="0"/>
              <a:t>The chain chose to modernize to a 2 node Azure Stack HCI  cluster, which offered the flexibility to maintain POS and  legacy VMs onsite at each retail location while still supporting  centralized management at scale.</a:t>
            </a:r>
          </a:p>
          <a:p>
            <a:endParaRPr lang="en-US" dirty="0"/>
          </a:p>
          <a:p>
            <a:r>
              <a:rPr lang="en-US" dirty="0"/>
              <a:t>As a result of implementing Azure Stack HCI with the full  power of Microsoft Azure at each retail location, the grocery  chain was able to improve performance and reliability,  increase scalability with high availability, and enhance disaster  recovery, all at a lower total cost of ownership for each </a:t>
            </a:r>
          </a:p>
          <a:p>
            <a:r>
              <a:rPr lang="en-US" dirty="0"/>
              <a:t>retail  location.</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81244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5987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full story: </a:t>
            </a:r>
          </a:p>
          <a:p>
            <a:r>
              <a:rPr lang="en-US" dirty="0"/>
              <a:t>A large US retail grocery chain was faced with the need to  modernize 1400+ stores running Windows Server 2012 with  a small datacenter footprint and onsite POS operations.</a:t>
            </a:r>
          </a:p>
          <a:p>
            <a:r>
              <a:rPr lang="en-US" dirty="0"/>
              <a:t>With local storage only, its vast number of stores were  reliant on just 2 legacy Hyper-V servers, not clustered or  hyperconverged. Full scale modernization using traditional  methods would have taken years to complete and cause  significant operational disruption. It needed a new, hybrid</a:t>
            </a:r>
          </a:p>
          <a:p>
            <a:r>
              <a:rPr lang="en-US" dirty="0"/>
              <a:t>implementation to add cloud services, modernize applications,  and support greater resiliency and fault tolerance.</a:t>
            </a:r>
          </a:p>
          <a:p>
            <a:endParaRPr lang="en-US" dirty="0"/>
          </a:p>
          <a:p>
            <a:r>
              <a:rPr lang="en-US" dirty="0"/>
              <a:t>The chain chose to modernize to a 2 node Azure Stack HCI  cluster, which offered the flexibility to maintain POS and  legacy VMs onsite at each retail location while still supporting  centralized management at scale.</a:t>
            </a:r>
          </a:p>
          <a:p>
            <a:endParaRPr lang="en-US" dirty="0"/>
          </a:p>
          <a:p>
            <a:r>
              <a:rPr lang="en-US" dirty="0"/>
              <a:t>As a result of implementing Azure Stack HCI with the full  power of Microsoft Azure at each retail location, the grocery  chain was able to improve performance and reliability,  increase scalability with high availability, and enhance disaster  recovery, all at a lower total cost of ownership for each </a:t>
            </a:r>
          </a:p>
          <a:p>
            <a:r>
              <a:rPr lang="en-US" dirty="0"/>
              <a:t>retail  location.</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38114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552614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7021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witnessing a second wave of digital transformation over the past year affecting every company and every industry.   Many structural changes that will outlast the pandemic.  In Retail, offline merchants are embracing new business models, like contactless shopping and curbside pickup, while e-commerce has accelerated multiple years. </a:t>
            </a:r>
          </a:p>
          <a:p>
            <a:endParaRPr lang="en-US" dirty="0"/>
          </a:p>
          <a:p>
            <a:r>
              <a:rPr lang="en-US" dirty="0"/>
              <a:t>We have seen some interesting trends as a result, many of which we will most likely stick around for a while.  Connecting the physical and digital experiences to better serve customers in new and more personalized ways – getting them the goods they want, where, when and how they want them is a pivotal for retailers. </a:t>
            </a:r>
          </a:p>
          <a:p>
            <a:endParaRPr lang="en-US" dirty="0"/>
          </a:p>
          <a:p>
            <a:r>
              <a:rPr lang="en-US" dirty="0"/>
              <a:t>With the explosion of data, focusing on leveraging both structured and unstructured data is essential for uncovering insights.</a:t>
            </a:r>
          </a:p>
          <a:p>
            <a:endParaRPr lang="en-US" dirty="0"/>
          </a:p>
          <a:p>
            <a:r>
              <a:rPr lang="en-US" dirty="0"/>
              <a:t>If 2020 taught us anything it was that no business is resilient to everything, but those retailers who laid their digital tracks early were better equipped to understand what was happening and take action to recover and continue to emerge stronger. They discovered newfound agility, deploying technology quicker than they have before, or thought possible. This enabled them to quickly adapt to this new world and better serve their customers. </a:t>
            </a:r>
          </a:p>
          <a:p>
            <a:endParaRPr lang="en-US" dirty="0"/>
          </a:p>
          <a:p>
            <a:r>
              <a:rPr lang="en-US" dirty="0"/>
              <a:t>The consumer journey and increasing connection between expectations – before, during, and after purchase is becoming essential for retailers.</a:t>
            </a:r>
          </a:p>
          <a:p>
            <a:r>
              <a:rPr lang="en-US" dirty="0"/>
              <a:t>-------------------------------------------------------</a:t>
            </a:r>
          </a:p>
          <a:p>
            <a:r>
              <a:rPr lang="en-US" dirty="0"/>
              <a:t>Additional talk track to be leveraged if needed: </a:t>
            </a:r>
          </a:p>
          <a:p>
            <a:r>
              <a:rPr lang="en-US" dirty="0"/>
              <a:t>Online sales supercharged: We witness years of e-commerce growth in a few months, hitting penetration levels forecasted 10 years from now. Globally we say on-line sales grow by 19% in 2020, and 31% increase in the US between 2019 and 2020. 4 in 10 consumers across Europe indicated they had purchased something online which they had only previously bought in-store. </a:t>
            </a:r>
          </a:p>
          <a:p>
            <a:r>
              <a:rPr lang="en-US" dirty="0"/>
              <a:t>Loyalty Shock: Consumers globally reacted to the crisis and the ensuing disruption by trying out new shopping behaviors. 50% of global shoppers said they shopped a new brand in 2020 and 75%. And 75% of US consumers reported new shopping behaviors. For example, 79% of consumers are using contactless payments citing safety and cleanliness as the key drivers. </a:t>
            </a:r>
          </a:p>
          <a:p>
            <a:r>
              <a:rPr lang="en-US" dirty="0"/>
              <a:t>Multichannel fulfilment: Since April 2020, retailers such as Target, state that Curbside pickup continues to show triple digit growth month over month. And 85% of US consumers have said they have increased their curbside pickup frequency. And now 43% of Top 500 global retailers with stores are offering curbside pick-up. </a:t>
            </a:r>
          </a:p>
          <a:p>
            <a:r>
              <a:rPr lang="en-US" dirty="0"/>
              <a:t>Humanizing the digital experience: To re-create the magic of instore retailers are leveraging experiential e-commerce approaches such as livestreaming and virtual </a:t>
            </a:r>
            <a:r>
              <a:rPr lang="en-US" dirty="0" err="1"/>
              <a:t>clienteleing</a:t>
            </a:r>
            <a:r>
              <a:rPr lang="en-US" dirty="0"/>
              <a:t>, along with delivering more personalized, targeted marketing. 72% of consumers say they only engage in personalized marketing from a retailer. </a:t>
            </a:r>
          </a:p>
          <a:p>
            <a:r>
              <a:rPr lang="en-US" dirty="0"/>
              <a:t>Data explosion: Employing billions of people globally, and representing almost 1/3 of the world’s GDP, the retail industry generates 40 petabytes of data an hour. And the evolution in the way we shop (73% of shopper journeys starting online, with $1.1 million spent online every minute in 2020) has led to an explosion of data. Yet most of that data, the demand single for the world in many respects is unstructured or dark/unused data. Now is the time to get a hold of all of that data, break down the silos of data that every retailer has and get more insight out of it. Creating a data estate that can be a true asset to a retailer’s business – gaining quicker time to insights to optimize the end-to-end value chain of retail – from better knowing their customers, empowering their employees, delivering an intelligent supply and reimagining retail. </a:t>
            </a:r>
          </a:p>
          <a:p>
            <a:endParaRPr lang="en-US" dirty="0"/>
          </a:p>
          <a:p>
            <a:r>
              <a:rPr lang="en-US" dirty="0"/>
              <a:t>SOURCES: </a:t>
            </a:r>
          </a:p>
          <a:p>
            <a:r>
              <a:rPr lang="en-US" dirty="0"/>
              <a:t>15 Eye-Opening Online Shopping Statistics for 2020 (sleeknote.com)</a:t>
            </a:r>
          </a:p>
          <a:p>
            <a:r>
              <a:rPr lang="en-US" dirty="0"/>
              <a:t>https://www.mckinsey.com/business-functions/marketing-and-sales/our-insights/the-great-consumer-shift-ten-charts-that-show-how-us-shopping-behavior-is-changing</a:t>
            </a:r>
          </a:p>
          <a:p>
            <a:r>
              <a:rPr lang="en-US" dirty="0"/>
              <a:t>https://www.businesswire.com/news/home/20200924005537/en/85-of-Shoppers-Have-Increased-Curbside-Pick-Up-Since-COVID-19-79-Say-a-Contactless-Store-Pickup-is-Very-Important-to-Them</a:t>
            </a:r>
          </a:p>
          <a:p>
            <a:r>
              <a:rPr lang="en-US" dirty="0"/>
              <a:t>https://www.smartinsights.com/ecommerce/web-personalisation/consumers-personalized-marketing-engagement/</a:t>
            </a:r>
          </a:p>
          <a:p>
            <a:r>
              <a:rPr lang="en-US" dirty="0"/>
              <a:t>IDC's Global </a:t>
            </a:r>
            <a:r>
              <a:rPr lang="en-US" dirty="0" err="1"/>
              <a:t>DataSphere</a:t>
            </a:r>
            <a:r>
              <a:rPr lang="en-US" dirty="0"/>
              <a:t> Forecast Shows Continued Steady Growth in the Creation and Consumption of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58173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308957">
              <a:defRPr/>
            </a:pPr>
            <a:r>
              <a:rPr lang="en-US" dirty="0"/>
              <a:t>With that, we feel fortunate to have over &gt;94% of Fortune 500 retailers are inventing with Azure.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0579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effectLst/>
                <a:latin typeface="Segoe UI" panose="020B0502040204020203" pitchFamily="34" charset="0"/>
              </a:rPr>
              <a:t>Hybrid is causing pain for partners</a:t>
            </a:r>
          </a:p>
          <a:p>
            <a:endParaRPr lang="en-US" sz="900" dirty="0">
              <a:effectLst/>
              <a:latin typeface="Segoe UI" panose="020B0502040204020203" pitchFamily="34" charset="0"/>
            </a:endParaRPr>
          </a:p>
          <a:p>
            <a:r>
              <a:rPr lang="en-US" sz="900" dirty="0">
                <a:effectLst/>
                <a:latin typeface="Segoe UI" panose="020B0502040204020203" pitchFamily="34" charset="0"/>
              </a:rPr>
              <a:t>There is no consistent view into all the assets meaning there is no consistent management, security or governance</a:t>
            </a:r>
          </a:p>
          <a:p>
            <a:endParaRPr lang="en-US" sz="900" dirty="0">
              <a:effectLst/>
              <a:latin typeface="Segoe UI" panose="020B0502040204020203" pitchFamily="34" charset="0"/>
            </a:endParaRPr>
          </a:p>
          <a:p>
            <a:r>
              <a:rPr lang="en-US" sz="900" dirty="0">
                <a:effectLst/>
                <a:latin typeface="Segoe UI" panose="020B0502040204020203" pitchFamily="34" charset="0"/>
              </a:rPr>
              <a:t>The varied flavors of customer databases have different end of support dates that need to be managed.</a:t>
            </a:r>
          </a:p>
          <a:p>
            <a:endParaRPr lang="en-US" sz="900" dirty="0">
              <a:effectLst/>
              <a:latin typeface="Segoe UI" panose="020B0502040204020203" pitchFamily="34" charset="0"/>
            </a:endParaRPr>
          </a:p>
          <a:p>
            <a:r>
              <a:rPr lang="en-US" sz="900" dirty="0">
                <a:effectLst/>
                <a:latin typeface="Segoe UI" panose="020B0502040204020203" pitchFamily="34" charset="0"/>
              </a:rPr>
              <a:t>They also require different tooling, different expertise, and separate manual patching, deployment, backup and HADR.  </a:t>
            </a:r>
          </a:p>
          <a:p>
            <a:endParaRPr lang="en-US" sz="900" dirty="0">
              <a:effectLst/>
              <a:latin typeface="Segoe UI" panose="020B0502040204020203" pitchFamily="34" charset="0"/>
            </a:endParaRPr>
          </a:p>
          <a:p>
            <a:r>
              <a:rPr lang="en-US" sz="900" dirty="0">
                <a:effectLst/>
                <a:latin typeface="Segoe UI" panose="020B0502040204020203" pitchFamily="34" charset="0"/>
              </a:rPr>
              <a:t>It is hard to quickly react to customer needs and slow to implement the DevOps practice of CICD as it’s time consuming to set up for the databases.</a:t>
            </a:r>
            <a:r>
              <a:rPr lang="en-US" b="0" i="0" dirty="0">
                <a:solidFill>
                  <a:srgbClr val="111111"/>
                </a:solidFill>
                <a:effectLst/>
                <a:latin typeface="Roboto"/>
              </a:rPr>
              <a:t> (continuous integration and continuous deployment)</a:t>
            </a:r>
            <a:endParaRPr lang="en-US" sz="900" dirty="0">
              <a:effectLst/>
              <a:latin typeface="Segoe UI" panose="020B0502040204020203" pitchFamily="34" charset="0"/>
            </a:endParaRPr>
          </a:p>
          <a:p>
            <a:endParaRPr lang="en-US" sz="900" dirty="0">
              <a:effectLst/>
              <a:latin typeface="Segoe UI" panose="020B0502040204020203" pitchFamily="34" charset="0"/>
            </a:endParaRPr>
          </a:p>
          <a:p>
            <a:endParaRPr lang="en-US" sz="900" dirty="0">
              <a:effectLst/>
              <a:latin typeface="Segoe UI" panose="020B0502040204020203" pitchFamily="34" charset="0"/>
            </a:endParaRPr>
          </a:p>
          <a:p>
            <a:r>
              <a:rPr lang="en-US" sz="1100" dirty="0">
                <a:effectLst/>
                <a:latin typeface="Segoe UI" panose="020B0502040204020203" pitchFamily="34" charset="0"/>
              </a:rPr>
              <a:t>...</a:t>
            </a:r>
            <a:endParaRPr lang="en-US" sz="1100" dirty="0">
              <a:effectLst/>
              <a:latin typeface="Arial" panose="020B0604020202020204" pitchFamily="34" charset="0"/>
            </a:endParaRPr>
          </a:p>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891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89537">
              <a:defRPr/>
            </a:pPr>
            <a:r>
              <a:rPr lang="en-US" sz="900" dirty="0">
                <a:latin typeface="Segoe UI" panose="020B0502040204020203" pitchFamily="34" charset="0"/>
                <a:cs typeface="Segoe UI" panose="020B0502040204020203" pitchFamily="34" charset="0"/>
              </a:rPr>
              <a:t>Microsoft enables retail organizations to transform their business and deliver extraordinary customer service using an intelligent, trusted, and secure cloud platform. Microsoft Azure empowers you to quickly build and deploy solutions to gain actionable intelligence from the petabytes of data now common across modern retail. </a:t>
            </a:r>
          </a:p>
          <a:p>
            <a:pPr>
              <a:spcBef>
                <a:spcPts val="3326"/>
              </a:spcBef>
            </a:pPr>
            <a:r>
              <a:rPr lang="en-US" sz="900" dirty="0"/>
              <a:t>Be future ready:</a:t>
            </a:r>
          </a:p>
          <a:p>
            <a:pPr marL="217059" indent="-217059">
              <a:spcBef>
                <a:spcPts val="3326"/>
              </a:spcBef>
              <a:buFont typeface="Arial" panose="020B0604020202020204" pitchFamily="34" charset="0"/>
              <a:buChar char="•"/>
            </a:pPr>
            <a:r>
              <a:rPr lang="en-US" sz="900" dirty="0"/>
              <a:t>Immediate access to latest innovative capabilities and next generation technologies (AI, IoT, Mixed Reality, </a:t>
            </a:r>
            <a:r>
              <a:rPr lang="en-US" sz="900" dirty="0" err="1"/>
              <a:t>etc</a:t>
            </a:r>
            <a:r>
              <a:rPr lang="en-US" sz="900" dirty="0"/>
              <a:t>) for improving the digital shopping experience and providing superior customer experiences across multiple channels .</a:t>
            </a:r>
          </a:p>
          <a:p>
            <a:pPr marL="217059" indent="-217059">
              <a:spcBef>
                <a:spcPts val="3326"/>
              </a:spcBef>
              <a:buFont typeface="Arial" panose="020B0604020202020204" pitchFamily="34" charset="0"/>
              <a:buChar char="•"/>
            </a:pPr>
            <a:r>
              <a:rPr lang="en-US" sz="900" dirty="0"/>
              <a:t>Innovate to modernize applications and keep up with evolving consumer expectations. </a:t>
            </a:r>
          </a:p>
          <a:p>
            <a:pPr>
              <a:spcBef>
                <a:spcPts val="3326"/>
              </a:spcBef>
            </a:pPr>
            <a:r>
              <a:rPr lang="en-US" sz="900" dirty="0"/>
              <a:t>Build on your terms</a:t>
            </a:r>
          </a:p>
          <a:p>
            <a:pPr marL="217059" indent="-217059">
              <a:spcBef>
                <a:spcPts val="3326"/>
              </a:spcBef>
              <a:buFont typeface="Arial" panose="020B0604020202020204" pitchFamily="34" charset="0"/>
              <a:buChar char="•"/>
            </a:pPr>
            <a:r>
              <a:rPr lang="en-US" sz="900" dirty="0"/>
              <a:t>Common data model and customer data platform remove data silos and provide accelerated, actionable and personalized insights.</a:t>
            </a:r>
          </a:p>
          <a:p>
            <a:pPr marL="217059" indent="-217059">
              <a:spcBef>
                <a:spcPts val="3326"/>
              </a:spcBef>
              <a:buFont typeface="Arial" panose="020B0604020202020204" pitchFamily="34" charset="0"/>
              <a:buChar char="•"/>
            </a:pPr>
            <a:r>
              <a:rPr lang="en-US" sz="900" dirty="0"/>
              <a:t>Manage applications and design a unified data strategy leveraging a common data model, languages and framework support of your choice. </a:t>
            </a:r>
          </a:p>
          <a:p>
            <a:pPr>
              <a:spcBef>
                <a:spcPts val="3326"/>
              </a:spcBef>
            </a:pPr>
            <a:r>
              <a:rPr lang="en-US" sz="900" dirty="0"/>
              <a:t>Operate hybrid seamlessly</a:t>
            </a:r>
          </a:p>
          <a:p>
            <a:pPr marL="217059" indent="-217059">
              <a:spcBef>
                <a:spcPts val="3326"/>
              </a:spcBef>
              <a:buFont typeface="Arial" panose="020B0604020202020204" pitchFamily="34" charset="0"/>
              <a:buChar char="•"/>
            </a:pPr>
            <a:r>
              <a:rPr lang="en-US" sz="900" dirty="0"/>
              <a:t>Hybrid approach to benefit from on-premises investments while unlocking cloud innovation.</a:t>
            </a:r>
          </a:p>
          <a:p>
            <a:pPr marL="217059" indent="-217059">
              <a:spcBef>
                <a:spcPts val="3326"/>
              </a:spcBef>
              <a:buFont typeface="Arial" panose="020B0604020202020204" pitchFamily="34" charset="0"/>
              <a:buChar char="•"/>
            </a:pPr>
            <a:r>
              <a:rPr lang="en-US" sz="900" dirty="0"/>
              <a:t>Consistent performance and scalability across edge, hybrid and cloud.</a:t>
            </a:r>
          </a:p>
          <a:p>
            <a:pPr>
              <a:spcBef>
                <a:spcPts val="3326"/>
              </a:spcBef>
            </a:pPr>
            <a:r>
              <a:rPr lang="en-US" sz="900" dirty="0"/>
              <a:t>Trust your cloud</a:t>
            </a:r>
          </a:p>
          <a:p>
            <a:pPr marL="217059" indent="-217059">
              <a:spcBef>
                <a:spcPts val="3326"/>
              </a:spcBef>
              <a:buFont typeface="Arial" panose="020B0604020202020204" pitchFamily="34" charset="0"/>
              <a:buChar char="•"/>
            </a:pPr>
            <a:r>
              <a:rPr lang="en-US" sz="900" dirty="0"/>
              <a:t>Leading device to cloud security that safeguards consumer data.</a:t>
            </a:r>
          </a:p>
          <a:p>
            <a:pPr marL="217059" indent="-217059">
              <a:spcBef>
                <a:spcPts val="3326"/>
              </a:spcBef>
              <a:buFont typeface="Arial" panose="020B0604020202020204" pitchFamily="34" charset="0"/>
              <a:buChar char="•"/>
            </a:pPr>
            <a:r>
              <a:rPr lang="en-US" sz="900" dirty="0"/>
              <a:t>The most comprehensive compliance industry coverage of any cloud service provider.</a:t>
            </a:r>
          </a:p>
          <a:p>
            <a:pPr defTabSz="1689537">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67334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308957" rtl="0" eaLnBrk="1" fontAlgn="auto" latinLnBrk="0" hangingPunct="1">
              <a:lnSpc>
                <a:spcPct val="100000"/>
              </a:lnSpc>
              <a:spcBef>
                <a:spcPts val="0"/>
              </a:spcBef>
              <a:spcAft>
                <a:spcPts val="0"/>
              </a:spcAft>
              <a:buClrTx/>
              <a:buSzTx/>
              <a:buFontTx/>
              <a:buNone/>
              <a:tabLst/>
              <a:defRPr/>
            </a:pPr>
            <a:r>
              <a:rPr lang="en-US" sz="900" kern="0" dirty="0">
                <a:latin typeface="Segoe UI Semibold"/>
                <a:cs typeface="Segoe UI" panose="020B0502040204020203" pitchFamily="34" charset="0"/>
              </a:rPr>
              <a:t>Operate hybrid seamlessly: </a:t>
            </a:r>
            <a:r>
              <a:rPr lang="en-US" sz="900" dirty="0"/>
              <a:t>Azure takes a comprehensive approach and offers unique hybrid capabilities that give retailers the flexibility to innovate anywhere in their environment.</a:t>
            </a:r>
          </a:p>
          <a:p>
            <a:pPr defTabSz="3308957">
              <a:defRPr/>
            </a:pPr>
            <a:endParaRPr lang="en-US" sz="900" kern="0" dirty="0">
              <a:latin typeface="Segoe UI Semibold"/>
              <a:cs typeface="Segoe UI" panose="020B0502040204020203" pitchFamily="34" charset="0"/>
            </a:endParaRPr>
          </a:p>
          <a:p>
            <a:pPr marL="571500" marR="0" lvl="0" indent="-571500" algn="l" defTabSz="914400" rtl="0" eaLnBrk="1" fontAlgn="base" latinLnBrk="0" hangingPunct="1">
              <a:lnSpc>
                <a:spcPct val="107000"/>
              </a:lnSpc>
              <a:spcBef>
                <a:spcPts val="0"/>
              </a:spcBef>
              <a:spcAft>
                <a:spcPts val="800"/>
              </a:spcAft>
              <a:buClrTx/>
              <a:buSzTx/>
              <a:buFont typeface="Arial" panose="020B0604020202020204" pitchFamily="34" charset="0"/>
              <a:buChar char="•"/>
              <a:tabLst/>
              <a:defRPr/>
            </a:pPr>
            <a:r>
              <a:rPr lang="en-US" sz="900" kern="1200" dirty="0">
                <a:solidFill>
                  <a:schemeClr val="tx1"/>
                </a:solidFill>
                <a:effectLst/>
                <a:latin typeface="+mn-lt"/>
                <a:ea typeface="+mn-ea"/>
                <a:cs typeface="+mn-cs"/>
              </a:rPr>
              <a:t>Azure Arc is the single control plane to seamlessly manage and secure your IT resources, such as Linux/Windows VMs and Kubernetes clusters, across </a:t>
            </a:r>
            <a:r>
              <a:rPr lang="en-US" sz="900" kern="1200" dirty="0" err="1">
                <a:solidFill>
                  <a:schemeClr val="tx1"/>
                </a:solidFill>
                <a:effectLst/>
                <a:latin typeface="+mn-lt"/>
                <a:ea typeface="+mn-ea"/>
                <a:cs typeface="+mn-cs"/>
              </a:rPr>
              <a:t>multicloud</a:t>
            </a:r>
            <a:r>
              <a:rPr lang="en-US" sz="900" kern="1200" dirty="0">
                <a:solidFill>
                  <a:schemeClr val="tx1"/>
                </a:solidFill>
                <a:effectLst/>
                <a:latin typeface="+mn-lt"/>
                <a:ea typeface="+mn-ea"/>
                <a:cs typeface="+mn-cs"/>
              </a:rPr>
              <a:t>, on-premises and the edge.</a:t>
            </a:r>
            <a:endParaRPr lang="en-US" sz="900" kern="1200" dirty="0">
              <a:solidFill>
                <a:schemeClr val="tx1"/>
              </a:solidFill>
              <a:effectLst/>
              <a:latin typeface="Calibri" panose="020F0502020204030204" pitchFamily="34" charset="0"/>
              <a:ea typeface="+mn-ea"/>
              <a:cs typeface="Times New Roman" panose="02020603050405020304" pitchFamily="18" charset="0"/>
            </a:endParaRPr>
          </a:p>
          <a:p>
            <a:pPr marL="571500" marR="0" lvl="0" indent="-571500" algn="l" defTabSz="914400" rtl="0" eaLnBrk="1" fontAlgn="base" latinLnBrk="0" hangingPunct="1">
              <a:lnSpc>
                <a:spcPct val="107000"/>
              </a:lnSpc>
              <a:spcBef>
                <a:spcPts val="0"/>
              </a:spcBef>
              <a:spcAft>
                <a:spcPts val="800"/>
              </a:spcAft>
              <a:buClrTx/>
              <a:buSzTx/>
              <a:buFont typeface="Arial" panose="020B0604020202020204" pitchFamily="34" charset="0"/>
              <a:buChar char="•"/>
              <a:tabLst/>
              <a:defRPr/>
            </a:pPr>
            <a:r>
              <a:rPr lang="en-US" sz="900" dirty="0">
                <a:effectLst/>
                <a:latin typeface="Segoe UI" panose="020B0502040204020203" pitchFamily="34" charset="0"/>
                <a:ea typeface="Times New Roman" panose="02020603050405020304" pitchFamily="18" charset="0"/>
                <a:cs typeface="Times New Roman" panose="02020603050405020304" pitchFamily="18" charset="0"/>
              </a:rPr>
              <a:t>And, with Azure Arc enabled services, you have the </a:t>
            </a:r>
            <a:r>
              <a:rPr lang="en-US" sz="900" b="1" dirty="0">
                <a:effectLst/>
                <a:latin typeface="Segoe UI" panose="020B0502040204020203" pitchFamily="34" charset="0"/>
                <a:ea typeface="Times New Roman" panose="02020603050405020304" pitchFamily="18" charset="0"/>
                <a:cs typeface="Times New Roman" panose="02020603050405020304" pitchFamily="18" charset="0"/>
              </a:rPr>
              <a:t>flexibility </a:t>
            </a:r>
            <a:r>
              <a:rPr lang="en-US" sz="900" dirty="0">
                <a:effectLst/>
                <a:latin typeface="Segoe UI" panose="020B0502040204020203" pitchFamily="34" charset="0"/>
                <a:ea typeface="Times New Roman" panose="02020603050405020304" pitchFamily="18" charset="0"/>
                <a:cs typeface="Times New Roman" panose="02020603050405020304" pitchFamily="18" charset="0"/>
              </a:rPr>
              <a:t>to deploy Azure fully managed services anywhere – on-premises or in other public clouds.  </a:t>
            </a:r>
            <a:endParaRPr lang="en-US" sz="9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571500" marR="0" lvl="0" indent="-571500" algn="l" defTabSz="914400" rtl="0" eaLnBrk="1" fontAlgn="base" latinLnBrk="0" hangingPunct="1">
              <a:lnSpc>
                <a:spcPct val="107000"/>
              </a:lnSpc>
              <a:spcBef>
                <a:spcPts val="0"/>
              </a:spcBef>
              <a:spcAft>
                <a:spcPts val="800"/>
              </a:spcAft>
              <a:buClrTx/>
              <a:buSzTx/>
              <a:buFont typeface="Arial" panose="020B0604020202020204" pitchFamily="34" charset="0"/>
              <a:buChar char="•"/>
              <a:tabLst/>
              <a:defRPr/>
            </a:pPr>
            <a:r>
              <a:rPr lang="en-US" sz="9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With the Azure Stack portfolio, you can bring Azure consistent infrastructure to your own datacenters, </a:t>
            </a:r>
            <a:r>
              <a:rPr lang="en-US" sz="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even running</a:t>
            </a:r>
            <a:r>
              <a:rPr lang="en-US" sz="900" dirty="0">
                <a:effectLst/>
                <a:latin typeface="Calibri" panose="020F0502020204030204" pitchFamily="34" charset="0"/>
                <a:ea typeface="Times New Roman" panose="02020603050405020304" pitchFamily="18" charset="0"/>
                <a:cs typeface="Calibri" panose="020F0502020204030204" pitchFamily="34" charset="0"/>
              </a:rPr>
              <a:t> it on existing certified hardware with Azure Stack HCI.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571500" marR="0" lvl="0" indent="-571500" algn="l" defTabSz="914400" rtl="0" eaLnBrk="1" fontAlgn="base" latinLnBrk="0" hangingPunct="1">
              <a:lnSpc>
                <a:spcPct val="107000"/>
              </a:lnSpc>
              <a:spcBef>
                <a:spcPts val="0"/>
              </a:spcBef>
              <a:spcAft>
                <a:spcPts val="800"/>
              </a:spcAft>
              <a:buClrTx/>
              <a:buSzTx/>
              <a:buFont typeface="Arial" panose="020B0604020202020204" pitchFamily="34" charset="0"/>
              <a:buChar char="•"/>
              <a:tabLst/>
              <a:defRPr/>
            </a:pPr>
            <a:r>
              <a:rPr lang="en-US" sz="900" dirty="0">
                <a:effectLst/>
                <a:latin typeface="Calibri" panose="020F0502020204030204" pitchFamily="34" charset="0"/>
                <a:ea typeface="Times New Roman" panose="02020603050405020304" pitchFamily="18" charset="0"/>
                <a:cs typeface="Calibri" panose="020F0502020204030204" pitchFamily="34" charset="0"/>
              </a:rPr>
              <a:t>Lastly, we know that increasingly new apps often include running some aspects at the edge – like a retail store. So we’ve brought in our comprehensive Azure IoT portfolio so there is consistency in the developer,</a:t>
            </a:r>
            <a:r>
              <a:rPr lang="en-US" sz="900" u="sng" dirty="0">
                <a:solidFill>
                  <a:srgbClr val="C239B3"/>
                </a:solidFill>
                <a:effectLst/>
                <a:latin typeface="Calibri" panose="020F0502020204030204" pitchFamily="34" charset="0"/>
                <a:ea typeface="Times New Roman" panose="02020603050405020304" pitchFamily="18" charset="0"/>
                <a:cs typeface="Calibri" panose="020F0502020204030204" pitchFamily="34" charset="0"/>
              </a:rPr>
              <a:t> </a:t>
            </a:r>
            <a:r>
              <a:rPr lang="en-US" sz="900" dirty="0">
                <a:effectLst/>
                <a:latin typeface="Calibri" panose="020F0502020204030204" pitchFamily="34" charset="0"/>
                <a:ea typeface="Times New Roman" panose="02020603050405020304" pitchFamily="18" charset="0"/>
                <a:cs typeface="Calibri" panose="020F0502020204030204" pitchFamily="34" charset="0"/>
              </a:rPr>
              <a:t>management, and security experiences </a:t>
            </a:r>
            <a:endParaRPr lang="en-US" sz="900" kern="0" dirty="0">
              <a:latin typeface="Segoe UI Semibold"/>
              <a:cs typeface="Segoe UI" panose="020B0502040204020203" pitchFamily="34" charset="0"/>
            </a:endParaRPr>
          </a:p>
          <a:p>
            <a:pPr defTabSz="3308957">
              <a:defRPr/>
            </a:pPr>
            <a:endParaRPr lang="en-US" sz="900" kern="0" dirty="0">
              <a:latin typeface="Segoe UI Semibold"/>
              <a:cs typeface="Segoe UI" panose="020B0502040204020203" pitchFamily="34" charset="0"/>
            </a:endParaRPr>
          </a:p>
          <a:p>
            <a:pPr defTabSz="3308957">
              <a:defRPr/>
            </a:pPr>
            <a:r>
              <a:rPr lang="en-US" sz="900" dirty="0"/>
              <a:t>On-premises, in the cloud, or at the edge—Azure meets Retailers where they are. Azure enables Retailers to run operations on-premises, while relying on consistent performance. With the importance of hybrid models for, Azure allows Retailers to integrate and manage environments with tools and services designed for hybrid cloud.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32545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32533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the concept of hyperconvergence.  It relies on software defined storage and networking to enable aggregation of all server resources into a virtual pool that can be accessed directly from any of the servers in the cluster.  Hyperconvergence eliminates the need for SAN, storage switches and network appliances…. Customers are left with servers and their internal disks, ethernet switches.  Hyperconvergence reduces physical footprint, reduces the power and cooling requirements and greatly simplifies management.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0293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1"/>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1631565"/>
            <a:ext cx="3681412"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95406" y="1631564"/>
            <a:ext cx="3684970" cy="3161093"/>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1631566"/>
            <a:ext cx="3690937"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07388" y="1631566"/>
            <a:ext cx="3681793" cy="3165507"/>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1631565"/>
            <a:ext cx="3681412" cy="3161095"/>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
        <p:nvSpPr>
          <p:cNvPr id="25" name="Content Placeholder 15"/>
          <p:cNvSpPr>
            <a:spLocks noGrp="1"/>
          </p:cNvSpPr>
          <p:nvPr>
            <p:ph sz="quarter" idx="26" hasCustomPrompt="1"/>
          </p:nvPr>
        </p:nvSpPr>
        <p:spPr>
          <a:xfrm>
            <a:off x="242601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4" name="Content Placeholder 15"/>
          <p:cNvSpPr>
            <a:spLocks noGrp="1"/>
          </p:cNvSpPr>
          <p:nvPr>
            <p:ph sz="quarter" idx="25" hasCustomPrompt="1"/>
          </p:nvPr>
        </p:nvSpPr>
        <p:spPr>
          <a:xfrm>
            <a:off x="465139" y="2328862"/>
            <a:ext cx="1727200" cy="685800"/>
          </a:xfrm>
          <a:prstGeom prst="rect">
            <a:avLst/>
          </a:prstGeom>
        </p:spPr>
        <p:txBody>
          <a:bodyPr>
            <a:noAutofit/>
          </a:bodyPr>
          <a:lstStyle>
            <a:lvl1pPr marL="0" indent="0">
              <a:buNone/>
              <a:defRPr sz="2000">
                <a:solidFill>
                  <a:srgbClr val="000000"/>
                </a:solidFill>
              </a:defRPr>
            </a:lvl1pPr>
          </a:lstStyle>
          <a:p>
            <a:pPr lvl="0"/>
            <a:r>
              <a:rPr lang="en-US" dirty="0"/>
              <a:t>Drop graphic here</a:t>
            </a:r>
          </a:p>
        </p:txBody>
      </p:sp>
      <p:sp>
        <p:nvSpPr>
          <p:cNvPr id="26" name="Content Placeholder 15"/>
          <p:cNvSpPr>
            <a:spLocks noGrp="1"/>
          </p:cNvSpPr>
          <p:nvPr>
            <p:ph sz="quarter" idx="27" hasCustomPrompt="1"/>
          </p:nvPr>
        </p:nvSpPr>
        <p:spPr>
          <a:xfrm>
            <a:off x="438689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7" name="Content Placeholder 15"/>
          <p:cNvSpPr>
            <a:spLocks noGrp="1"/>
          </p:cNvSpPr>
          <p:nvPr>
            <p:ph sz="quarter" idx="28" hasCustomPrompt="1"/>
          </p:nvPr>
        </p:nvSpPr>
        <p:spPr>
          <a:xfrm>
            <a:off x="634777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8" name="Content Placeholder 15"/>
          <p:cNvSpPr>
            <a:spLocks noGrp="1"/>
          </p:cNvSpPr>
          <p:nvPr>
            <p:ph sz="quarter" idx="29" hasCustomPrompt="1"/>
          </p:nvPr>
        </p:nvSpPr>
        <p:spPr>
          <a:xfrm>
            <a:off x="830865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9" name="Content Placeholder 15"/>
          <p:cNvSpPr>
            <a:spLocks noGrp="1"/>
          </p:cNvSpPr>
          <p:nvPr>
            <p:ph sz="quarter" idx="30" hasCustomPrompt="1"/>
          </p:nvPr>
        </p:nvSpPr>
        <p:spPr>
          <a:xfrm>
            <a:off x="10269538"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0"/>
            <a:ext cx="6092825" cy="699452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4762" y="0"/>
            <a:ext cx="6093577" cy="6994524"/>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4182" y="2195637"/>
            <a:ext cx="3721892" cy="2641473"/>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2195637"/>
            <a:ext cx="3721100"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381499" y="2195637"/>
            <a:ext cx="3695702" cy="2641475"/>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2195637"/>
            <a:ext cx="369093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313791" y="2284474"/>
            <a:ext cx="3695703" cy="2552636"/>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2195637"/>
            <a:ext cx="368458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6319" y="1549941"/>
            <a:ext cx="5950156" cy="4429840"/>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5663"/>
            <a:ext cx="5951026" cy="4400961"/>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1447"/>
            <a:ext cx="7832726" cy="4414118"/>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png"/><Relationship Id="rId9" Type="http://schemas.openxmlformats.org/officeDocument/2006/relationships/image" Target="../media/image77.png"/></Relationships>
</file>

<file path=ppt/slides/_rels/slide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83.svg"/></Relationships>
</file>

<file path=ppt/slides/_rels/slide1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svg"/><Relationship Id="rId12" Type="http://schemas.openxmlformats.org/officeDocument/2006/relationships/image" Target="../media/image92.sv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87.png"/><Relationship Id="rId11" Type="http://schemas.openxmlformats.org/officeDocument/2006/relationships/image" Target="../media/image91.png"/><Relationship Id="rId5" Type="http://schemas.openxmlformats.org/officeDocument/2006/relationships/image" Target="../media/image86.svg"/><Relationship Id="rId10" Type="http://schemas.openxmlformats.org/officeDocument/2006/relationships/image" Target="../media/image65.png"/><Relationship Id="rId4" Type="http://schemas.openxmlformats.org/officeDocument/2006/relationships/image" Target="../media/image85.png"/><Relationship Id="rId9" Type="http://schemas.openxmlformats.org/officeDocument/2006/relationships/image" Target="../media/image90.svg"/></Relationships>
</file>

<file path=ppt/slides/_rels/slide13.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1.png"/><Relationship Id="rId18" Type="http://schemas.openxmlformats.org/officeDocument/2006/relationships/image" Target="../media/image106.svg"/><Relationship Id="rId26" Type="http://schemas.openxmlformats.org/officeDocument/2006/relationships/image" Target="../media/image114.svg"/><Relationship Id="rId3" Type="http://schemas.openxmlformats.org/officeDocument/2006/relationships/image" Target="../media/image93.png"/><Relationship Id="rId21" Type="http://schemas.openxmlformats.org/officeDocument/2006/relationships/image" Target="../media/image109.png"/><Relationship Id="rId7" Type="http://schemas.openxmlformats.org/officeDocument/2006/relationships/image" Target="../media/image97.png"/><Relationship Id="rId12" Type="http://schemas.openxmlformats.org/officeDocument/2006/relationships/image" Target="../media/image92.svg"/><Relationship Id="rId17" Type="http://schemas.openxmlformats.org/officeDocument/2006/relationships/image" Target="../media/image105.png"/><Relationship Id="rId25" Type="http://schemas.openxmlformats.org/officeDocument/2006/relationships/image" Target="../media/image113.png"/><Relationship Id="rId2" Type="http://schemas.openxmlformats.org/officeDocument/2006/relationships/notesSlide" Target="../notesSlides/notesSlide13.xml"/><Relationship Id="rId16" Type="http://schemas.openxmlformats.org/officeDocument/2006/relationships/image" Target="../media/image104.svg"/><Relationship Id="rId20" Type="http://schemas.openxmlformats.org/officeDocument/2006/relationships/image" Target="../media/image108.svg"/><Relationship Id="rId1" Type="http://schemas.openxmlformats.org/officeDocument/2006/relationships/slideLayout" Target="../slideLayouts/slideLayout20.xml"/><Relationship Id="rId6" Type="http://schemas.openxmlformats.org/officeDocument/2006/relationships/image" Target="../media/image96.svg"/><Relationship Id="rId11" Type="http://schemas.openxmlformats.org/officeDocument/2006/relationships/image" Target="../media/image91.png"/><Relationship Id="rId24" Type="http://schemas.openxmlformats.org/officeDocument/2006/relationships/image" Target="../media/image112.svg"/><Relationship Id="rId5" Type="http://schemas.openxmlformats.org/officeDocument/2006/relationships/image" Target="../media/image95.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6.svg"/><Relationship Id="rId10" Type="http://schemas.openxmlformats.org/officeDocument/2006/relationships/image" Target="../media/image100.svg"/><Relationship Id="rId19" Type="http://schemas.openxmlformats.org/officeDocument/2006/relationships/image" Target="../media/image107.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2.svg"/><Relationship Id="rId22" Type="http://schemas.openxmlformats.org/officeDocument/2006/relationships/image" Target="../media/image110.svg"/><Relationship Id="rId27" Type="http://schemas.openxmlformats.org/officeDocument/2006/relationships/image" Target="../media/image115.png"/></Relationships>
</file>

<file path=ppt/slides/_rels/slide14.xml.rels><?xml version="1.0" encoding="UTF-8" standalone="yes"?>
<Relationships xmlns="http://schemas.openxmlformats.org/package/2006/relationships"><Relationship Id="rId13" Type="http://schemas.openxmlformats.org/officeDocument/2006/relationships/image" Target="../media/image114.svg"/><Relationship Id="rId18" Type="http://schemas.openxmlformats.org/officeDocument/2006/relationships/image" Target="../media/image125.png"/><Relationship Id="rId26" Type="http://schemas.openxmlformats.org/officeDocument/2006/relationships/image" Target="../media/image109.png"/><Relationship Id="rId39" Type="http://schemas.openxmlformats.org/officeDocument/2006/relationships/image" Target="../media/image140.svg"/><Relationship Id="rId21" Type="http://schemas.openxmlformats.org/officeDocument/2006/relationships/image" Target="../media/image116.svg"/><Relationship Id="rId34" Type="http://schemas.openxmlformats.org/officeDocument/2006/relationships/image" Target="../media/image135.png"/><Relationship Id="rId7" Type="http://schemas.openxmlformats.org/officeDocument/2006/relationships/image" Target="../media/image120.svg"/><Relationship Id="rId12" Type="http://schemas.openxmlformats.org/officeDocument/2006/relationships/image" Target="../media/image113.png"/><Relationship Id="rId17" Type="http://schemas.openxmlformats.org/officeDocument/2006/relationships/image" Target="../media/image124.svg"/><Relationship Id="rId25" Type="http://schemas.openxmlformats.org/officeDocument/2006/relationships/image" Target="../media/image130.svg"/><Relationship Id="rId33" Type="http://schemas.openxmlformats.org/officeDocument/2006/relationships/image" Target="../media/image134.svg"/><Relationship Id="rId38" Type="http://schemas.openxmlformats.org/officeDocument/2006/relationships/image" Target="../media/image139.png"/><Relationship Id="rId2" Type="http://schemas.openxmlformats.org/officeDocument/2006/relationships/image" Target="../media/image117.png"/><Relationship Id="rId16" Type="http://schemas.openxmlformats.org/officeDocument/2006/relationships/image" Target="../media/image123.png"/><Relationship Id="rId20" Type="http://schemas.openxmlformats.org/officeDocument/2006/relationships/image" Target="../media/image115.png"/><Relationship Id="rId29" Type="http://schemas.openxmlformats.org/officeDocument/2006/relationships/image" Target="../media/image132.svg"/><Relationship Id="rId1" Type="http://schemas.openxmlformats.org/officeDocument/2006/relationships/slideLayout" Target="../slideLayouts/slideLayout24.xml"/><Relationship Id="rId6" Type="http://schemas.openxmlformats.org/officeDocument/2006/relationships/image" Target="../media/image119.png"/><Relationship Id="rId11" Type="http://schemas.openxmlformats.org/officeDocument/2006/relationships/image" Target="../media/image100.svg"/><Relationship Id="rId24" Type="http://schemas.openxmlformats.org/officeDocument/2006/relationships/image" Target="../media/image129.png"/><Relationship Id="rId32" Type="http://schemas.openxmlformats.org/officeDocument/2006/relationships/image" Target="../media/image133.png"/><Relationship Id="rId37" Type="http://schemas.openxmlformats.org/officeDocument/2006/relationships/image" Target="../media/image138.svg"/><Relationship Id="rId5" Type="http://schemas.openxmlformats.org/officeDocument/2006/relationships/image" Target="../media/image88.svg"/><Relationship Id="rId15" Type="http://schemas.openxmlformats.org/officeDocument/2006/relationships/image" Target="../media/image104.svg"/><Relationship Id="rId23" Type="http://schemas.openxmlformats.org/officeDocument/2006/relationships/image" Target="../media/image128.svg"/><Relationship Id="rId28" Type="http://schemas.openxmlformats.org/officeDocument/2006/relationships/image" Target="../media/image131.png"/><Relationship Id="rId36" Type="http://schemas.openxmlformats.org/officeDocument/2006/relationships/image" Target="../media/image137.png"/><Relationship Id="rId10" Type="http://schemas.openxmlformats.org/officeDocument/2006/relationships/image" Target="../media/image99.png"/><Relationship Id="rId19" Type="http://schemas.openxmlformats.org/officeDocument/2006/relationships/image" Target="../media/image126.svg"/><Relationship Id="rId31" Type="http://schemas.openxmlformats.org/officeDocument/2006/relationships/image" Target="../media/image102.svg"/><Relationship Id="rId4" Type="http://schemas.openxmlformats.org/officeDocument/2006/relationships/image" Target="../media/image87.png"/><Relationship Id="rId9" Type="http://schemas.openxmlformats.org/officeDocument/2006/relationships/image" Target="../media/image122.svg"/><Relationship Id="rId14" Type="http://schemas.openxmlformats.org/officeDocument/2006/relationships/image" Target="../media/image103.png"/><Relationship Id="rId22" Type="http://schemas.openxmlformats.org/officeDocument/2006/relationships/image" Target="../media/image127.png"/><Relationship Id="rId27" Type="http://schemas.openxmlformats.org/officeDocument/2006/relationships/image" Target="../media/image110.svg"/><Relationship Id="rId30" Type="http://schemas.openxmlformats.org/officeDocument/2006/relationships/image" Target="../media/image101.png"/><Relationship Id="rId35" Type="http://schemas.openxmlformats.org/officeDocument/2006/relationships/image" Target="../media/image136.svg"/><Relationship Id="rId8" Type="http://schemas.openxmlformats.org/officeDocument/2006/relationships/image" Target="../media/image121.png"/><Relationship Id="rId3" Type="http://schemas.openxmlformats.org/officeDocument/2006/relationships/image" Target="../media/image118.svg"/></Relationships>
</file>

<file path=ppt/slides/_rels/slide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ww.azure.com/hci" TargetMode="External"/><Relationship Id="rId5" Type="http://schemas.openxmlformats.org/officeDocument/2006/relationships/hyperlink" Target="https://azure.microsoft.com/en-us/industries/retailers/" TargetMode="External"/><Relationship Id="rId4" Type="http://schemas.openxmlformats.org/officeDocument/2006/relationships/hyperlink" Target="http://www.microsoft.com/retail"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aka.ms/esgtechnicalvalidation" TargetMode="External"/><Relationship Id="rId13" Type="http://schemas.openxmlformats.org/officeDocument/2006/relationships/hyperlink" Target="https://aka.ms/stretchclustervideo" TargetMode="External"/><Relationship Id="rId18" Type="http://schemas.openxmlformats.org/officeDocument/2006/relationships/hyperlink" Target="https://www.youtube.com/watch?v=mcgmAsNricw" TargetMode="External"/><Relationship Id="rId3" Type="http://schemas.openxmlformats.org/officeDocument/2006/relationships/hyperlink" Target="https://aka.ms/ASHCIretailebook" TargetMode="External"/><Relationship Id="rId21" Type="http://schemas.openxmlformats.org/officeDocument/2006/relationships/hyperlink" Target="https://aka.ms/hci-docs" TargetMode="External"/><Relationship Id="rId7" Type="http://schemas.openxmlformats.org/officeDocument/2006/relationships/hyperlink" Target="https://aka.ms/hybridcloudessentials" TargetMode="External"/><Relationship Id="rId12" Type="http://schemas.openxmlformats.org/officeDocument/2006/relationships/hyperlink" Target="https://aka.ms/deployhciwithwac" TargetMode="External"/><Relationship Id="rId17" Type="http://schemas.openxmlformats.org/officeDocument/2006/relationships/hyperlink" Target="https://youtu.be/Y3eN2ke9gfw" TargetMode="External"/><Relationship Id="rId2" Type="http://schemas.openxmlformats.org/officeDocument/2006/relationships/hyperlink" Target="https://www.azure.com/hci" TargetMode="External"/><Relationship Id="rId16" Type="http://schemas.openxmlformats.org/officeDocument/2006/relationships/hyperlink" Target="https://youtu.be/Z8UO6EGnh0k" TargetMode="External"/><Relationship Id="rId20" Type="http://schemas.openxmlformats.org/officeDocument/2006/relationships/hyperlink" Target="https://aka.ms/evaluate-hci" TargetMode="External"/><Relationship Id="rId1" Type="http://schemas.openxmlformats.org/officeDocument/2006/relationships/slideLayout" Target="../slideLayouts/slideLayout16.xml"/><Relationship Id="rId6" Type="http://schemas.openxmlformats.org/officeDocument/2006/relationships/hyperlink" Target="https://aka.ms/technicalusecaseswp" TargetMode="External"/><Relationship Id="rId11" Type="http://schemas.openxmlformats.org/officeDocument/2006/relationships/hyperlink" Target="https://aka.ms/securingASHCI" TargetMode="External"/><Relationship Id="rId24" Type="http://schemas.openxmlformats.org/officeDocument/2006/relationships/hyperlink" Target="https://docs.microsoft.com/en-us/learn/paths/operate-maintain-azure-stack-hci/" TargetMode="External"/><Relationship Id="rId5" Type="http://schemas.openxmlformats.org/officeDocument/2006/relationships/hyperlink" Target="https://aka.ms/datacentermodernizationwp" TargetMode="External"/><Relationship Id="rId15" Type="http://schemas.openxmlformats.org/officeDocument/2006/relationships/hyperlink" Target="https://youtu.be/NoyCtEQpCdk" TargetMode="External"/><Relationship Id="rId23" Type="http://schemas.openxmlformats.org/officeDocument/2006/relationships/hyperlink" Target="https://docs.microsoft.com/en-us/learn/paths/azure-stack-hci-foundations/" TargetMode="External"/><Relationship Id="rId10" Type="http://schemas.openxmlformats.org/officeDocument/2006/relationships/hyperlink" Target="https://www.youtube.com/watch?v=YN6wJD7wLhU" TargetMode="External"/><Relationship Id="rId19" Type="http://schemas.openxmlformats.org/officeDocument/2006/relationships/hyperlink" Target="https://youtu.be/wdvtZt3-UQ0" TargetMode="External"/><Relationship Id="rId4" Type="http://schemas.openxmlformats.org/officeDocument/2006/relationships/hyperlink" Target="https://aka.ms/ASHCIretailinfographic" TargetMode="External"/><Relationship Id="rId9" Type="http://schemas.openxmlformats.org/officeDocument/2006/relationships/hyperlink" Target="https://aka.ms/discoverazurestackhci" TargetMode="External"/><Relationship Id="rId14" Type="http://schemas.openxmlformats.org/officeDocument/2006/relationships/hyperlink" Target="https://youtu.be/tdfF2iBCIaE" TargetMode="External"/><Relationship Id="rId22" Type="http://schemas.openxmlformats.org/officeDocument/2006/relationships/hyperlink" Target="https://aka.ms/azurestackhcicatalo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49.png"/><Relationship Id="rId2" Type="http://schemas.openxmlformats.org/officeDocument/2006/relationships/notesSlide" Target="../notesSlides/notesSlide4.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20.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 Id="rId22"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928E299-0EF9-FE4C-958C-2F04B40D54CE}"/>
              </a:ext>
            </a:extLst>
          </p:cNvPr>
          <p:cNvSpPr>
            <a:spLocks noGrp="1"/>
          </p:cNvSpPr>
          <p:nvPr>
            <p:ph type="title"/>
          </p:nvPr>
        </p:nvSpPr>
        <p:spPr>
          <a:xfrm>
            <a:off x="437277" y="2582862"/>
            <a:ext cx="5680948" cy="1828800"/>
          </a:xfrm>
        </p:spPr>
        <p:txBody>
          <a:bodyPr/>
          <a:lstStyle/>
          <a:p>
            <a:r>
              <a:rPr lang="en-US" dirty="0">
                <a:gradFill>
                  <a:gsLst>
                    <a:gs pos="0">
                      <a:schemeClr val="bg1"/>
                    </a:gs>
                    <a:gs pos="100000">
                      <a:schemeClr val="bg1"/>
                    </a:gs>
                  </a:gsLst>
                  <a:lin ang="5400000" scaled="1"/>
                </a:gradFill>
              </a:rPr>
              <a:t>Azure Stack HCI</a:t>
            </a:r>
            <a:br>
              <a:rPr lang="en-US" dirty="0">
                <a:gradFill>
                  <a:gsLst>
                    <a:gs pos="0">
                      <a:schemeClr val="bg1"/>
                    </a:gs>
                    <a:gs pos="100000">
                      <a:schemeClr val="bg1"/>
                    </a:gs>
                  </a:gsLst>
                  <a:lin ang="5400000" scaled="1"/>
                </a:gradFill>
              </a:rPr>
            </a:br>
            <a:r>
              <a:rPr lang="en-US" sz="2400" dirty="0">
                <a:gradFill>
                  <a:gsLst>
                    <a:gs pos="0">
                      <a:schemeClr val="accent5"/>
                    </a:gs>
                    <a:gs pos="100000">
                      <a:schemeClr val="accent5"/>
                    </a:gs>
                  </a:gsLst>
                  <a:lin ang="5400000" scaled="1"/>
                </a:gradFill>
                <a:latin typeface="+mn-lt"/>
              </a:rPr>
              <a:t>The ideal hybrid infrastructure for retail</a:t>
            </a:r>
            <a:endParaRPr lang="en-US" dirty="0">
              <a:gradFill>
                <a:gsLst>
                  <a:gs pos="0">
                    <a:schemeClr val="accent5"/>
                  </a:gs>
                  <a:gs pos="100000">
                    <a:schemeClr val="accent5"/>
                  </a:gs>
                </a:gsLst>
                <a:lin ang="5400000" scaled="1"/>
              </a:gradFill>
              <a:latin typeface="+mn-lt"/>
            </a:endParaRPr>
          </a:p>
        </p:txBody>
      </p:sp>
      <p:sp>
        <p:nvSpPr>
          <p:cNvPr id="17" name="Text Placeholder 16">
            <a:extLst>
              <a:ext uri="{FF2B5EF4-FFF2-40B4-BE49-F238E27FC236}">
                <a16:creationId xmlns:a16="http://schemas.microsoft.com/office/drawing/2014/main" id="{E3761BAF-F05B-1B42-9957-75C8587CAEBC}"/>
              </a:ext>
            </a:extLst>
          </p:cNvPr>
          <p:cNvSpPr>
            <a:spLocks noGrp="1"/>
          </p:cNvSpPr>
          <p:nvPr>
            <p:ph type="body" sz="quarter" idx="15"/>
          </p:nvPr>
        </p:nvSpPr>
        <p:spPr>
          <a:xfrm>
            <a:off x="437277" y="4436713"/>
            <a:ext cx="5664685" cy="774384"/>
          </a:xfrm>
        </p:spPr>
        <p:txBody>
          <a:bodyPr/>
          <a:lstStyle/>
          <a:p>
            <a:endParaRPr lang="en-US" dirty="0">
              <a:gradFill>
                <a:gsLst>
                  <a:gs pos="0">
                    <a:schemeClr val="bg1"/>
                  </a:gs>
                  <a:gs pos="100000">
                    <a:schemeClr val="bg1"/>
                  </a:gs>
                </a:gsLst>
                <a:lin ang="5400000" scaled="1"/>
              </a:gradFill>
            </a:endParaRPr>
          </a:p>
        </p:txBody>
      </p:sp>
      <p:pic>
        <p:nvPicPr>
          <p:cNvPr id="4" name="object 4">
            <a:extLst>
              <a:ext uri="{FF2B5EF4-FFF2-40B4-BE49-F238E27FC236}">
                <a16:creationId xmlns:a16="http://schemas.microsoft.com/office/drawing/2014/main" id="{B3B8160D-737C-46FA-89D9-450A4FF8325F}"/>
              </a:ext>
              <a:ext uri="{C183D7F6-B498-43B3-948B-1728B52AA6E4}">
                <adec:decorative xmlns:adec="http://schemas.microsoft.com/office/drawing/2017/decorative" val="1"/>
              </a:ext>
            </a:extLst>
          </p:cNvPr>
          <p:cNvPicPr/>
          <p:nvPr/>
        </p:nvPicPr>
        <p:blipFill>
          <a:blip r:embed="rId3" cstate="print"/>
          <a:stretch>
            <a:fillRect/>
          </a:stretch>
        </p:blipFill>
        <p:spPr>
          <a:xfrm>
            <a:off x="7561063" y="1541772"/>
            <a:ext cx="3242073" cy="3910983"/>
          </a:xfrm>
          <a:prstGeom prst="rect">
            <a:avLst/>
          </a:prstGeom>
        </p:spPr>
      </p:pic>
    </p:spTree>
    <p:extLst>
      <p:ext uri="{BB962C8B-B14F-4D97-AF65-F5344CB8AC3E}">
        <p14:creationId xmlns:p14="http://schemas.microsoft.com/office/powerpoint/2010/main" val="9698208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6896-85C5-4B5E-AF12-2C37EBBF61F8}"/>
              </a:ext>
            </a:extLst>
          </p:cNvPr>
          <p:cNvSpPr>
            <a:spLocks noGrp="1"/>
          </p:cNvSpPr>
          <p:nvPr>
            <p:ph type="title"/>
          </p:nvPr>
        </p:nvSpPr>
        <p:spPr>
          <a:xfrm>
            <a:off x="465138" y="632779"/>
            <a:ext cx="11533187" cy="738664"/>
          </a:xfrm>
        </p:spPr>
        <p:txBody>
          <a:bodyPr/>
          <a:lstStyle/>
          <a:p>
            <a:pPr>
              <a:lnSpc>
                <a:spcPct val="100000"/>
              </a:lnSpc>
            </a:pPr>
            <a:r>
              <a:rPr lang="en-US" dirty="0">
                <a:gradFill>
                  <a:gsLst>
                    <a:gs pos="0">
                      <a:schemeClr val="tx1"/>
                    </a:gs>
                    <a:gs pos="100000">
                      <a:schemeClr val="tx1"/>
                    </a:gs>
                  </a:gsLst>
                  <a:lin ang="5400000" scaled="1"/>
                </a:gradFill>
              </a:rPr>
              <a:t>When to use Azure Stack HCI</a:t>
            </a:r>
            <a:br>
              <a:rPr lang="en-US" dirty="0">
                <a:gradFill>
                  <a:gsLst>
                    <a:gs pos="0">
                      <a:schemeClr val="tx1"/>
                    </a:gs>
                    <a:gs pos="100000">
                      <a:schemeClr val="tx1"/>
                    </a:gs>
                  </a:gsLst>
                  <a:lin ang="5400000" scaled="1"/>
                </a:gradFill>
              </a:rPr>
            </a:br>
            <a:r>
              <a:rPr lang="en-US" sz="2000" dirty="0">
                <a:gradFill>
                  <a:gsLst>
                    <a:gs pos="0">
                      <a:schemeClr val="accent4"/>
                    </a:gs>
                    <a:gs pos="100000">
                      <a:schemeClr val="accent4"/>
                    </a:gs>
                  </a:gsLst>
                  <a:lin ang="5400000" scaled="1"/>
                </a:gradFill>
                <a:latin typeface="+mn-lt"/>
              </a:rPr>
              <a:t>Run virtual machines on-premises and easily connect to Azure hybrid services</a:t>
            </a:r>
            <a:endParaRPr lang="en-US" dirty="0">
              <a:gradFill>
                <a:gsLst>
                  <a:gs pos="0">
                    <a:schemeClr val="accent4"/>
                  </a:gs>
                  <a:gs pos="100000">
                    <a:schemeClr val="accent4"/>
                  </a:gs>
                </a:gsLst>
                <a:lin ang="5400000" scaled="1"/>
              </a:gradFill>
              <a:latin typeface="+mn-lt"/>
            </a:endParaRPr>
          </a:p>
        </p:txBody>
      </p:sp>
      <p:sp>
        <p:nvSpPr>
          <p:cNvPr id="79" name="Rectangle 78">
            <a:extLst>
              <a:ext uri="{FF2B5EF4-FFF2-40B4-BE49-F238E27FC236}">
                <a16:creationId xmlns:a16="http://schemas.microsoft.com/office/drawing/2014/main" id="{4DCA8A5D-7D41-49B4-8558-C50D1783DC80}"/>
              </a:ext>
              <a:ext uri="{C183D7F6-B498-43B3-948B-1728B52AA6E4}">
                <adec:decorative xmlns:adec="http://schemas.microsoft.com/office/drawing/2017/decorative" val="1"/>
              </a:ext>
            </a:extLst>
          </p:cNvPr>
          <p:cNvSpPr/>
          <p:nvPr/>
        </p:nvSpPr>
        <p:spPr>
          <a:xfrm>
            <a:off x="9535255" y="2056615"/>
            <a:ext cx="2057400" cy="2057400"/>
          </a:xfrm>
          <a:prstGeom prst="rect">
            <a:avLst/>
          </a:prstGeom>
          <a:solidFill>
            <a:schemeClr val="tx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80" name="Rectangle 79">
            <a:extLst>
              <a:ext uri="{FF2B5EF4-FFF2-40B4-BE49-F238E27FC236}">
                <a16:creationId xmlns:a16="http://schemas.microsoft.com/office/drawing/2014/main" id="{5D235C6F-CDD0-4ABC-B0CF-9D4A3D44E648}"/>
              </a:ext>
              <a:ext uri="{C183D7F6-B498-43B3-948B-1728B52AA6E4}">
                <adec:decorative xmlns:adec="http://schemas.microsoft.com/office/drawing/2017/decorative" val="1"/>
              </a:ext>
            </a:extLst>
          </p:cNvPr>
          <p:cNvSpPr/>
          <p:nvPr/>
        </p:nvSpPr>
        <p:spPr>
          <a:xfrm>
            <a:off x="7305755" y="2056615"/>
            <a:ext cx="2057400" cy="2057400"/>
          </a:xfrm>
          <a:prstGeom prst="rect">
            <a:avLst/>
          </a:prstGeom>
          <a:solidFill>
            <a:schemeClr val="tx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81" name="Rectangle 80">
            <a:extLst>
              <a:ext uri="{FF2B5EF4-FFF2-40B4-BE49-F238E27FC236}">
                <a16:creationId xmlns:a16="http://schemas.microsoft.com/office/drawing/2014/main" id="{27A7B480-9B8F-4300-BA2F-B47029204179}"/>
              </a:ext>
              <a:ext uri="{C183D7F6-B498-43B3-948B-1728B52AA6E4}">
                <adec:decorative xmlns:adec="http://schemas.microsoft.com/office/drawing/2017/decorative" val="1"/>
              </a:ext>
            </a:extLst>
          </p:cNvPr>
          <p:cNvSpPr/>
          <p:nvPr/>
        </p:nvSpPr>
        <p:spPr>
          <a:xfrm>
            <a:off x="5076254" y="2056615"/>
            <a:ext cx="2057400" cy="2057400"/>
          </a:xfrm>
          <a:prstGeom prst="rect">
            <a:avLst/>
          </a:prstGeom>
          <a:solidFill>
            <a:schemeClr val="tx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82" name="Rectangle 81">
            <a:extLst>
              <a:ext uri="{FF2B5EF4-FFF2-40B4-BE49-F238E27FC236}">
                <a16:creationId xmlns:a16="http://schemas.microsoft.com/office/drawing/2014/main" id="{B5A1439A-BFEE-4CA4-A940-6C66B8BA65CA}"/>
              </a:ext>
              <a:ext uri="{C183D7F6-B498-43B3-948B-1728B52AA6E4}">
                <adec:decorative xmlns:adec="http://schemas.microsoft.com/office/drawing/2017/decorative" val="1"/>
              </a:ext>
            </a:extLst>
          </p:cNvPr>
          <p:cNvSpPr/>
          <p:nvPr/>
        </p:nvSpPr>
        <p:spPr>
          <a:xfrm>
            <a:off x="2846753" y="2056615"/>
            <a:ext cx="2057400" cy="2057400"/>
          </a:xfrm>
          <a:prstGeom prst="rect">
            <a:avLst/>
          </a:prstGeom>
          <a:solidFill>
            <a:schemeClr val="tx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83" name="Rectangle 82">
            <a:extLst>
              <a:ext uri="{FF2B5EF4-FFF2-40B4-BE49-F238E27FC236}">
                <a16:creationId xmlns:a16="http://schemas.microsoft.com/office/drawing/2014/main" id="{424EF67E-972C-4B56-9EDE-DC293BC491C0}"/>
              </a:ext>
              <a:ext uri="{C183D7F6-B498-43B3-948B-1728B52AA6E4}">
                <adec:decorative xmlns:adec="http://schemas.microsoft.com/office/drawing/2017/decorative" val="1"/>
              </a:ext>
            </a:extLst>
          </p:cNvPr>
          <p:cNvSpPr/>
          <p:nvPr/>
        </p:nvSpPr>
        <p:spPr>
          <a:xfrm>
            <a:off x="617252" y="2056615"/>
            <a:ext cx="2057400" cy="2057400"/>
          </a:xfrm>
          <a:prstGeom prst="rect">
            <a:avLst/>
          </a:prstGeom>
          <a:solidFill>
            <a:schemeClr val="tx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84" name="Text Placeholder 4">
            <a:extLst>
              <a:ext uri="{FF2B5EF4-FFF2-40B4-BE49-F238E27FC236}">
                <a16:creationId xmlns:a16="http://schemas.microsoft.com/office/drawing/2014/main" id="{F6609239-60D1-49FA-B21B-CF3F9CD38923}"/>
              </a:ext>
              <a:ext uri="{C183D7F6-B498-43B3-948B-1728B52AA6E4}">
                <adec:decorative xmlns:adec="http://schemas.microsoft.com/office/drawing/2017/decorative" val="1"/>
              </a:ext>
            </a:extLst>
          </p:cNvPr>
          <p:cNvSpPr txBox="1">
            <a:spLocks/>
          </p:cNvSpPr>
          <p:nvPr/>
        </p:nvSpPr>
        <p:spPr>
          <a:xfrm>
            <a:off x="731552" y="4210073"/>
            <a:ext cx="1828800" cy="86177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dirty="0">
                <a:gradFill>
                  <a:gsLst>
                    <a:gs pos="0">
                      <a:schemeClr val="tx1"/>
                    </a:gs>
                    <a:gs pos="100000">
                      <a:schemeClr val="tx1"/>
                    </a:gs>
                  </a:gsLst>
                  <a:lin ang="5400000" scaled="1"/>
                </a:gradFill>
                <a:latin typeface="+mn-lt"/>
              </a:rPr>
              <a:t>Modernize and</a:t>
            </a:r>
            <a:br>
              <a:rPr lang="en-US" sz="1400" dirty="0">
                <a:gradFill>
                  <a:gsLst>
                    <a:gs pos="0">
                      <a:schemeClr val="tx1"/>
                    </a:gs>
                    <a:gs pos="100000">
                      <a:schemeClr val="tx1"/>
                    </a:gs>
                  </a:gsLst>
                  <a:lin ang="5400000" scaled="1"/>
                </a:gradFill>
                <a:latin typeface="+mn-lt"/>
              </a:rPr>
            </a:br>
            <a:r>
              <a:rPr lang="en-US" sz="1400" dirty="0">
                <a:gradFill>
                  <a:gsLst>
                    <a:gs pos="0">
                      <a:schemeClr val="tx1"/>
                    </a:gs>
                    <a:gs pos="100000">
                      <a:schemeClr val="tx1"/>
                    </a:gs>
                  </a:gsLst>
                  <a:lin ang="5400000" scaled="1"/>
                </a:gradFill>
                <a:latin typeface="+mn-lt"/>
              </a:rPr>
              <a:t>secure your retail infrastructure</a:t>
            </a:r>
          </a:p>
          <a:p>
            <a:pPr algn="ctr"/>
            <a:endParaRPr lang="en-US" sz="1400" dirty="0">
              <a:gradFill>
                <a:gsLst>
                  <a:gs pos="0">
                    <a:schemeClr val="tx1"/>
                  </a:gs>
                  <a:gs pos="100000">
                    <a:schemeClr val="tx1"/>
                  </a:gs>
                </a:gsLst>
                <a:lin ang="5400000" scaled="1"/>
              </a:gradFill>
              <a:latin typeface="+mn-lt"/>
            </a:endParaRPr>
          </a:p>
        </p:txBody>
      </p:sp>
      <p:sp>
        <p:nvSpPr>
          <p:cNvPr id="85" name="Text Placeholder 5">
            <a:extLst>
              <a:ext uri="{FF2B5EF4-FFF2-40B4-BE49-F238E27FC236}">
                <a16:creationId xmlns:a16="http://schemas.microsoft.com/office/drawing/2014/main" id="{24F20406-53DF-409C-BDB1-3319006070CC}"/>
              </a:ext>
              <a:ext uri="{C183D7F6-B498-43B3-948B-1728B52AA6E4}">
                <adec:decorative xmlns:adec="http://schemas.microsoft.com/office/drawing/2017/decorative" val="1"/>
              </a:ext>
            </a:extLst>
          </p:cNvPr>
          <p:cNvSpPr txBox="1">
            <a:spLocks/>
          </p:cNvSpPr>
          <p:nvPr/>
        </p:nvSpPr>
        <p:spPr>
          <a:xfrm>
            <a:off x="2961053" y="4210073"/>
            <a:ext cx="1828800" cy="107721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dirty="0">
                <a:gradFill>
                  <a:gsLst>
                    <a:gs pos="0">
                      <a:schemeClr val="tx1"/>
                    </a:gs>
                    <a:gs pos="100000">
                      <a:schemeClr val="tx1"/>
                    </a:gs>
                  </a:gsLst>
                  <a:lin ang="5400000" scaled="1"/>
                </a:gradFill>
                <a:latin typeface="+mn-lt"/>
                <a:cs typeface="Segoe UI Semibold"/>
              </a:rPr>
              <a:t>Affordably run intelligent edge</a:t>
            </a:r>
            <a:br>
              <a:rPr lang="en-US" sz="1400" dirty="0">
                <a:gradFill>
                  <a:gsLst>
                    <a:gs pos="0">
                      <a:schemeClr val="tx1"/>
                    </a:gs>
                    <a:gs pos="100000">
                      <a:schemeClr val="tx1"/>
                    </a:gs>
                  </a:gsLst>
                  <a:lin ang="5400000" scaled="1"/>
                </a:gradFill>
                <a:latin typeface="+mn-lt"/>
                <a:cs typeface="Segoe UI Semibold"/>
              </a:rPr>
            </a:br>
            <a:r>
              <a:rPr lang="en-US" sz="1400" dirty="0">
                <a:gradFill>
                  <a:gsLst>
                    <a:gs pos="0">
                      <a:schemeClr val="tx1"/>
                    </a:gs>
                    <a:gs pos="100000">
                      <a:schemeClr val="tx1"/>
                    </a:gs>
                  </a:gsLst>
                  <a:lin ang="5400000" scaled="1"/>
                </a:gradFill>
                <a:latin typeface="+mn-lt"/>
                <a:cs typeface="Segoe UI Semibold"/>
              </a:rPr>
              <a:t>and remote branch</a:t>
            </a:r>
            <a:br>
              <a:rPr lang="en-US" sz="1400" dirty="0">
                <a:gradFill>
                  <a:gsLst>
                    <a:gs pos="0">
                      <a:schemeClr val="tx1"/>
                    </a:gs>
                    <a:gs pos="100000">
                      <a:schemeClr val="tx1"/>
                    </a:gs>
                  </a:gsLst>
                  <a:lin ang="5400000" scaled="1"/>
                </a:gradFill>
                <a:latin typeface="+mn-lt"/>
                <a:cs typeface="Segoe UI Semibold"/>
              </a:rPr>
            </a:br>
            <a:r>
              <a:rPr lang="en-US" sz="1400" dirty="0">
                <a:gradFill>
                  <a:gsLst>
                    <a:gs pos="0">
                      <a:schemeClr val="tx1"/>
                    </a:gs>
                    <a:gs pos="100000">
                      <a:schemeClr val="tx1"/>
                    </a:gs>
                  </a:gsLst>
                  <a:lin ang="5400000" scaled="1"/>
                </a:gradFill>
                <a:latin typeface="+mn-lt"/>
                <a:cs typeface="Segoe UI Semibold"/>
              </a:rPr>
              <a:t>retail solutions  </a:t>
            </a:r>
          </a:p>
          <a:p>
            <a:pPr algn="ctr"/>
            <a:endParaRPr lang="en-US" sz="1400" dirty="0">
              <a:gradFill>
                <a:gsLst>
                  <a:gs pos="0">
                    <a:schemeClr val="tx1"/>
                  </a:gs>
                  <a:gs pos="100000">
                    <a:schemeClr val="tx1"/>
                  </a:gs>
                </a:gsLst>
                <a:lin ang="5400000" scaled="1"/>
              </a:gradFill>
              <a:latin typeface="+mn-lt"/>
              <a:cs typeface="Segoe UI Semibold"/>
            </a:endParaRPr>
          </a:p>
        </p:txBody>
      </p:sp>
      <p:sp>
        <p:nvSpPr>
          <p:cNvPr id="86" name="Text Placeholder 6">
            <a:extLst>
              <a:ext uri="{FF2B5EF4-FFF2-40B4-BE49-F238E27FC236}">
                <a16:creationId xmlns:a16="http://schemas.microsoft.com/office/drawing/2014/main" id="{A3ABC010-340C-4895-872B-5827B17C6E92}"/>
              </a:ext>
              <a:ext uri="{C183D7F6-B498-43B3-948B-1728B52AA6E4}">
                <adec:decorative xmlns:adec="http://schemas.microsoft.com/office/drawing/2017/decorative" val="1"/>
              </a:ext>
            </a:extLst>
          </p:cNvPr>
          <p:cNvSpPr txBox="1">
            <a:spLocks/>
          </p:cNvSpPr>
          <p:nvPr/>
        </p:nvSpPr>
        <p:spPr>
          <a:xfrm>
            <a:off x="5190554" y="4210073"/>
            <a:ext cx="1828800" cy="646331"/>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dirty="0">
                <a:gradFill>
                  <a:gsLst>
                    <a:gs pos="0">
                      <a:schemeClr val="tx1"/>
                    </a:gs>
                    <a:gs pos="100000">
                      <a:schemeClr val="tx1"/>
                    </a:gs>
                  </a:gsLst>
                  <a:lin ang="5400000" scaled="1"/>
                </a:gradFill>
                <a:latin typeface="+mn-lt"/>
              </a:rPr>
              <a:t>Industry-best performance for SQL Server databases</a:t>
            </a:r>
          </a:p>
        </p:txBody>
      </p:sp>
      <p:sp>
        <p:nvSpPr>
          <p:cNvPr id="87" name="Text Placeholder 15">
            <a:extLst>
              <a:ext uri="{FF2B5EF4-FFF2-40B4-BE49-F238E27FC236}">
                <a16:creationId xmlns:a16="http://schemas.microsoft.com/office/drawing/2014/main" id="{FA74FC8A-2872-45FC-AE04-90617D03EC68}"/>
              </a:ext>
              <a:ext uri="{C183D7F6-B498-43B3-948B-1728B52AA6E4}">
                <adec:decorative xmlns:adec="http://schemas.microsoft.com/office/drawing/2017/decorative" val="1"/>
              </a:ext>
            </a:extLst>
          </p:cNvPr>
          <p:cNvSpPr txBox="1">
            <a:spLocks/>
          </p:cNvSpPr>
          <p:nvPr/>
        </p:nvSpPr>
        <p:spPr>
          <a:xfrm>
            <a:off x="7420055" y="4210073"/>
            <a:ext cx="1828800" cy="150810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dirty="0">
                <a:gradFill>
                  <a:gsLst>
                    <a:gs pos="0">
                      <a:schemeClr val="tx1"/>
                    </a:gs>
                    <a:gs pos="100000">
                      <a:schemeClr val="tx1"/>
                    </a:gs>
                  </a:gsLst>
                  <a:lin ang="5400000" scaled="1"/>
                </a:gradFill>
                <a:latin typeface="+mn-lt"/>
              </a:rPr>
              <a:t>Deploy cloud native apps and Azure Arc enabled services through tight integration with</a:t>
            </a:r>
            <a:br>
              <a:rPr lang="en-US" sz="1400" dirty="0">
                <a:gradFill>
                  <a:gsLst>
                    <a:gs pos="0">
                      <a:schemeClr val="tx1"/>
                    </a:gs>
                    <a:gs pos="100000">
                      <a:schemeClr val="tx1"/>
                    </a:gs>
                  </a:gsLst>
                  <a:lin ang="5400000" scaled="1"/>
                </a:gradFill>
                <a:latin typeface="+mn-lt"/>
              </a:rPr>
            </a:br>
            <a:r>
              <a:rPr lang="en-US" sz="1400" dirty="0">
                <a:gradFill>
                  <a:gsLst>
                    <a:gs pos="0">
                      <a:schemeClr val="tx1"/>
                    </a:gs>
                    <a:gs pos="100000">
                      <a:schemeClr val="tx1"/>
                    </a:gs>
                  </a:gsLst>
                  <a:lin ang="5400000" scaled="1"/>
                </a:gradFill>
                <a:latin typeface="+mn-lt"/>
              </a:rPr>
              <a:t>AKS on HCI</a:t>
            </a:r>
          </a:p>
          <a:p>
            <a:pPr algn="ctr"/>
            <a:endParaRPr lang="en-US" sz="1400" dirty="0">
              <a:gradFill>
                <a:gsLst>
                  <a:gs pos="0">
                    <a:schemeClr val="tx1"/>
                  </a:gs>
                  <a:gs pos="100000">
                    <a:schemeClr val="tx1"/>
                  </a:gs>
                </a:gsLst>
                <a:lin ang="5400000" scaled="1"/>
              </a:gradFill>
              <a:latin typeface="+mn-lt"/>
            </a:endParaRPr>
          </a:p>
        </p:txBody>
      </p:sp>
      <p:pic>
        <p:nvPicPr>
          <p:cNvPr id="88" name="Picture 87">
            <a:extLst>
              <a:ext uri="{FF2B5EF4-FFF2-40B4-BE49-F238E27FC236}">
                <a16:creationId xmlns:a16="http://schemas.microsoft.com/office/drawing/2014/main" id="{C0C858B7-3526-478D-9EFB-096C2EEBD8F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2256" y="2291857"/>
            <a:ext cx="1587392" cy="1586916"/>
          </a:xfrm>
          <a:prstGeom prst="rect">
            <a:avLst/>
          </a:prstGeom>
        </p:spPr>
      </p:pic>
      <p:pic>
        <p:nvPicPr>
          <p:cNvPr id="89" name="Picture 88">
            <a:extLst>
              <a:ext uri="{FF2B5EF4-FFF2-40B4-BE49-F238E27FC236}">
                <a16:creationId xmlns:a16="http://schemas.microsoft.com/office/drawing/2014/main" id="{2A255C3D-F869-4A3D-9CDB-7022E24FCB4C}"/>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1995" y="2291857"/>
            <a:ext cx="1586916" cy="1586916"/>
          </a:xfrm>
          <a:prstGeom prst="rect">
            <a:avLst/>
          </a:prstGeom>
        </p:spPr>
      </p:pic>
      <p:pic>
        <p:nvPicPr>
          <p:cNvPr id="90" name="Picture 89">
            <a:extLst>
              <a:ext uri="{FF2B5EF4-FFF2-40B4-BE49-F238E27FC236}">
                <a16:creationId xmlns:a16="http://schemas.microsoft.com/office/drawing/2014/main" id="{86C91BF2-2B8A-4371-8122-7C8D0D68FB2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1496" y="2291857"/>
            <a:ext cx="1586916" cy="1586916"/>
          </a:xfrm>
          <a:prstGeom prst="rect">
            <a:avLst/>
          </a:prstGeom>
        </p:spPr>
      </p:pic>
      <p:grpSp>
        <p:nvGrpSpPr>
          <p:cNvPr id="91" name="Group 90">
            <a:extLst>
              <a:ext uri="{FF2B5EF4-FFF2-40B4-BE49-F238E27FC236}">
                <a16:creationId xmlns:a16="http://schemas.microsoft.com/office/drawing/2014/main" id="{7197D507-42CE-4187-BA1F-73730BD4873D}"/>
              </a:ext>
              <a:ext uri="{C183D7F6-B498-43B3-948B-1728B52AA6E4}">
                <adec:decorative xmlns:adec="http://schemas.microsoft.com/office/drawing/2017/decorative" val="1"/>
              </a:ext>
            </a:extLst>
          </p:cNvPr>
          <p:cNvGrpSpPr/>
          <p:nvPr/>
        </p:nvGrpSpPr>
        <p:grpSpPr>
          <a:xfrm>
            <a:off x="7540997" y="2289787"/>
            <a:ext cx="1586916" cy="1591056"/>
            <a:chOff x="9480465" y="2413139"/>
            <a:chExt cx="1565813" cy="1771764"/>
          </a:xfrm>
        </p:grpSpPr>
        <p:pic>
          <p:nvPicPr>
            <p:cNvPr id="92" name="Picture 91">
              <a:extLst>
                <a:ext uri="{FF2B5EF4-FFF2-40B4-BE49-F238E27FC236}">
                  <a16:creationId xmlns:a16="http://schemas.microsoft.com/office/drawing/2014/main" id="{AFCA541D-11E1-4F60-B47F-57E24BFB28F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480465" y="2413139"/>
              <a:ext cx="1565813" cy="1771764"/>
            </a:xfrm>
            <a:prstGeom prst="rect">
              <a:avLst/>
            </a:prstGeom>
          </p:spPr>
        </p:pic>
        <p:pic>
          <p:nvPicPr>
            <p:cNvPr id="93" name="Graphic 92">
              <a:extLst>
                <a:ext uri="{FF2B5EF4-FFF2-40B4-BE49-F238E27FC236}">
                  <a16:creationId xmlns:a16="http://schemas.microsoft.com/office/drawing/2014/main" id="{EA23F110-9CD3-4D1A-8507-9E907EB343F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5398" y="2476285"/>
              <a:ext cx="567623" cy="677796"/>
            </a:xfrm>
            <a:prstGeom prst="rect">
              <a:avLst/>
            </a:prstGeom>
          </p:spPr>
        </p:pic>
        <p:pic>
          <p:nvPicPr>
            <p:cNvPr id="94" name="Graphic 93">
              <a:extLst>
                <a:ext uri="{FF2B5EF4-FFF2-40B4-BE49-F238E27FC236}">
                  <a16:creationId xmlns:a16="http://schemas.microsoft.com/office/drawing/2014/main" id="{F45C23BF-0365-474D-BBEF-ADD7C784C5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50968" y="2497182"/>
              <a:ext cx="532621" cy="636000"/>
            </a:xfrm>
            <a:prstGeom prst="rect">
              <a:avLst/>
            </a:prstGeom>
          </p:spPr>
        </p:pic>
        <p:pic>
          <p:nvPicPr>
            <p:cNvPr id="95" name="Graphic 94">
              <a:extLst>
                <a:ext uri="{FF2B5EF4-FFF2-40B4-BE49-F238E27FC236}">
                  <a16:creationId xmlns:a16="http://schemas.microsoft.com/office/drawing/2014/main" id="{FD63C49F-7837-4444-871A-161ABADC53D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0746" y="3240150"/>
              <a:ext cx="978380" cy="894970"/>
            </a:xfrm>
            <a:prstGeom prst="rect">
              <a:avLst/>
            </a:prstGeom>
          </p:spPr>
        </p:pic>
      </p:grpSp>
      <p:pic>
        <p:nvPicPr>
          <p:cNvPr id="96" name="Picture 95">
            <a:extLst>
              <a:ext uri="{FF2B5EF4-FFF2-40B4-BE49-F238E27FC236}">
                <a16:creationId xmlns:a16="http://schemas.microsoft.com/office/drawing/2014/main" id="{D94B7138-A752-4B11-9E47-0C0463FC5D24}"/>
              </a:ext>
              <a:ext uri="{C183D7F6-B498-43B3-948B-1728B52AA6E4}">
                <adec:decorative xmlns:adec="http://schemas.microsoft.com/office/drawing/2017/decorative" val="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68188" y="2289787"/>
            <a:ext cx="1591535" cy="1591056"/>
          </a:xfrm>
          <a:prstGeom prst="rect">
            <a:avLst/>
          </a:prstGeom>
        </p:spPr>
      </p:pic>
      <p:sp>
        <p:nvSpPr>
          <p:cNvPr id="97" name="Text Placeholder 15">
            <a:extLst>
              <a:ext uri="{FF2B5EF4-FFF2-40B4-BE49-F238E27FC236}">
                <a16:creationId xmlns:a16="http://schemas.microsoft.com/office/drawing/2014/main" id="{8891E02F-9ADB-4113-91A1-8D5B18F69C5D}"/>
              </a:ext>
              <a:ext uri="{C183D7F6-B498-43B3-948B-1728B52AA6E4}">
                <adec:decorative xmlns:adec="http://schemas.microsoft.com/office/drawing/2017/decorative" val="1"/>
              </a:ext>
            </a:extLst>
          </p:cNvPr>
          <p:cNvSpPr txBox="1">
            <a:spLocks/>
          </p:cNvSpPr>
          <p:nvPr/>
        </p:nvSpPr>
        <p:spPr>
          <a:xfrm>
            <a:off x="9649555" y="4210073"/>
            <a:ext cx="1828800" cy="1292662"/>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gradFill>
                  <a:gsLst>
                    <a:gs pos="0">
                      <a:schemeClr val="tx1"/>
                    </a:gs>
                    <a:gs pos="100000">
                      <a:schemeClr val="tx1"/>
                    </a:gs>
                  </a:gsLst>
                  <a:lin ang="5400000" scaled="1"/>
                </a:gradFill>
              </a:rPr>
              <a:t>Best in class virtual desktop experience with Azure Virtual Desktop for Azure Stack HCI</a:t>
            </a:r>
          </a:p>
          <a:p>
            <a:endParaRPr lang="en-US" sz="1400" dirty="0">
              <a:gradFill>
                <a:gsLst>
                  <a:gs pos="0">
                    <a:schemeClr val="tx1"/>
                  </a:gs>
                  <a:gs pos="100000">
                    <a:schemeClr val="tx1"/>
                  </a:gs>
                </a:gsLst>
                <a:lin ang="5400000" scaled="1"/>
              </a:gradFill>
            </a:endParaRPr>
          </a:p>
        </p:txBody>
      </p:sp>
    </p:spTree>
    <p:extLst>
      <p:ext uri="{BB962C8B-B14F-4D97-AF65-F5344CB8AC3E}">
        <p14:creationId xmlns:p14="http://schemas.microsoft.com/office/powerpoint/2010/main" val="2796233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64" presetClass="path" presetSubtype="0" decel="100000" fill="hold" grpId="1" nodeType="withEffect">
                                  <p:stCondLst>
                                    <p:cond delay="0"/>
                                  </p:stCondLst>
                                  <p:childTnLst>
                                    <p:animMotion origin="layout" path="M 0 0.02042 L 0 4.39855E-6 " pathEditMode="relative" rAng="0" ptsTypes="AA">
                                      <p:cBhvr>
                                        <p:cTn id="9" dur="500" fill="hold"/>
                                        <p:tgtEl>
                                          <p:spTgt spid="83"/>
                                        </p:tgtEl>
                                        <p:attrNameLst>
                                          <p:attrName>ppt_x</p:attrName>
                                          <p:attrName>ppt_y</p:attrName>
                                        </p:attrNameLst>
                                      </p:cBhvr>
                                      <p:rCtr x="0" y="-1021"/>
                                    </p:animMotion>
                                  </p:childTnLst>
                                </p:cTn>
                              </p:par>
                              <p:par>
                                <p:cTn id="10" presetID="10" presetClass="entr" presetSubtype="0" fill="hold" nodeType="with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par>
                                <p:cTn id="13" presetID="64" presetClass="path" presetSubtype="0" decel="100000" fill="hold" nodeType="withEffect">
                                  <p:stCondLst>
                                    <p:cond delay="0"/>
                                  </p:stCondLst>
                                  <p:childTnLst>
                                    <p:animMotion origin="layout" path="M 0 0.02042 L 0 4.39855E-6 " pathEditMode="relative" rAng="0" ptsTypes="AA">
                                      <p:cBhvr>
                                        <p:cTn id="14" dur="500" fill="hold"/>
                                        <p:tgtEl>
                                          <p:spTgt spid="88"/>
                                        </p:tgtEl>
                                        <p:attrNameLst>
                                          <p:attrName>ppt_x</p:attrName>
                                          <p:attrName>ppt_y</p:attrName>
                                        </p:attrNameLst>
                                      </p:cBhvr>
                                      <p:rCtr x="0" y="-1021"/>
                                    </p:animMotion>
                                  </p:childTnLst>
                                </p:cTn>
                              </p:par>
                              <p:par>
                                <p:cTn id="15" presetID="10"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64" presetClass="path" presetSubtype="0" decel="100000" fill="hold" grpId="1" nodeType="withEffect">
                                  <p:stCondLst>
                                    <p:cond delay="0"/>
                                  </p:stCondLst>
                                  <p:childTnLst>
                                    <p:animMotion origin="layout" path="M 0 0.02042 L 0 4.39855E-6 " pathEditMode="relative" rAng="0" ptsTypes="AA">
                                      <p:cBhvr>
                                        <p:cTn id="19" dur="500" fill="hold"/>
                                        <p:tgtEl>
                                          <p:spTgt spid="84"/>
                                        </p:tgtEl>
                                        <p:attrNameLst>
                                          <p:attrName>ppt_x</p:attrName>
                                          <p:attrName>ppt_y</p:attrName>
                                        </p:attrNameLst>
                                      </p:cBhvr>
                                      <p:rCtr x="0" y="-1021"/>
                                    </p:animMotion>
                                  </p:childTnLst>
                                </p:cTn>
                              </p:par>
                              <p:par>
                                <p:cTn id="20" presetID="10" presetClass="entr" presetSubtype="0" fill="hold" grpId="0" nodeType="withEffect">
                                  <p:stCondLst>
                                    <p:cond delay="10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64" presetClass="path" presetSubtype="0" decel="100000" fill="hold" grpId="1" nodeType="withEffect">
                                  <p:stCondLst>
                                    <p:cond delay="100"/>
                                  </p:stCondLst>
                                  <p:childTnLst>
                                    <p:animMotion origin="layout" path="M 0 0.02042 L 0 4.39855E-6 " pathEditMode="relative" rAng="0" ptsTypes="AA">
                                      <p:cBhvr>
                                        <p:cTn id="24" dur="500" fill="hold"/>
                                        <p:tgtEl>
                                          <p:spTgt spid="82"/>
                                        </p:tgtEl>
                                        <p:attrNameLst>
                                          <p:attrName>ppt_x</p:attrName>
                                          <p:attrName>ppt_y</p:attrName>
                                        </p:attrNameLst>
                                      </p:cBhvr>
                                      <p:rCtr x="0" y="-1021"/>
                                    </p:animMotion>
                                  </p:childTnLst>
                                </p:cTn>
                              </p:par>
                              <p:par>
                                <p:cTn id="25" presetID="10" presetClass="entr" presetSubtype="0" fill="hold" nodeType="withEffect">
                                  <p:stCondLst>
                                    <p:cond delay="100"/>
                                  </p:stCondLst>
                                  <p:childTnLst>
                                    <p:set>
                                      <p:cBhvr>
                                        <p:cTn id="26" dur="1" fill="hold">
                                          <p:stCondLst>
                                            <p:cond delay="0"/>
                                          </p:stCondLst>
                                        </p:cTn>
                                        <p:tgtEl>
                                          <p:spTgt spid="89"/>
                                        </p:tgtEl>
                                        <p:attrNameLst>
                                          <p:attrName>style.visibility</p:attrName>
                                        </p:attrNameLst>
                                      </p:cBhvr>
                                      <p:to>
                                        <p:strVal val="visible"/>
                                      </p:to>
                                    </p:set>
                                    <p:animEffect transition="in" filter="fade">
                                      <p:cBhvr>
                                        <p:cTn id="27" dur="500"/>
                                        <p:tgtEl>
                                          <p:spTgt spid="89"/>
                                        </p:tgtEl>
                                      </p:cBhvr>
                                    </p:animEffect>
                                  </p:childTnLst>
                                </p:cTn>
                              </p:par>
                              <p:par>
                                <p:cTn id="28" presetID="64" presetClass="path" presetSubtype="0" decel="100000" fill="hold" nodeType="withEffect">
                                  <p:stCondLst>
                                    <p:cond delay="100"/>
                                  </p:stCondLst>
                                  <p:childTnLst>
                                    <p:animMotion origin="layout" path="M 0 0.02042 L 0 4.39855E-6 " pathEditMode="relative" rAng="0" ptsTypes="AA">
                                      <p:cBhvr>
                                        <p:cTn id="29" dur="500" fill="hold"/>
                                        <p:tgtEl>
                                          <p:spTgt spid="89"/>
                                        </p:tgtEl>
                                        <p:attrNameLst>
                                          <p:attrName>ppt_x</p:attrName>
                                          <p:attrName>ppt_y</p:attrName>
                                        </p:attrNameLst>
                                      </p:cBhvr>
                                      <p:rCtr x="0" y="-1021"/>
                                    </p:animMotion>
                                  </p:childTnLst>
                                </p:cTn>
                              </p:par>
                              <p:par>
                                <p:cTn id="30" presetID="10" presetClass="entr" presetSubtype="0" fill="hold" grpId="0" nodeType="withEffect">
                                  <p:stCondLst>
                                    <p:cond delay="10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4" presetClass="path" presetSubtype="0" decel="100000" fill="hold" grpId="1" nodeType="withEffect">
                                  <p:stCondLst>
                                    <p:cond delay="100"/>
                                  </p:stCondLst>
                                  <p:childTnLst>
                                    <p:animMotion origin="layout" path="M 0 0.02042 L 0 4.39855E-6 " pathEditMode="relative" rAng="0" ptsTypes="AA">
                                      <p:cBhvr>
                                        <p:cTn id="34" dur="500" fill="hold"/>
                                        <p:tgtEl>
                                          <p:spTgt spid="85"/>
                                        </p:tgtEl>
                                        <p:attrNameLst>
                                          <p:attrName>ppt_x</p:attrName>
                                          <p:attrName>ppt_y</p:attrName>
                                        </p:attrNameLst>
                                      </p:cBhvr>
                                      <p:rCtr x="0" y="-1021"/>
                                    </p:animMotion>
                                  </p:childTnLst>
                                </p:cTn>
                              </p:par>
                              <p:par>
                                <p:cTn id="35" presetID="10" presetClass="entr" presetSubtype="0" fill="hold" grpId="0" nodeType="withEffect">
                                  <p:stCondLst>
                                    <p:cond delay="20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500"/>
                                        <p:tgtEl>
                                          <p:spTgt spid="81"/>
                                        </p:tgtEl>
                                      </p:cBhvr>
                                    </p:animEffect>
                                  </p:childTnLst>
                                </p:cTn>
                              </p:par>
                              <p:par>
                                <p:cTn id="38" presetID="64" presetClass="path" presetSubtype="0" decel="100000" fill="hold" grpId="1" nodeType="withEffect">
                                  <p:stCondLst>
                                    <p:cond delay="200"/>
                                  </p:stCondLst>
                                  <p:childTnLst>
                                    <p:animMotion origin="layout" path="M 0 0.02042 L 0 4.39855E-6 " pathEditMode="relative" rAng="0" ptsTypes="AA">
                                      <p:cBhvr>
                                        <p:cTn id="39" dur="500" fill="hold"/>
                                        <p:tgtEl>
                                          <p:spTgt spid="81"/>
                                        </p:tgtEl>
                                        <p:attrNameLst>
                                          <p:attrName>ppt_x</p:attrName>
                                          <p:attrName>ppt_y</p:attrName>
                                        </p:attrNameLst>
                                      </p:cBhvr>
                                      <p:rCtr x="0" y="-1021"/>
                                    </p:animMotion>
                                  </p:childTnLst>
                                </p:cTn>
                              </p:par>
                              <p:par>
                                <p:cTn id="40" presetID="10" presetClass="entr" presetSubtype="0" fill="hold" nodeType="withEffect">
                                  <p:stCondLst>
                                    <p:cond delay="200"/>
                                  </p:stCondLst>
                                  <p:childTnLst>
                                    <p:set>
                                      <p:cBhvr>
                                        <p:cTn id="41" dur="1" fill="hold">
                                          <p:stCondLst>
                                            <p:cond delay="0"/>
                                          </p:stCondLst>
                                        </p:cTn>
                                        <p:tgtEl>
                                          <p:spTgt spid="90"/>
                                        </p:tgtEl>
                                        <p:attrNameLst>
                                          <p:attrName>style.visibility</p:attrName>
                                        </p:attrNameLst>
                                      </p:cBhvr>
                                      <p:to>
                                        <p:strVal val="visible"/>
                                      </p:to>
                                    </p:set>
                                    <p:animEffect transition="in" filter="fade">
                                      <p:cBhvr>
                                        <p:cTn id="42" dur="500"/>
                                        <p:tgtEl>
                                          <p:spTgt spid="90"/>
                                        </p:tgtEl>
                                      </p:cBhvr>
                                    </p:animEffect>
                                  </p:childTnLst>
                                </p:cTn>
                              </p:par>
                              <p:par>
                                <p:cTn id="43" presetID="64" presetClass="path" presetSubtype="0" decel="100000" fill="hold" nodeType="withEffect">
                                  <p:stCondLst>
                                    <p:cond delay="200"/>
                                  </p:stCondLst>
                                  <p:childTnLst>
                                    <p:animMotion origin="layout" path="M 0 0.02042 L 0 4.39855E-6 " pathEditMode="relative" rAng="0" ptsTypes="AA">
                                      <p:cBhvr>
                                        <p:cTn id="44" dur="500" fill="hold"/>
                                        <p:tgtEl>
                                          <p:spTgt spid="90"/>
                                        </p:tgtEl>
                                        <p:attrNameLst>
                                          <p:attrName>ppt_x</p:attrName>
                                          <p:attrName>ppt_y</p:attrName>
                                        </p:attrNameLst>
                                      </p:cBhvr>
                                      <p:rCtr x="0" y="-1021"/>
                                    </p:animMotion>
                                  </p:childTnLst>
                                </p:cTn>
                              </p:par>
                              <p:par>
                                <p:cTn id="45" presetID="10" presetClass="entr" presetSubtype="0" fill="hold" grpId="0" nodeType="withEffect">
                                  <p:stCondLst>
                                    <p:cond delay="20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500"/>
                                        <p:tgtEl>
                                          <p:spTgt spid="86"/>
                                        </p:tgtEl>
                                      </p:cBhvr>
                                    </p:animEffect>
                                  </p:childTnLst>
                                </p:cTn>
                              </p:par>
                              <p:par>
                                <p:cTn id="48" presetID="64" presetClass="path" presetSubtype="0" decel="100000" fill="hold" grpId="1" nodeType="withEffect">
                                  <p:stCondLst>
                                    <p:cond delay="200"/>
                                  </p:stCondLst>
                                  <p:childTnLst>
                                    <p:animMotion origin="layout" path="M 0 0.02042 L 0 4.39855E-6 " pathEditMode="relative" rAng="0" ptsTypes="AA">
                                      <p:cBhvr>
                                        <p:cTn id="49" dur="500" fill="hold"/>
                                        <p:tgtEl>
                                          <p:spTgt spid="86"/>
                                        </p:tgtEl>
                                        <p:attrNameLst>
                                          <p:attrName>ppt_x</p:attrName>
                                          <p:attrName>ppt_y</p:attrName>
                                        </p:attrNameLst>
                                      </p:cBhvr>
                                      <p:rCtr x="0" y="-1021"/>
                                    </p:animMotion>
                                  </p:childTnLst>
                                </p:cTn>
                              </p:par>
                              <p:par>
                                <p:cTn id="50" presetID="10" presetClass="entr" presetSubtype="0" fill="hold" grpId="0" nodeType="withEffect">
                                  <p:stCondLst>
                                    <p:cond delay="30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par>
                                <p:cTn id="53" presetID="64" presetClass="path" presetSubtype="0" decel="100000" fill="hold" grpId="1" nodeType="withEffect">
                                  <p:stCondLst>
                                    <p:cond delay="300"/>
                                  </p:stCondLst>
                                  <p:childTnLst>
                                    <p:animMotion origin="layout" path="M 0 0.02042 L 0 4.39855E-6 " pathEditMode="relative" rAng="0" ptsTypes="AA">
                                      <p:cBhvr>
                                        <p:cTn id="54" dur="500" fill="hold"/>
                                        <p:tgtEl>
                                          <p:spTgt spid="80"/>
                                        </p:tgtEl>
                                        <p:attrNameLst>
                                          <p:attrName>ppt_x</p:attrName>
                                          <p:attrName>ppt_y</p:attrName>
                                        </p:attrNameLst>
                                      </p:cBhvr>
                                      <p:rCtr x="0" y="-1021"/>
                                    </p:animMotion>
                                  </p:childTnLst>
                                </p:cTn>
                              </p:par>
                              <p:par>
                                <p:cTn id="55" presetID="10" presetClass="entr" presetSubtype="0" fill="hold" nodeType="withEffect">
                                  <p:stCondLst>
                                    <p:cond delay="300"/>
                                  </p:stCondLst>
                                  <p:childTnLst>
                                    <p:set>
                                      <p:cBhvr>
                                        <p:cTn id="56" dur="1" fill="hold">
                                          <p:stCondLst>
                                            <p:cond delay="0"/>
                                          </p:stCondLst>
                                        </p:cTn>
                                        <p:tgtEl>
                                          <p:spTgt spid="91"/>
                                        </p:tgtEl>
                                        <p:attrNameLst>
                                          <p:attrName>style.visibility</p:attrName>
                                        </p:attrNameLst>
                                      </p:cBhvr>
                                      <p:to>
                                        <p:strVal val="visible"/>
                                      </p:to>
                                    </p:set>
                                    <p:animEffect transition="in" filter="fade">
                                      <p:cBhvr>
                                        <p:cTn id="57" dur="500"/>
                                        <p:tgtEl>
                                          <p:spTgt spid="91"/>
                                        </p:tgtEl>
                                      </p:cBhvr>
                                    </p:animEffect>
                                  </p:childTnLst>
                                </p:cTn>
                              </p:par>
                              <p:par>
                                <p:cTn id="58" presetID="64" presetClass="path" presetSubtype="0" decel="100000" fill="hold" nodeType="withEffect">
                                  <p:stCondLst>
                                    <p:cond delay="300"/>
                                  </p:stCondLst>
                                  <p:childTnLst>
                                    <p:animMotion origin="layout" path="M 0 0.02042 L 0 4.39855E-6 " pathEditMode="relative" rAng="0" ptsTypes="AA">
                                      <p:cBhvr>
                                        <p:cTn id="59" dur="500" fill="hold"/>
                                        <p:tgtEl>
                                          <p:spTgt spid="91"/>
                                        </p:tgtEl>
                                        <p:attrNameLst>
                                          <p:attrName>ppt_x</p:attrName>
                                          <p:attrName>ppt_y</p:attrName>
                                        </p:attrNameLst>
                                      </p:cBhvr>
                                      <p:rCtr x="0" y="-1021"/>
                                    </p:animMotion>
                                  </p:childTnLst>
                                </p:cTn>
                              </p:par>
                              <p:par>
                                <p:cTn id="60" presetID="10" presetClass="entr" presetSubtype="0" fill="hold" grpId="0" nodeType="withEffect">
                                  <p:stCondLst>
                                    <p:cond delay="30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500"/>
                                        <p:tgtEl>
                                          <p:spTgt spid="87"/>
                                        </p:tgtEl>
                                      </p:cBhvr>
                                    </p:animEffect>
                                  </p:childTnLst>
                                </p:cTn>
                              </p:par>
                              <p:par>
                                <p:cTn id="63" presetID="64" presetClass="path" presetSubtype="0" decel="100000" fill="hold" grpId="1" nodeType="withEffect">
                                  <p:stCondLst>
                                    <p:cond delay="300"/>
                                  </p:stCondLst>
                                  <p:childTnLst>
                                    <p:animMotion origin="layout" path="M 0 0.02042 L 0 4.39855E-6 " pathEditMode="relative" rAng="0" ptsTypes="AA">
                                      <p:cBhvr>
                                        <p:cTn id="64" dur="500" fill="hold"/>
                                        <p:tgtEl>
                                          <p:spTgt spid="87"/>
                                        </p:tgtEl>
                                        <p:attrNameLst>
                                          <p:attrName>ppt_x</p:attrName>
                                          <p:attrName>ppt_y</p:attrName>
                                        </p:attrNameLst>
                                      </p:cBhvr>
                                      <p:rCtr x="0" y="-1021"/>
                                    </p:animMotion>
                                  </p:childTnLst>
                                </p:cTn>
                              </p:par>
                              <p:par>
                                <p:cTn id="65" presetID="10" presetClass="entr" presetSubtype="0" fill="hold" grpId="0" nodeType="withEffect">
                                  <p:stCondLst>
                                    <p:cond delay="40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64" presetClass="path" presetSubtype="0" decel="100000" fill="hold" grpId="1" nodeType="withEffect">
                                  <p:stCondLst>
                                    <p:cond delay="400"/>
                                  </p:stCondLst>
                                  <p:childTnLst>
                                    <p:animMotion origin="layout" path="M 0 0.02042 L 0 4.39855E-6 " pathEditMode="relative" rAng="0" ptsTypes="AA">
                                      <p:cBhvr>
                                        <p:cTn id="69" dur="500" fill="hold"/>
                                        <p:tgtEl>
                                          <p:spTgt spid="79"/>
                                        </p:tgtEl>
                                        <p:attrNameLst>
                                          <p:attrName>ppt_x</p:attrName>
                                          <p:attrName>ppt_y</p:attrName>
                                        </p:attrNameLst>
                                      </p:cBhvr>
                                      <p:rCtr x="0" y="-1021"/>
                                    </p:animMotion>
                                  </p:childTnLst>
                                </p:cTn>
                              </p:par>
                              <p:par>
                                <p:cTn id="70" presetID="10" presetClass="entr" presetSubtype="0" fill="hold" nodeType="withEffect">
                                  <p:stCondLst>
                                    <p:cond delay="400"/>
                                  </p:stCondLst>
                                  <p:childTnLst>
                                    <p:set>
                                      <p:cBhvr>
                                        <p:cTn id="71" dur="1" fill="hold">
                                          <p:stCondLst>
                                            <p:cond delay="0"/>
                                          </p:stCondLst>
                                        </p:cTn>
                                        <p:tgtEl>
                                          <p:spTgt spid="96"/>
                                        </p:tgtEl>
                                        <p:attrNameLst>
                                          <p:attrName>style.visibility</p:attrName>
                                        </p:attrNameLst>
                                      </p:cBhvr>
                                      <p:to>
                                        <p:strVal val="visible"/>
                                      </p:to>
                                    </p:set>
                                    <p:animEffect transition="in" filter="fade">
                                      <p:cBhvr>
                                        <p:cTn id="72" dur="500"/>
                                        <p:tgtEl>
                                          <p:spTgt spid="96"/>
                                        </p:tgtEl>
                                      </p:cBhvr>
                                    </p:animEffect>
                                  </p:childTnLst>
                                </p:cTn>
                              </p:par>
                              <p:par>
                                <p:cTn id="73" presetID="64" presetClass="path" presetSubtype="0" decel="100000" fill="hold" nodeType="withEffect">
                                  <p:stCondLst>
                                    <p:cond delay="400"/>
                                  </p:stCondLst>
                                  <p:childTnLst>
                                    <p:animMotion origin="layout" path="M 0 0.02042 L 0 4.39855E-6 " pathEditMode="relative" rAng="0" ptsTypes="AA">
                                      <p:cBhvr>
                                        <p:cTn id="74" dur="500" fill="hold"/>
                                        <p:tgtEl>
                                          <p:spTgt spid="96"/>
                                        </p:tgtEl>
                                        <p:attrNameLst>
                                          <p:attrName>ppt_x</p:attrName>
                                          <p:attrName>ppt_y</p:attrName>
                                        </p:attrNameLst>
                                      </p:cBhvr>
                                      <p:rCtr x="0" y="-1021"/>
                                    </p:animMotion>
                                  </p:childTnLst>
                                </p:cTn>
                              </p:par>
                              <p:par>
                                <p:cTn id="75" presetID="10" presetClass="entr" presetSubtype="0" fill="hold" grpId="0" nodeType="withEffect">
                                  <p:stCondLst>
                                    <p:cond delay="40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500"/>
                                        <p:tgtEl>
                                          <p:spTgt spid="97"/>
                                        </p:tgtEl>
                                      </p:cBhvr>
                                    </p:animEffect>
                                  </p:childTnLst>
                                </p:cTn>
                              </p:par>
                              <p:par>
                                <p:cTn id="78" presetID="64" presetClass="path" presetSubtype="0" decel="100000" fill="hold" grpId="1" nodeType="withEffect">
                                  <p:stCondLst>
                                    <p:cond delay="400"/>
                                  </p:stCondLst>
                                  <p:childTnLst>
                                    <p:animMotion origin="layout" path="M 0 0.02042 L 0 4.39855E-6 " pathEditMode="relative" rAng="0" ptsTypes="AA">
                                      <p:cBhvr>
                                        <p:cTn id="79" dur="500" fill="hold"/>
                                        <p:tgtEl>
                                          <p:spTgt spid="97"/>
                                        </p:tgtEl>
                                        <p:attrNameLst>
                                          <p:attrName>ppt_x</p:attrName>
                                          <p:attrName>ppt_y</p:attrName>
                                        </p:attrNameLst>
                                      </p:cBhvr>
                                      <p:rCtr x="0" y="-10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p:bldP spid="84" grpId="1"/>
      <p:bldP spid="85" grpId="0"/>
      <p:bldP spid="85" grpId="1"/>
      <p:bldP spid="86" grpId="0"/>
      <p:bldP spid="86" grpId="1"/>
      <p:bldP spid="87" grpId="0"/>
      <p:bldP spid="87" grpId="1"/>
      <p:bldP spid="97" grpId="0"/>
      <p:bldP spid="9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6896-85C5-4B5E-AF12-2C37EBBF61F8}"/>
              </a:ext>
            </a:extLst>
          </p:cNvPr>
          <p:cNvSpPr>
            <a:spLocks noGrp="1"/>
          </p:cNvSpPr>
          <p:nvPr>
            <p:ph type="title"/>
          </p:nvPr>
        </p:nvSpPr>
        <p:spPr/>
        <p:txBody>
          <a:bodyPr/>
          <a:lstStyle/>
          <a:p>
            <a:r>
              <a:rPr lang="en-US" dirty="0">
                <a:gradFill>
                  <a:gsLst>
                    <a:gs pos="0">
                      <a:schemeClr val="tx1"/>
                    </a:gs>
                    <a:gs pos="100000">
                      <a:schemeClr val="tx1"/>
                    </a:gs>
                  </a:gsLst>
                  <a:lin ang="5400000" scaled="1"/>
                </a:gradFill>
              </a:rPr>
              <a:t>Azure Stack HCI </a:t>
            </a:r>
            <a:r>
              <a:rPr lang="en-US" dirty="0">
                <a:gradFill>
                  <a:gsLst>
                    <a:gs pos="0">
                      <a:schemeClr val="tx2"/>
                    </a:gs>
                    <a:gs pos="100000">
                      <a:schemeClr val="tx2"/>
                    </a:gs>
                  </a:gsLst>
                  <a:lin ang="5400000" scaled="1"/>
                </a:gradFill>
              </a:rPr>
              <a:t>brings the benefits of the cloud to your retail locations</a:t>
            </a:r>
          </a:p>
        </p:txBody>
      </p:sp>
      <p:pic>
        <p:nvPicPr>
          <p:cNvPr id="55" name="lock 2" descr="lock">
            <a:extLst>
              <a:ext uri="{FF2B5EF4-FFF2-40B4-BE49-F238E27FC236}">
                <a16:creationId xmlns:a16="http://schemas.microsoft.com/office/drawing/2014/main" id="{C1DE1066-F047-44E0-8358-3CEE9B71E9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114" y="2079614"/>
            <a:ext cx="731520" cy="731520"/>
          </a:xfrm>
          <a:prstGeom prst="rect">
            <a:avLst/>
          </a:prstGeom>
        </p:spPr>
      </p:pic>
      <p:sp>
        <p:nvSpPr>
          <p:cNvPr id="24" name="Content Placeholder 3">
            <a:extLst>
              <a:ext uri="{FF2B5EF4-FFF2-40B4-BE49-F238E27FC236}">
                <a16:creationId xmlns:a16="http://schemas.microsoft.com/office/drawing/2014/main" id="{C66BD61B-1873-4E06-9B44-3D492ABA9189}"/>
              </a:ext>
            </a:extLst>
          </p:cNvPr>
          <p:cNvSpPr txBox="1">
            <a:spLocks/>
          </p:cNvSpPr>
          <p:nvPr/>
        </p:nvSpPr>
        <p:spPr>
          <a:xfrm>
            <a:off x="830594" y="3116364"/>
            <a:ext cx="2194560"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400">
              <a:spcBef>
                <a:spcPts val="1800"/>
              </a:spcBef>
              <a:buSzTx/>
              <a:defRPr/>
            </a:pPr>
            <a:r>
              <a:rPr lang="en-US" sz="1600" spc="0" dirty="0">
                <a:gradFill>
                  <a:gsLst>
                    <a:gs pos="0">
                      <a:srgbClr val="000000"/>
                    </a:gs>
                    <a:gs pos="100000">
                      <a:srgbClr val="000000"/>
                    </a:gs>
                  </a:gsLst>
                  <a:lin ang="5400000" scaled="0"/>
                </a:gradFill>
                <a:latin typeface="Segoe UI"/>
              </a:rPr>
              <a:t>Security and risk  management</a:t>
            </a:r>
          </a:p>
        </p:txBody>
      </p:sp>
      <p:sp>
        <p:nvSpPr>
          <p:cNvPr id="23" name="Content Placeholder 1">
            <a:extLst>
              <a:ext uri="{FF2B5EF4-FFF2-40B4-BE49-F238E27FC236}">
                <a16:creationId xmlns:a16="http://schemas.microsoft.com/office/drawing/2014/main" id="{7081A041-57AD-461F-9F42-F351E5DA642C}"/>
              </a:ext>
            </a:extLst>
          </p:cNvPr>
          <p:cNvSpPr txBox="1">
            <a:spLocks/>
          </p:cNvSpPr>
          <p:nvPr/>
        </p:nvSpPr>
        <p:spPr>
          <a:xfrm>
            <a:off x="830594" y="4189232"/>
            <a:ext cx="2194560" cy="710964"/>
          </a:xfrm>
          <a:prstGeom prst="rect">
            <a:avLst/>
          </a:prstGeom>
        </p:spPr>
        <p:txBody>
          <a:bodyPr vert="horz" wrap="square" lIns="91440" tIns="91440" rIns="91440"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102" fontAlgn="base">
              <a:lnSpc>
                <a:spcPct val="95000"/>
              </a:lnSpc>
              <a:spcBef>
                <a:spcPct val="0"/>
              </a:spcBef>
              <a:spcAft>
                <a:spcPct val="0"/>
              </a:spcAft>
              <a:buSzTx/>
              <a:defRPr/>
            </a:pPr>
            <a:r>
              <a:rPr lang="en-US" sz="1800" kern="0" spc="0" dirty="0">
                <a:gradFill>
                  <a:gsLst>
                    <a:gs pos="0">
                      <a:srgbClr val="000000"/>
                    </a:gs>
                    <a:gs pos="100000">
                      <a:srgbClr val="000000"/>
                    </a:gs>
                  </a:gsLst>
                  <a:lin ang="5400000" scaled="0"/>
                </a:gradFill>
                <a:cs typeface="Segoe UI" panose="020B0502040204020203" pitchFamily="34" charset="0"/>
              </a:rPr>
              <a:t>Secure-core</a:t>
            </a:r>
            <a:br>
              <a:rPr lang="en-US" sz="1800" kern="0" spc="0" dirty="0">
                <a:gradFill>
                  <a:gsLst>
                    <a:gs pos="0">
                      <a:srgbClr val="000000"/>
                    </a:gs>
                    <a:gs pos="100000">
                      <a:srgbClr val="000000"/>
                    </a:gs>
                  </a:gsLst>
                  <a:lin ang="5400000" scaled="0"/>
                </a:gradFill>
                <a:cs typeface="Segoe UI" panose="020B0502040204020203" pitchFamily="34" charset="0"/>
              </a:rPr>
            </a:br>
            <a:r>
              <a:rPr lang="en-US" sz="1800" kern="0" spc="0" dirty="0">
                <a:gradFill>
                  <a:gsLst>
                    <a:gs pos="0">
                      <a:srgbClr val="000000"/>
                    </a:gs>
                    <a:gs pos="100000">
                      <a:srgbClr val="000000"/>
                    </a:gs>
                  </a:gsLst>
                  <a:lin ang="5400000" scaled="0"/>
                </a:gradFill>
                <a:cs typeface="Segoe UI" panose="020B0502040204020203" pitchFamily="34" charset="0"/>
              </a:rPr>
              <a:t>server</a:t>
            </a:r>
          </a:p>
        </p:txBody>
      </p:sp>
      <p:cxnSp>
        <p:nvCxnSpPr>
          <p:cNvPr id="44" name="Straight Connector 43">
            <a:extLst>
              <a:ext uri="{FF2B5EF4-FFF2-40B4-BE49-F238E27FC236}">
                <a16:creationId xmlns:a16="http://schemas.microsoft.com/office/drawing/2014/main" id="{0C3CAD8B-6C11-4B14-929B-300DD25E9FDE}"/>
              </a:ext>
              <a:ext uri="{C183D7F6-B498-43B3-948B-1728B52AA6E4}">
                <adec:decorative xmlns:adec="http://schemas.microsoft.com/office/drawing/2017/decorative" val="1"/>
              </a:ext>
            </a:extLst>
          </p:cNvPr>
          <p:cNvCxnSpPr>
            <a:cxnSpLocks/>
          </p:cNvCxnSpPr>
          <p:nvPr/>
        </p:nvCxnSpPr>
        <p:spPr>
          <a:xfrm>
            <a:off x="3357995" y="1765505"/>
            <a:ext cx="0" cy="3134691"/>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6" name="scale 2" descr="scale, elasticity">
            <a:extLst>
              <a:ext uri="{FF2B5EF4-FFF2-40B4-BE49-F238E27FC236}">
                <a16:creationId xmlns:a16="http://schemas.microsoft.com/office/drawing/2014/main" id="{DED04A39-8CB2-4875-BE4F-A4A06B959BA6}"/>
              </a:ext>
            </a:extLst>
          </p:cNvPr>
          <p:cNvGrpSpPr/>
          <p:nvPr/>
        </p:nvGrpSpPr>
        <p:grpSpPr>
          <a:xfrm>
            <a:off x="4422356" y="2079614"/>
            <a:ext cx="731520" cy="731520"/>
            <a:chOff x="1672233" y="4003357"/>
            <a:chExt cx="365760" cy="365760"/>
          </a:xfrm>
        </p:grpSpPr>
        <p:sp>
          <p:nvSpPr>
            <p:cNvPr id="57" name="Freeform 333">
              <a:extLst>
                <a:ext uri="{FF2B5EF4-FFF2-40B4-BE49-F238E27FC236}">
                  <a16:creationId xmlns:a16="http://schemas.microsoft.com/office/drawing/2014/main" id="{5D001044-EADF-41B4-BA68-55A673F043B5}"/>
                </a:ext>
              </a:extLst>
            </p:cNvPr>
            <p:cNvSpPr>
              <a:spLocks/>
            </p:cNvSpPr>
            <p:nvPr/>
          </p:nvSpPr>
          <p:spPr bwMode="auto">
            <a:xfrm>
              <a:off x="1672233" y="4003357"/>
              <a:ext cx="365760" cy="365760"/>
            </a:xfrm>
            <a:custGeom>
              <a:avLst/>
              <a:gdLst>
                <a:gd name="T0" fmla="*/ 0 w 261"/>
                <a:gd name="T1" fmla="*/ 0 h 261"/>
                <a:gd name="T2" fmla="*/ 0 w 261"/>
                <a:gd name="T3" fmla="*/ 124 h 261"/>
                <a:gd name="T4" fmla="*/ 137 w 261"/>
                <a:gd name="T5" fmla="*/ 124 h 261"/>
                <a:gd name="T6" fmla="*/ 137 w 261"/>
                <a:gd name="T7" fmla="*/ 261 h 261"/>
                <a:gd name="T8" fmla="*/ 261 w 261"/>
                <a:gd name="T9" fmla="*/ 261 h 261"/>
                <a:gd name="T10" fmla="*/ 261 w 261"/>
                <a:gd name="T11" fmla="*/ 0 h 261"/>
                <a:gd name="T12" fmla="*/ 0 w 261"/>
                <a:gd name="T13" fmla="*/ 0 h 261"/>
              </a:gdLst>
              <a:ahLst/>
              <a:cxnLst>
                <a:cxn ang="0">
                  <a:pos x="T0" y="T1"/>
                </a:cxn>
                <a:cxn ang="0">
                  <a:pos x="T2" y="T3"/>
                </a:cxn>
                <a:cxn ang="0">
                  <a:pos x="T4" y="T5"/>
                </a:cxn>
                <a:cxn ang="0">
                  <a:pos x="T6" y="T7"/>
                </a:cxn>
                <a:cxn ang="0">
                  <a:pos x="T8" y="T9"/>
                </a:cxn>
                <a:cxn ang="0">
                  <a:pos x="T10" y="T11"/>
                </a:cxn>
                <a:cxn ang="0">
                  <a:pos x="T12" y="T13"/>
                </a:cxn>
              </a:cxnLst>
              <a:rect l="0" t="0" r="r" b="b"/>
              <a:pathLst>
                <a:path w="261" h="261">
                  <a:moveTo>
                    <a:pt x="0" y="0"/>
                  </a:moveTo>
                  <a:lnTo>
                    <a:pt x="0" y="124"/>
                  </a:lnTo>
                  <a:lnTo>
                    <a:pt x="137" y="124"/>
                  </a:lnTo>
                  <a:lnTo>
                    <a:pt x="137" y="261"/>
                  </a:lnTo>
                  <a:lnTo>
                    <a:pt x="261" y="261"/>
                  </a:lnTo>
                  <a:lnTo>
                    <a:pt x="261"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Rectangle 334">
              <a:extLst>
                <a:ext uri="{FF2B5EF4-FFF2-40B4-BE49-F238E27FC236}">
                  <a16:creationId xmlns:a16="http://schemas.microsoft.com/office/drawing/2014/main" id="{4F5A9DD4-2478-43FB-9A9A-69D3B0E1EECA}"/>
                </a:ext>
              </a:extLst>
            </p:cNvPr>
            <p:cNvSpPr>
              <a:spLocks noChangeArrowheads="1"/>
            </p:cNvSpPr>
            <p:nvPr/>
          </p:nvSpPr>
          <p:spPr bwMode="auto">
            <a:xfrm>
              <a:off x="1672233" y="4196747"/>
              <a:ext cx="172370" cy="1723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6" name="Content Placeholder 5">
            <a:extLst>
              <a:ext uri="{FF2B5EF4-FFF2-40B4-BE49-F238E27FC236}">
                <a16:creationId xmlns:a16="http://schemas.microsoft.com/office/drawing/2014/main" id="{2ECBA06B-D8E6-4ECB-8021-2B40649B9286}"/>
              </a:ext>
            </a:extLst>
          </p:cNvPr>
          <p:cNvSpPr txBox="1">
            <a:spLocks/>
          </p:cNvSpPr>
          <p:nvPr/>
        </p:nvSpPr>
        <p:spPr>
          <a:xfrm>
            <a:off x="3690836" y="3116364"/>
            <a:ext cx="219456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400">
              <a:spcBef>
                <a:spcPts val="1800"/>
              </a:spcBef>
              <a:buSzTx/>
              <a:defRPr/>
            </a:pPr>
            <a:r>
              <a:rPr lang="en-US" sz="1600" spc="0" dirty="0">
                <a:gradFill>
                  <a:gsLst>
                    <a:gs pos="0">
                      <a:srgbClr val="000000"/>
                    </a:gs>
                    <a:gs pos="100000">
                      <a:srgbClr val="000000"/>
                    </a:gs>
                  </a:gsLst>
                  <a:lin ang="5400000" scaled="0"/>
                </a:gradFill>
                <a:latin typeface="Segoe UI"/>
              </a:rPr>
              <a:t>Scalability, high  availability, and</a:t>
            </a:r>
            <a:br>
              <a:rPr lang="en-US" sz="1600" spc="0" dirty="0">
                <a:gradFill>
                  <a:gsLst>
                    <a:gs pos="0">
                      <a:srgbClr val="000000"/>
                    </a:gs>
                    <a:gs pos="100000">
                      <a:srgbClr val="000000"/>
                    </a:gs>
                  </a:gsLst>
                  <a:lin ang="5400000" scaled="0"/>
                </a:gradFill>
                <a:latin typeface="Segoe UI"/>
              </a:rPr>
            </a:br>
            <a:r>
              <a:rPr lang="en-US" sz="1600" spc="0" dirty="0">
                <a:gradFill>
                  <a:gsLst>
                    <a:gs pos="0">
                      <a:srgbClr val="000000"/>
                    </a:gs>
                    <a:gs pos="100000">
                      <a:srgbClr val="000000"/>
                    </a:gs>
                  </a:gsLst>
                  <a:lin ang="5400000" scaled="0"/>
                </a:gradFill>
                <a:latin typeface="Segoe UI"/>
              </a:rPr>
              <a:t>disaster recovery</a:t>
            </a:r>
          </a:p>
        </p:txBody>
      </p:sp>
      <p:sp>
        <p:nvSpPr>
          <p:cNvPr id="25" name="Content Placeholder 4">
            <a:extLst>
              <a:ext uri="{FF2B5EF4-FFF2-40B4-BE49-F238E27FC236}">
                <a16:creationId xmlns:a16="http://schemas.microsoft.com/office/drawing/2014/main" id="{13D6CC97-3E89-43C1-99CC-F8C82652FBA5}"/>
              </a:ext>
            </a:extLst>
          </p:cNvPr>
          <p:cNvSpPr txBox="1">
            <a:spLocks/>
          </p:cNvSpPr>
          <p:nvPr/>
        </p:nvSpPr>
        <p:spPr>
          <a:xfrm>
            <a:off x="3690836" y="4189232"/>
            <a:ext cx="2194560" cy="710964"/>
          </a:xfrm>
          <a:prstGeom prst="rect">
            <a:avLst/>
          </a:prstGeom>
        </p:spPr>
        <p:txBody>
          <a:bodyPr vert="horz" wrap="square" lIns="91440" tIns="91440" rIns="91440"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102" fontAlgn="base">
              <a:lnSpc>
                <a:spcPct val="95000"/>
              </a:lnSpc>
              <a:spcBef>
                <a:spcPct val="0"/>
              </a:spcBef>
              <a:spcAft>
                <a:spcPct val="0"/>
              </a:spcAft>
              <a:buSzTx/>
              <a:defRPr/>
            </a:pPr>
            <a:r>
              <a:rPr lang="en-US" sz="1800" kern="0" spc="0" dirty="0">
                <a:gradFill>
                  <a:gsLst>
                    <a:gs pos="0">
                      <a:srgbClr val="000000"/>
                    </a:gs>
                    <a:gs pos="100000">
                      <a:srgbClr val="000000"/>
                    </a:gs>
                  </a:gsLst>
                  <a:lin ang="5400000" scaled="0"/>
                </a:gradFill>
                <a:cs typeface="Segoe UI" panose="020B0502040204020203" pitchFamily="34" charset="0"/>
              </a:rPr>
              <a:t>2-16 Nodes &amp; </a:t>
            </a:r>
          </a:p>
          <a:p>
            <a:pPr lvl="0" algn="ctr" defTabSz="914102" fontAlgn="base">
              <a:lnSpc>
                <a:spcPct val="95000"/>
              </a:lnSpc>
              <a:spcBef>
                <a:spcPct val="0"/>
              </a:spcBef>
              <a:spcAft>
                <a:spcPct val="0"/>
              </a:spcAft>
              <a:buSzTx/>
              <a:defRPr/>
            </a:pPr>
            <a:r>
              <a:rPr lang="en-US" sz="1800" kern="0" spc="0" dirty="0">
                <a:gradFill>
                  <a:gsLst>
                    <a:gs pos="0">
                      <a:srgbClr val="000000"/>
                    </a:gs>
                    <a:gs pos="100000">
                      <a:srgbClr val="000000"/>
                    </a:gs>
                  </a:gsLst>
                  <a:lin ang="5400000" scaled="0"/>
                </a:gradFill>
                <a:cs typeface="Segoe UI" panose="020B0502040204020203" pitchFamily="34" charset="0"/>
              </a:rPr>
              <a:t>Stretch cluster </a:t>
            </a:r>
          </a:p>
        </p:txBody>
      </p:sp>
      <p:cxnSp>
        <p:nvCxnSpPr>
          <p:cNvPr id="46" name="Straight Connector 45">
            <a:extLst>
              <a:ext uri="{FF2B5EF4-FFF2-40B4-BE49-F238E27FC236}">
                <a16:creationId xmlns:a16="http://schemas.microsoft.com/office/drawing/2014/main" id="{B9C725B1-02AD-47AA-9B0F-EA77548D012F}"/>
              </a:ext>
              <a:ext uri="{C183D7F6-B498-43B3-948B-1728B52AA6E4}">
                <adec:decorative xmlns:adec="http://schemas.microsoft.com/office/drawing/2017/decorative" val="1"/>
              </a:ext>
            </a:extLst>
          </p:cNvPr>
          <p:cNvCxnSpPr>
            <a:cxnSpLocks/>
          </p:cNvCxnSpPr>
          <p:nvPr/>
        </p:nvCxnSpPr>
        <p:spPr>
          <a:xfrm>
            <a:off x="6218237" y="1765505"/>
            <a:ext cx="0" cy="3136392"/>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9" name="integrate" descr="integrate">
            <a:extLst>
              <a:ext uri="{FF2B5EF4-FFF2-40B4-BE49-F238E27FC236}">
                <a16:creationId xmlns:a16="http://schemas.microsoft.com/office/drawing/2014/main" id="{2DB20045-540C-4824-A989-5358F98D9738}"/>
              </a:ext>
            </a:extLst>
          </p:cNvPr>
          <p:cNvGrpSpPr>
            <a:grpSpLocks noChangeAspect="1"/>
          </p:cNvGrpSpPr>
          <p:nvPr/>
        </p:nvGrpSpPr>
        <p:grpSpPr bwMode="auto">
          <a:xfrm>
            <a:off x="7282598" y="2079614"/>
            <a:ext cx="731520" cy="731520"/>
            <a:chOff x="1057" y="811"/>
            <a:chExt cx="230" cy="230"/>
          </a:xfrm>
        </p:grpSpPr>
        <p:sp>
          <p:nvSpPr>
            <p:cNvPr id="60" name="AutoShape 18">
              <a:extLst>
                <a:ext uri="{FF2B5EF4-FFF2-40B4-BE49-F238E27FC236}">
                  <a16:creationId xmlns:a16="http://schemas.microsoft.com/office/drawing/2014/main" id="{0755157D-6026-4A13-BA2A-85B08189368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20">
              <a:extLst>
                <a:ext uri="{FF2B5EF4-FFF2-40B4-BE49-F238E27FC236}">
                  <a16:creationId xmlns:a16="http://schemas.microsoft.com/office/drawing/2014/main" id="{42056216-0A4C-4604-9BE1-3D4478D2F24F}"/>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21">
              <a:extLst>
                <a:ext uri="{FF2B5EF4-FFF2-40B4-BE49-F238E27FC236}">
                  <a16:creationId xmlns:a16="http://schemas.microsoft.com/office/drawing/2014/main" id="{9BD81194-ED86-41E1-AFF5-369263495AA3}"/>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22">
              <a:extLst>
                <a:ext uri="{FF2B5EF4-FFF2-40B4-BE49-F238E27FC236}">
                  <a16:creationId xmlns:a16="http://schemas.microsoft.com/office/drawing/2014/main" id="{67E6ECA3-9380-4620-BDC6-5E613B42AAE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23">
              <a:extLst>
                <a:ext uri="{FF2B5EF4-FFF2-40B4-BE49-F238E27FC236}">
                  <a16:creationId xmlns:a16="http://schemas.microsoft.com/office/drawing/2014/main" id="{8E31995E-80A3-4FF5-A47B-C9B9D483BD61}"/>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24">
              <a:extLst>
                <a:ext uri="{FF2B5EF4-FFF2-40B4-BE49-F238E27FC236}">
                  <a16:creationId xmlns:a16="http://schemas.microsoft.com/office/drawing/2014/main" id="{8B4DB0C9-D8AA-4D2C-8443-AA78B87D9886}"/>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25">
              <a:extLst>
                <a:ext uri="{FF2B5EF4-FFF2-40B4-BE49-F238E27FC236}">
                  <a16:creationId xmlns:a16="http://schemas.microsoft.com/office/drawing/2014/main" id="{537E7CED-5FEE-4EA5-BB17-7BAB6584592D}"/>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26">
              <a:extLst>
                <a:ext uri="{FF2B5EF4-FFF2-40B4-BE49-F238E27FC236}">
                  <a16:creationId xmlns:a16="http://schemas.microsoft.com/office/drawing/2014/main" id="{A7261F17-FD27-4FEB-9AD6-3106EC2DB82E}"/>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27">
              <a:extLst>
                <a:ext uri="{FF2B5EF4-FFF2-40B4-BE49-F238E27FC236}">
                  <a16:creationId xmlns:a16="http://schemas.microsoft.com/office/drawing/2014/main" id="{4CBD25C5-6D1A-440A-AF21-0F352763FB79}"/>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28">
              <a:extLst>
                <a:ext uri="{FF2B5EF4-FFF2-40B4-BE49-F238E27FC236}">
                  <a16:creationId xmlns:a16="http://schemas.microsoft.com/office/drawing/2014/main" id="{6CB2EF18-B6AC-4245-A282-C16B851A3FEC}"/>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29">
              <a:extLst>
                <a:ext uri="{FF2B5EF4-FFF2-40B4-BE49-F238E27FC236}">
                  <a16:creationId xmlns:a16="http://schemas.microsoft.com/office/drawing/2014/main" id="{4EB84539-B4E1-4F68-A4E0-EB10BD60C6AE}"/>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30">
              <a:extLst>
                <a:ext uri="{FF2B5EF4-FFF2-40B4-BE49-F238E27FC236}">
                  <a16:creationId xmlns:a16="http://schemas.microsoft.com/office/drawing/2014/main" id="{3EEF5BC2-3ED2-419A-B8B8-2F2796C3B1E3}"/>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31">
              <a:extLst>
                <a:ext uri="{FF2B5EF4-FFF2-40B4-BE49-F238E27FC236}">
                  <a16:creationId xmlns:a16="http://schemas.microsoft.com/office/drawing/2014/main" id="{E5A159D5-62F2-4A96-A67F-CCF0F2BCA0E4}"/>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32">
              <a:extLst>
                <a:ext uri="{FF2B5EF4-FFF2-40B4-BE49-F238E27FC236}">
                  <a16:creationId xmlns:a16="http://schemas.microsoft.com/office/drawing/2014/main" id="{71571274-14DA-433C-8078-6F4C59860259}"/>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33">
              <a:extLst>
                <a:ext uri="{FF2B5EF4-FFF2-40B4-BE49-F238E27FC236}">
                  <a16:creationId xmlns:a16="http://schemas.microsoft.com/office/drawing/2014/main" id="{9A160389-59FA-4056-BBB5-1FC7862D54DF}"/>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4">
              <a:extLst>
                <a:ext uri="{FF2B5EF4-FFF2-40B4-BE49-F238E27FC236}">
                  <a16:creationId xmlns:a16="http://schemas.microsoft.com/office/drawing/2014/main" id="{CD49AD21-2D7B-4CC1-96E8-4223672ECC7E}"/>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35">
              <a:extLst>
                <a:ext uri="{FF2B5EF4-FFF2-40B4-BE49-F238E27FC236}">
                  <a16:creationId xmlns:a16="http://schemas.microsoft.com/office/drawing/2014/main" id="{C56AAA2B-B0A6-4C17-B27B-F22B18EE3966}"/>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Content Placeholder 7">
            <a:extLst>
              <a:ext uri="{FF2B5EF4-FFF2-40B4-BE49-F238E27FC236}">
                <a16:creationId xmlns:a16="http://schemas.microsoft.com/office/drawing/2014/main" id="{57FF3FA1-A62C-4468-94AB-80498EEA5B4B}"/>
              </a:ext>
            </a:extLst>
          </p:cNvPr>
          <p:cNvSpPr txBox="1">
            <a:spLocks/>
          </p:cNvSpPr>
          <p:nvPr/>
        </p:nvSpPr>
        <p:spPr>
          <a:xfrm>
            <a:off x="6551078" y="3116364"/>
            <a:ext cx="219456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400">
              <a:spcBef>
                <a:spcPts val="1800"/>
              </a:spcBef>
              <a:buSzTx/>
              <a:defRPr/>
            </a:pPr>
            <a:r>
              <a:rPr lang="en-US" sz="1600" spc="0" dirty="0">
                <a:gradFill>
                  <a:gsLst>
                    <a:gs pos="0">
                      <a:srgbClr val="000000"/>
                    </a:gs>
                    <a:gs pos="100000">
                      <a:srgbClr val="000000"/>
                    </a:gs>
                  </a:gsLst>
                  <a:lin ang="5400000" scaled="0"/>
                </a:gradFill>
                <a:latin typeface="Segoe UI"/>
              </a:rPr>
              <a:t>Marketing integration and application  modernization</a:t>
            </a:r>
          </a:p>
        </p:txBody>
      </p:sp>
      <p:sp>
        <p:nvSpPr>
          <p:cNvPr id="27" name="Content Placeholder 6">
            <a:extLst>
              <a:ext uri="{FF2B5EF4-FFF2-40B4-BE49-F238E27FC236}">
                <a16:creationId xmlns:a16="http://schemas.microsoft.com/office/drawing/2014/main" id="{F9878797-0641-48FB-A2F1-0176E454EC98}"/>
              </a:ext>
            </a:extLst>
          </p:cNvPr>
          <p:cNvSpPr txBox="1">
            <a:spLocks/>
          </p:cNvSpPr>
          <p:nvPr/>
        </p:nvSpPr>
        <p:spPr>
          <a:xfrm>
            <a:off x="6551078" y="4189232"/>
            <a:ext cx="2194560" cy="710964"/>
          </a:xfrm>
          <a:prstGeom prst="rect">
            <a:avLst/>
          </a:prstGeom>
        </p:spPr>
        <p:txBody>
          <a:bodyPr vert="horz" wrap="square" lIns="91440" tIns="91440" rIns="91440"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102" fontAlgn="base">
              <a:lnSpc>
                <a:spcPct val="95000"/>
              </a:lnSpc>
              <a:spcBef>
                <a:spcPct val="0"/>
              </a:spcBef>
              <a:spcAft>
                <a:spcPct val="0"/>
              </a:spcAft>
              <a:buSzTx/>
              <a:defRPr/>
            </a:pPr>
            <a:r>
              <a:rPr lang="en-US" sz="1800" kern="0" spc="0" dirty="0">
                <a:gradFill>
                  <a:gsLst>
                    <a:gs pos="0">
                      <a:srgbClr val="000000"/>
                    </a:gs>
                    <a:gs pos="100000">
                      <a:srgbClr val="000000"/>
                    </a:gs>
                  </a:gsLst>
                  <a:lin ang="5400000" scaled="0"/>
                </a:gradFill>
                <a:cs typeface="Segoe UI" panose="020B0502040204020203" pitchFamily="34" charset="0"/>
              </a:rPr>
              <a:t>PaaS</a:t>
            </a:r>
            <a:br>
              <a:rPr lang="en-US" sz="1800" kern="0" spc="0" dirty="0">
                <a:gradFill>
                  <a:gsLst>
                    <a:gs pos="0">
                      <a:srgbClr val="000000"/>
                    </a:gs>
                    <a:gs pos="100000">
                      <a:srgbClr val="000000"/>
                    </a:gs>
                  </a:gsLst>
                  <a:lin ang="5400000" scaled="0"/>
                </a:gradFill>
                <a:cs typeface="Segoe UI" panose="020B0502040204020203" pitchFamily="34" charset="0"/>
              </a:rPr>
            </a:br>
            <a:r>
              <a:rPr lang="en-US" sz="1800" kern="0" spc="0" dirty="0">
                <a:gradFill>
                  <a:gsLst>
                    <a:gs pos="0">
                      <a:srgbClr val="000000"/>
                    </a:gs>
                    <a:gs pos="100000">
                      <a:srgbClr val="000000"/>
                    </a:gs>
                  </a:gsLst>
                  <a:lin ang="5400000" scaled="0"/>
                </a:gradFill>
                <a:cs typeface="Segoe UI" panose="020B0502040204020203" pitchFamily="34" charset="0"/>
              </a:rPr>
              <a:t>on-prem</a:t>
            </a:r>
          </a:p>
        </p:txBody>
      </p:sp>
      <p:cxnSp>
        <p:nvCxnSpPr>
          <p:cNvPr id="50" name="Straight Connector 49">
            <a:extLst>
              <a:ext uri="{FF2B5EF4-FFF2-40B4-BE49-F238E27FC236}">
                <a16:creationId xmlns:a16="http://schemas.microsoft.com/office/drawing/2014/main" id="{CCE0A55E-44C7-40B0-B5D8-078F1E99F1D1}"/>
              </a:ext>
              <a:ext uri="{C183D7F6-B498-43B3-948B-1728B52AA6E4}">
                <adec:decorative xmlns:adec="http://schemas.microsoft.com/office/drawing/2017/decorative" val="1"/>
              </a:ext>
            </a:extLst>
          </p:cNvPr>
          <p:cNvCxnSpPr>
            <a:cxnSpLocks/>
          </p:cNvCxnSpPr>
          <p:nvPr/>
        </p:nvCxnSpPr>
        <p:spPr>
          <a:xfrm>
            <a:off x="9078479" y="1765505"/>
            <a:ext cx="0" cy="3136392"/>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7" name="virtual private cloud" descr="virtual private cloud, manage multiple">
            <a:extLst>
              <a:ext uri="{FF2B5EF4-FFF2-40B4-BE49-F238E27FC236}">
                <a16:creationId xmlns:a16="http://schemas.microsoft.com/office/drawing/2014/main" id="{D31F8AB5-AD0B-4F43-B607-786B82F4B2B2}"/>
              </a:ext>
            </a:extLst>
          </p:cNvPr>
          <p:cNvGrpSpPr/>
          <p:nvPr/>
        </p:nvGrpSpPr>
        <p:grpSpPr>
          <a:xfrm>
            <a:off x="10142841" y="2079614"/>
            <a:ext cx="731520" cy="731520"/>
            <a:chOff x="5422250" y="1211581"/>
            <a:chExt cx="404036" cy="401200"/>
          </a:xfrm>
        </p:grpSpPr>
        <p:sp>
          <p:nvSpPr>
            <p:cNvPr id="78" name="Oval 519">
              <a:extLst>
                <a:ext uri="{FF2B5EF4-FFF2-40B4-BE49-F238E27FC236}">
                  <a16:creationId xmlns:a16="http://schemas.microsoft.com/office/drawing/2014/main" id="{2653983A-98F6-4AA3-B709-FB3E1E489BF3}"/>
                </a:ext>
              </a:extLst>
            </p:cNvPr>
            <p:cNvSpPr>
              <a:spLocks noChangeArrowheads="1"/>
            </p:cNvSpPr>
            <p:nvPr/>
          </p:nvSpPr>
          <p:spPr bwMode="auto">
            <a:xfrm>
              <a:off x="5422250" y="1211581"/>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9" name="Oval 520">
              <a:extLst>
                <a:ext uri="{FF2B5EF4-FFF2-40B4-BE49-F238E27FC236}">
                  <a16:creationId xmlns:a16="http://schemas.microsoft.com/office/drawing/2014/main" id="{C1BD6498-88A4-4A2A-9D0E-D8C72CC3E8FE}"/>
                </a:ext>
              </a:extLst>
            </p:cNvPr>
            <p:cNvSpPr>
              <a:spLocks noChangeArrowheads="1"/>
            </p:cNvSpPr>
            <p:nvPr/>
          </p:nvSpPr>
          <p:spPr bwMode="auto">
            <a:xfrm>
              <a:off x="5528576" y="1211581"/>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0" name="Oval 521">
              <a:extLst>
                <a:ext uri="{FF2B5EF4-FFF2-40B4-BE49-F238E27FC236}">
                  <a16:creationId xmlns:a16="http://schemas.microsoft.com/office/drawing/2014/main" id="{5B65E128-5207-4A63-B51D-CCB661315B4F}"/>
                </a:ext>
              </a:extLst>
            </p:cNvPr>
            <p:cNvSpPr>
              <a:spLocks noChangeArrowheads="1"/>
            </p:cNvSpPr>
            <p:nvPr/>
          </p:nvSpPr>
          <p:spPr bwMode="auto">
            <a:xfrm>
              <a:off x="5634900" y="1211581"/>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1" name="Oval 522">
              <a:extLst>
                <a:ext uri="{FF2B5EF4-FFF2-40B4-BE49-F238E27FC236}">
                  <a16:creationId xmlns:a16="http://schemas.microsoft.com/office/drawing/2014/main" id="{D48E6B20-58A6-40F4-844E-E8FAAFB43F88}"/>
                </a:ext>
              </a:extLst>
            </p:cNvPr>
            <p:cNvSpPr>
              <a:spLocks noChangeArrowheads="1"/>
            </p:cNvSpPr>
            <p:nvPr/>
          </p:nvSpPr>
          <p:spPr bwMode="auto">
            <a:xfrm>
              <a:off x="5741226" y="1211581"/>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2" name="Oval 523">
              <a:extLst>
                <a:ext uri="{FF2B5EF4-FFF2-40B4-BE49-F238E27FC236}">
                  <a16:creationId xmlns:a16="http://schemas.microsoft.com/office/drawing/2014/main" id="{B62B1A12-5553-4991-AE5B-2074740B04A5}"/>
                </a:ext>
              </a:extLst>
            </p:cNvPr>
            <p:cNvSpPr>
              <a:spLocks noChangeArrowheads="1"/>
            </p:cNvSpPr>
            <p:nvPr/>
          </p:nvSpPr>
          <p:spPr bwMode="auto">
            <a:xfrm>
              <a:off x="5422250" y="1316488"/>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3" name="Oval 524">
              <a:extLst>
                <a:ext uri="{FF2B5EF4-FFF2-40B4-BE49-F238E27FC236}">
                  <a16:creationId xmlns:a16="http://schemas.microsoft.com/office/drawing/2014/main" id="{C0F21501-D6A8-42E6-8B33-06ED3B0B3B8F}"/>
                </a:ext>
              </a:extLst>
            </p:cNvPr>
            <p:cNvSpPr>
              <a:spLocks noChangeArrowheads="1"/>
            </p:cNvSpPr>
            <p:nvPr/>
          </p:nvSpPr>
          <p:spPr bwMode="auto">
            <a:xfrm>
              <a:off x="5422250" y="1422814"/>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4" name="Oval 525">
              <a:extLst>
                <a:ext uri="{FF2B5EF4-FFF2-40B4-BE49-F238E27FC236}">
                  <a16:creationId xmlns:a16="http://schemas.microsoft.com/office/drawing/2014/main" id="{DCFAA254-9887-4F8C-B92B-41DCBEC7F656}"/>
                </a:ext>
              </a:extLst>
            </p:cNvPr>
            <p:cNvSpPr>
              <a:spLocks noChangeArrowheads="1"/>
            </p:cNvSpPr>
            <p:nvPr/>
          </p:nvSpPr>
          <p:spPr bwMode="auto">
            <a:xfrm>
              <a:off x="5422250" y="1529138"/>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5" name="Oval 526">
              <a:extLst>
                <a:ext uri="{FF2B5EF4-FFF2-40B4-BE49-F238E27FC236}">
                  <a16:creationId xmlns:a16="http://schemas.microsoft.com/office/drawing/2014/main" id="{53E8C0D0-BC26-40B6-8742-85CC2D36C48C}"/>
                </a:ext>
              </a:extLst>
            </p:cNvPr>
            <p:cNvSpPr>
              <a:spLocks noChangeArrowheads="1"/>
            </p:cNvSpPr>
            <p:nvPr/>
          </p:nvSpPr>
          <p:spPr bwMode="auto">
            <a:xfrm>
              <a:off x="5528576" y="1529138"/>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6" name="Oval 527">
              <a:extLst>
                <a:ext uri="{FF2B5EF4-FFF2-40B4-BE49-F238E27FC236}">
                  <a16:creationId xmlns:a16="http://schemas.microsoft.com/office/drawing/2014/main" id="{358CBEBD-E4FC-4D06-845E-3FC1392AFFA5}"/>
                </a:ext>
              </a:extLst>
            </p:cNvPr>
            <p:cNvSpPr>
              <a:spLocks noChangeArrowheads="1"/>
            </p:cNvSpPr>
            <p:nvPr/>
          </p:nvSpPr>
          <p:spPr bwMode="auto">
            <a:xfrm>
              <a:off x="5634900" y="1529138"/>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 name="Oval 528">
              <a:extLst>
                <a:ext uri="{FF2B5EF4-FFF2-40B4-BE49-F238E27FC236}">
                  <a16:creationId xmlns:a16="http://schemas.microsoft.com/office/drawing/2014/main" id="{9A060511-1012-40A2-B82E-3B4A57C37F90}"/>
                </a:ext>
              </a:extLst>
            </p:cNvPr>
            <p:cNvSpPr>
              <a:spLocks noChangeArrowheads="1"/>
            </p:cNvSpPr>
            <p:nvPr/>
          </p:nvSpPr>
          <p:spPr bwMode="auto">
            <a:xfrm>
              <a:off x="5741226" y="1529138"/>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8" name="Oval 529">
              <a:extLst>
                <a:ext uri="{FF2B5EF4-FFF2-40B4-BE49-F238E27FC236}">
                  <a16:creationId xmlns:a16="http://schemas.microsoft.com/office/drawing/2014/main" id="{88333E79-AA00-4545-BA8D-16CDB0DD51D5}"/>
                </a:ext>
              </a:extLst>
            </p:cNvPr>
            <p:cNvSpPr>
              <a:spLocks noChangeArrowheads="1"/>
            </p:cNvSpPr>
            <p:nvPr/>
          </p:nvSpPr>
          <p:spPr bwMode="auto">
            <a:xfrm>
              <a:off x="5741226" y="1422814"/>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9" name="Oval 530">
              <a:extLst>
                <a:ext uri="{FF2B5EF4-FFF2-40B4-BE49-F238E27FC236}">
                  <a16:creationId xmlns:a16="http://schemas.microsoft.com/office/drawing/2014/main" id="{C350732B-078C-4C9F-BF45-810F584F833B}"/>
                </a:ext>
              </a:extLst>
            </p:cNvPr>
            <p:cNvSpPr>
              <a:spLocks noChangeArrowheads="1"/>
            </p:cNvSpPr>
            <p:nvPr/>
          </p:nvSpPr>
          <p:spPr bwMode="auto">
            <a:xfrm>
              <a:off x="5741226" y="1316488"/>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0" name="Oval 531">
              <a:extLst>
                <a:ext uri="{FF2B5EF4-FFF2-40B4-BE49-F238E27FC236}">
                  <a16:creationId xmlns:a16="http://schemas.microsoft.com/office/drawing/2014/main" id="{0F3C854F-AE9C-4113-B4E8-7F9EAEE91B30}"/>
                </a:ext>
              </a:extLst>
            </p:cNvPr>
            <p:cNvSpPr>
              <a:spLocks noChangeArrowheads="1"/>
            </p:cNvSpPr>
            <p:nvPr/>
          </p:nvSpPr>
          <p:spPr bwMode="auto">
            <a:xfrm>
              <a:off x="5528576" y="1316488"/>
              <a:ext cx="191386" cy="18996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30" name="Content Placeholder 9">
            <a:extLst>
              <a:ext uri="{FF2B5EF4-FFF2-40B4-BE49-F238E27FC236}">
                <a16:creationId xmlns:a16="http://schemas.microsoft.com/office/drawing/2014/main" id="{94CF0F56-DC83-4EB1-AFA9-82CA3B138787}"/>
              </a:ext>
            </a:extLst>
          </p:cNvPr>
          <p:cNvSpPr txBox="1">
            <a:spLocks/>
          </p:cNvSpPr>
          <p:nvPr/>
        </p:nvSpPr>
        <p:spPr>
          <a:xfrm>
            <a:off x="9411321" y="3116364"/>
            <a:ext cx="219456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400">
              <a:spcBef>
                <a:spcPts val="1800"/>
              </a:spcBef>
              <a:buSzTx/>
              <a:defRPr/>
            </a:pPr>
            <a:r>
              <a:rPr lang="en-US" sz="1600" spc="0" dirty="0">
                <a:gradFill>
                  <a:gsLst>
                    <a:gs pos="0">
                      <a:srgbClr val="000000"/>
                    </a:gs>
                    <a:gs pos="100000">
                      <a:srgbClr val="000000"/>
                    </a:gs>
                  </a:gsLst>
                  <a:lin ang="5400000" scaled="0"/>
                </a:gradFill>
                <a:latin typeface="Segoe UI"/>
              </a:rPr>
              <a:t>Ability to manage and govern VMs from a single control plane</a:t>
            </a:r>
          </a:p>
        </p:txBody>
      </p:sp>
      <p:sp>
        <p:nvSpPr>
          <p:cNvPr id="29" name="Content Placeholder 8">
            <a:extLst>
              <a:ext uri="{FF2B5EF4-FFF2-40B4-BE49-F238E27FC236}">
                <a16:creationId xmlns:a16="http://schemas.microsoft.com/office/drawing/2014/main" id="{393B4FDF-4438-47A9-91E2-65E972ADEA6C}"/>
              </a:ext>
            </a:extLst>
          </p:cNvPr>
          <p:cNvSpPr txBox="1">
            <a:spLocks/>
          </p:cNvSpPr>
          <p:nvPr/>
        </p:nvSpPr>
        <p:spPr>
          <a:xfrm>
            <a:off x="9411321" y="4189232"/>
            <a:ext cx="2194560" cy="710964"/>
          </a:xfrm>
          <a:prstGeom prst="rect">
            <a:avLst/>
          </a:prstGeom>
        </p:spPr>
        <p:txBody>
          <a:bodyPr vert="horz" wrap="square" lIns="91440" tIns="91440" rIns="91440"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14102" fontAlgn="base">
              <a:lnSpc>
                <a:spcPct val="95000"/>
              </a:lnSpc>
              <a:spcBef>
                <a:spcPct val="0"/>
              </a:spcBef>
              <a:spcAft>
                <a:spcPct val="0"/>
              </a:spcAft>
              <a:buSzTx/>
              <a:defRPr/>
            </a:pPr>
            <a:r>
              <a:rPr lang="en-US" sz="1800" kern="0" spc="0" dirty="0">
                <a:gradFill>
                  <a:gsLst>
                    <a:gs pos="0">
                      <a:srgbClr val="000000"/>
                    </a:gs>
                    <a:gs pos="100000">
                      <a:srgbClr val="000000"/>
                    </a:gs>
                  </a:gsLst>
                  <a:lin ang="5400000" scaled="0"/>
                </a:gradFill>
                <a:cs typeface="Segoe UI" panose="020B0502040204020203" pitchFamily="34" charset="0"/>
              </a:rPr>
              <a:t>Azure portal integration</a:t>
            </a:r>
          </a:p>
        </p:txBody>
      </p:sp>
      <p:sp>
        <p:nvSpPr>
          <p:cNvPr id="54" name="Rectangle 53">
            <a:extLst>
              <a:ext uri="{FF2B5EF4-FFF2-40B4-BE49-F238E27FC236}">
                <a16:creationId xmlns:a16="http://schemas.microsoft.com/office/drawing/2014/main" id="{3F3F8DB6-AE7B-4EAF-9219-929807E3AA25}"/>
              </a:ext>
            </a:extLst>
          </p:cNvPr>
          <p:cNvSpPr/>
          <p:nvPr/>
        </p:nvSpPr>
        <p:spPr bwMode="auto">
          <a:xfrm>
            <a:off x="2701333" y="5628092"/>
            <a:ext cx="7033807"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gn="ctr" defTabSz="914367" fontAlgn="base">
              <a:spcBef>
                <a:spcPct val="0"/>
              </a:spcBef>
              <a:spcAft>
                <a:spcPct val="0"/>
              </a:spcAft>
              <a:tabLst>
                <a:tab pos="920876" algn="l"/>
              </a:tabLst>
              <a:defRPr/>
            </a:pPr>
            <a:r>
              <a:rPr lang="en-US" sz="2000" kern="0" spc="-49" dirty="0">
                <a:ln w="3175">
                  <a:noFill/>
                </a:ln>
                <a:gradFill>
                  <a:gsLst>
                    <a:gs pos="0">
                      <a:srgbClr val="0078D3"/>
                    </a:gs>
                    <a:gs pos="100000">
                      <a:srgbClr val="0078D3"/>
                    </a:gs>
                  </a:gsLst>
                  <a:lin ang="5400000" scaled="0"/>
                </a:gradFill>
                <a:latin typeface="Segoe UI Semibold"/>
                <a:cs typeface="Segoe UI" pitchFamily="34" charset="0"/>
              </a:rPr>
              <a:t>Azure Stack HCI delivers innovation with increased focus on data security when retail workloads cannot operate in the cloud</a:t>
            </a:r>
          </a:p>
        </p:txBody>
      </p:sp>
    </p:spTree>
    <p:extLst>
      <p:ext uri="{BB962C8B-B14F-4D97-AF65-F5344CB8AC3E}">
        <p14:creationId xmlns:p14="http://schemas.microsoft.com/office/powerpoint/2010/main" val="363054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64" presetClass="path" presetSubtype="0" decel="100000" fill="hold" nodeType="withEffect">
                                  <p:stCondLst>
                                    <p:cond delay="0"/>
                                  </p:stCondLst>
                                  <p:childTnLst>
                                    <p:animMotion origin="layout" path="M 0 0.02042 L 0 4.39855E-6 " pathEditMode="relative" rAng="0" ptsTypes="AA">
                                      <p:cBhvr>
                                        <p:cTn id="9" dur="500" fill="hold"/>
                                        <p:tgtEl>
                                          <p:spTgt spid="55"/>
                                        </p:tgtEl>
                                        <p:attrNameLst>
                                          <p:attrName>ppt_x</p:attrName>
                                          <p:attrName>ppt_y</p:attrName>
                                        </p:attrNameLst>
                                      </p:cBhvr>
                                      <p:rCtr x="0" y="-1021"/>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decel="100000" fill="hold" grpId="1" nodeType="withEffect">
                                  <p:stCondLst>
                                    <p:cond delay="0"/>
                                  </p:stCondLst>
                                  <p:childTnLst>
                                    <p:animMotion origin="layout" path="M 0 0.02042 L 0 4.39855E-6 " pathEditMode="relative" rAng="0" ptsTypes="AA">
                                      <p:cBhvr>
                                        <p:cTn id="14" dur="500" fill="hold"/>
                                        <p:tgtEl>
                                          <p:spTgt spid="24"/>
                                        </p:tgtEl>
                                        <p:attrNameLst>
                                          <p:attrName>ppt_x</p:attrName>
                                          <p:attrName>ppt_y</p:attrName>
                                        </p:attrNameLst>
                                      </p:cBhvr>
                                      <p:rCtr x="0" y="-1021"/>
                                    </p:animMotion>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64" presetClass="path" presetSubtype="0" decel="100000" fill="hold" grpId="1" nodeType="withEffect">
                                  <p:stCondLst>
                                    <p:cond delay="0"/>
                                  </p:stCondLst>
                                  <p:childTnLst>
                                    <p:animMotion origin="layout" path="M 0 0.02042 L 0 4.39855E-6 " pathEditMode="relative" rAng="0" ptsTypes="AA">
                                      <p:cBhvr>
                                        <p:cTn id="19" dur="500" fill="hold"/>
                                        <p:tgtEl>
                                          <p:spTgt spid="23"/>
                                        </p:tgtEl>
                                        <p:attrNameLst>
                                          <p:attrName>ppt_x</p:attrName>
                                          <p:attrName>ppt_y</p:attrName>
                                        </p:attrNameLst>
                                      </p:cBhvr>
                                      <p:rCtr x="0" y="-1021"/>
                                    </p:animMotion>
                                  </p:childTnLst>
                                </p:cTn>
                              </p:par>
                              <p:par>
                                <p:cTn id="20" presetID="10" presetClass="entr" presetSubtype="0" fill="hold" nodeType="withEffect">
                                  <p:stCondLst>
                                    <p:cond delay="5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64" presetClass="path" presetSubtype="0" decel="100000" fill="hold" nodeType="withEffect">
                                  <p:stCondLst>
                                    <p:cond delay="50"/>
                                  </p:stCondLst>
                                  <p:childTnLst>
                                    <p:animMotion origin="layout" path="M 0 0.02042 L 0 4.39855E-6 " pathEditMode="relative" rAng="0" ptsTypes="AA">
                                      <p:cBhvr>
                                        <p:cTn id="24" dur="500" fill="hold"/>
                                        <p:tgtEl>
                                          <p:spTgt spid="44"/>
                                        </p:tgtEl>
                                        <p:attrNameLst>
                                          <p:attrName>ppt_x</p:attrName>
                                          <p:attrName>ppt_y</p:attrName>
                                        </p:attrNameLst>
                                      </p:cBhvr>
                                      <p:rCtr x="0" y="-1021"/>
                                    </p:animMotion>
                                  </p:childTnLst>
                                </p:cTn>
                              </p:par>
                              <p:par>
                                <p:cTn id="25" presetID="10" presetClass="entr" presetSubtype="0" fill="hold" nodeType="withEffect">
                                  <p:stCondLst>
                                    <p:cond delay="10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64" presetClass="path" presetSubtype="0" decel="100000" fill="hold" nodeType="withEffect">
                                  <p:stCondLst>
                                    <p:cond delay="100"/>
                                  </p:stCondLst>
                                  <p:childTnLst>
                                    <p:animMotion origin="layout" path="M 0 0.02042 L 0 4.39855E-6 " pathEditMode="relative" rAng="0" ptsTypes="AA">
                                      <p:cBhvr>
                                        <p:cTn id="29" dur="500" fill="hold"/>
                                        <p:tgtEl>
                                          <p:spTgt spid="56"/>
                                        </p:tgtEl>
                                        <p:attrNameLst>
                                          <p:attrName>ppt_x</p:attrName>
                                          <p:attrName>ppt_y</p:attrName>
                                        </p:attrNameLst>
                                      </p:cBhvr>
                                      <p:rCtr x="0" y="-1021"/>
                                    </p:animMotion>
                                  </p:childTnLst>
                                </p:cTn>
                              </p:par>
                              <p:par>
                                <p:cTn id="30" presetID="10" presetClass="entr" presetSubtype="0" fill="hold" grpId="0" nodeType="withEffect">
                                  <p:stCondLst>
                                    <p:cond delay="1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64" presetClass="path" presetSubtype="0" decel="100000" fill="hold" grpId="1" nodeType="withEffect">
                                  <p:stCondLst>
                                    <p:cond delay="100"/>
                                  </p:stCondLst>
                                  <p:childTnLst>
                                    <p:animMotion origin="layout" path="M 0 0.02042 L 0 4.39855E-6 " pathEditMode="relative" rAng="0" ptsTypes="AA">
                                      <p:cBhvr>
                                        <p:cTn id="34" dur="500" fill="hold"/>
                                        <p:tgtEl>
                                          <p:spTgt spid="26"/>
                                        </p:tgtEl>
                                        <p:attrNameLst>
                                          <p:attrName>ppt_x</p:attrName>
                                          <p:attrName>ppt_y</p:attrName>
                                        </p:attrNameLst>
                                      </p:cBhvr>
                                      <p:rCtr x="0" y="-1021"/>
                                    </p:animMotion>
                                  </p:childTnLst>
                                </p:cTn>
                              </p:par>
                              <p:par>
                                <p:cTn id="35" presetID="10" presetClass="entr" presetSubtype="0" fill="hold" grpId="0" nodeType="withEffect">
                                  <p:stCondLst>
                                    <p:cond delay="1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64" presetClass="path" presetSubtype="0" decel="100000" fill="hold" grpId="1" nodeType="withEffect">
                                  <p:stCondLst>
                                    <p:cond delay="100"/>
                                  </p:stCondLst>
                                  <p:childTnLst>
                                    <p:animMotion origin="layout" path="M 0 0.02042 L 0 4.39855E-6 " pathEditMode="relative" rAng="0" ptsTypes="AA">
                                      <p:cBhvr>
                                        <p:cTn id="39" dur="500" fill="hold"/>
                                        <p:tgtEl>
                                          <p:spTgt spid="25"/>
                                        </p:tgtEl>
                                        <p:attrNameLst>
                                          <p:attrName>ppt_x</p:attrName>
                                          <p:attrName>ppt_y</p:attrName>
                                        </p:attrNameLst>
                                      </p:cBhvr>
                                      <p:rCtr x="0" y="-1021"/>
                                    </p:animMotion>
                                  </p:childTnLst>
                                </p:cTn>
                              </p:par>
                              <p:par>
                                <p:cTn id="40" presetID="10" presetClass="entr" presetSubtype="0" fill="hold" nodeType="withEffect">
                                  <p:stCondLst>
                                    <p:cond delay="15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64" presetClass="path" presetSubtype="0" decel="100000" fill="hold" nodeType="withEffect">
                                  <p:stCondLst>
                                    <p:cond delay="150"/>
                                  </p:stCondLst>
                                  <p:childTnLst>
                                    <p:animMotion origin="layout" path="M 0 0.02042 L 0 4.39855E-6 " pathEditMode="relative" rAng="0" ptsTypes="AA">
                                      <p:cBhvr>
                                        <p:cTn id="44" dur="500" fill="hold"/>
                                        <p:tgtEl>
                                          <p:spTgt spid="46"/>
                                        </p:tgtEl>
                                        <p:attrNameLst>
                                          <p:attrName>ppt_x</p:attrName>
                                          <p:attrName>ppt_y</p:attrName>
                                        </p:attrNameLst>
                                      </p:cBhvr>
                                      <p:rCtr x="0" y="-1021"/>
                                    </p:animMotion>
                                  </p:childTnLst>
                                </p:cTn>
                              </p:par>
                              <p:par>
                                <p:cTn id="45" presetID="10" presetClass="entr" presetSubtype="0" fill="hold" nodeType="withEffect">
                                  <p:stCondLst>
                                    <p:cond delay="2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64" presetClass="path" presetSubtype="0" decel="100000" fill="hold" nodeType="withEffect">
                                  <p:stCondLst>
                                    <p:cond delay="200"/>
                                  </p:stCondLst>
                                  <p:childTnLst>
                                    <p:animMotion origin="layout" path="M 0 0.02042 L 0 4.39855E-6 " pathEditMode="relative" rAng="0" ptsTypes="AA">
                                      <p:cBhvr>
                                        <p:cTn id="49" dur="500" fill="hold"/>
                                        <p:tgtEl>
                                          <p:spTgt spid="59"/>
                                        </p:tgtEl>
                                        <p:attrNameLst>
                                          <p:attrName>ppt_x</p:attrName>
                                          <p:attrName>ppt_y</p:attrName>
                                        </p:attrNameLst>
                                      </p:cBhvr>
                                      <p:rCtr x="0" y="-1021"/>
                                    </p:animMotion>
                                  </p:childTnLst>
                                </p:cTn>
                              </p:par>
                              <p:par>
                                <p:cTn id="50" presetID="10" presetClass="entr" presetSubtype="0" fill="hold" grpId="0" nodeType="withEffect">
                                  <p:stCondLst>
                                    <p:cond delay="20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64" presetClass="path" presetSubtype="0" decel="100000" fill="hold" grpId="1" nodeType="withEffect">
                                  <p:stCondLst>
                                    <p:cond delay="200"/>
                                  </p:stCondLst>
                                  <p:childTnLst>
                                    <p:animMotion origin="layout" path="M 0 0.02042 L 0 4.39855E-6 " pathEditMode="relative" rAng="0" ptsTypes="AA">
                                      <p:cBhvr>
                                        <p:cTn id="54" dur="500" fill="hold"/>
                                        <p:tgtEl>
                                          <p:spTgt spid="28"/>
                                        </p:tgtEl>
                                        <p:attrNameLst>
                                          <p:attrName>ppt_x</p:attrName>
                                          <p:attrName>ppt_y</p:attrName>
                                        </p:attrNameLst>
                                      </p:cBhvr>
                                      <p:rCtr x="0" y="-1021"/>
                                    </p:animMotion>
                                  </p:childTnLst>
                                </p:cTn>
                              </p:par>
                              <p:par>
                                <p:cTn id="55" presetID="10" presetClass="entr" presetSubtype="0" fill="hold" grpId="0" nodeType="withEffect">
                                  <p:stCondLst>
                                    <p:cond delay="20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64" presetClass="path" presetSubtype="0" decel="100000" fill="hold" grpId="1" nodeType="withEffect">
                                  <p:stCondLst>
                                    <p:cond delay="200"/>
                                  </p:stCondLst>
                                  <p:childTnLst>
                                    <p:animMotion origin="layout" path="M 0 0.02042 L 0 4.39855E-6 " pathEditMode="relative" rAng="0" ptsTypes="AA">
                                      <p:cBhvr>
                                        <p:cTn id="59" dur="500" fill="hold"/>
                                        <p:tgtEl>
                                          <p:spTgt spid="27"/>
                                        </p:tgtEl>
                                        <p:attrNameLst>
                                          <p:attrName>ppt_x</p:attrName>
                                          <p:attrName>ppt_y</p:attrName>
                                        </p:attrNameLst>
                                      </p:cBhvr>
                                      <p:rCtr x="0" y="-1021"/>
                                    </p:animMotion>
                                  </p:childTnLst>
                                </p:cTn>
                              </p:par>
                              <p:par>
                                <p:cTn id="60" presetID="10" presetClass="entr" presetSubtype="0" fill="hold" nodeType="withEffect">
                                  <p:stCondLst>
                                    <p:cond delay="25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64" presetClass="path" presetSubtype="0" decel="100000" fill="hold" nodeType="withEffect">
                                  <p:stCondLst>
                                    <p:cond delay="250"/>
                                  </p:stCondLst>
                                  <p:childTnLst>
                                    <p:animMotion origin="layout" path="M 0 0.02042 L 0 4.39855E-6 " pathEditMode="relative" rAng="0" ptsTypes="AA">
                                      <p:cBhvr>
                                        <p:cTn id="64" dur="500" fill="hold"/>
                                        <p:tgtEl>
                                          <p:spTgt spid="50"/>
                                        </p:tgtEl>
                                        <p:attrNameLst>
                                          <p:attrName>ppt_x</p:attrName>
                                          <p:attrName>ppt_y</p:attrName>
                                        </p:attrNameLst>
                                      </p:cBhvr>
                                      <p:rCtr x="0" y="-1021"/>
                                    </p:animMotion>
                                  </p:childTnLst>
                                </p:cTn>
                              </p:par>
                              <p:par>
                                <p:cTn id="65" presetID="10" presetClass="entr" presetSubtype="0" fill="hold" nodeType="withEffect">
                                  <p:stCondLst>
                                    <p:cond delay="30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64" presetClass="path" presetSubtype="0" decel="100000" fill="hold" nodeType="withEffect">
                                  <p:stCondLst>
                                    <p:cond delay="300"/>
                                  </p:stCondLst>
                                  <p:childTnLst>
                                    <p:animMotion origin="layout" path="M 0 0.02042 L 0 4.39855E-6 " pathEditMode="relative" rAng="0" ptsTypes="AA">
                                      <p:cBhvr>
                                        <p:cTn id="69" dur="500" fill="hold"/>
                                        <p:tgtEl>
                                          <p:spTgt spid="77"/>
                                        </p:tgtEl>
                                        <p:attrNameLst>
                                          <p:attrName>ppt_x</p:attrName>
                                          <p:attrName>ppt_y</p:attrName>
                                        </p:attrNameLst>
                                      </p:cBhvr>
                                      <p:rCtr x="0" y="-1021"/>
                                    </p:animMotion>
                                  </p:childTnLst>
                                </p:cTn>
                              </p:par>
                              <p:par>
                                <p:cTn id="70" presetID="10" presetClass="entr" presetSubtype="0" fill="hold" grpId="0" nodeType="withEffect">
                                  <p:stCondLst>
                                    <p:cond delay="30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64" presetClass="path" presetSubtype="0" decel="100000" fill="hold" grpId="1" nodeType="withEffect">
                                  <p:stCondLst>
                                    <p:cond delay="300"/>
                                  </p:stCondLst>
                                  <p:childTnLst>
                                    <p:animMotion origin="layout" path="M 0 0.02042 L 0 4.39855E-6 " pathEditMode="relative" rAng="0" ptsTypes="AA">
                                      <p:cBhvr>
                                        <p:cTn id="74" dur="500" fill="hold"/>
                                        <p:tgtEl>
                                          <p:spTgt spid="30"/>
                                        </p:tgtEl>
                                        <p:attrNameLst>
                                          <p:attrName>ppt_x</p:attrName>
                                          <p:attrName>ppt_y</p:attrName>
                                        </p:attrNameLst>
                                      </p:cBhvr>
                                      <p:rCtr x="0" y="-1021"/>
                                    </p:animMotion>
                                  </p:childTnLst>
                                </p:cTn>
                              </p:par>
                              <p:par>
                                <p:cTn id="75" presetID="10" presetClass="entr" presetSubtype="0" fill="hold" grpId="0" nodeType="withEffect">
                                  <p:stCondLst>
                                    <p:cond delay="3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64" presetClass="path" presetSubtype="0" decel="100000" fill="hold" grpId="1" nodeType="withEffect">
                                  <p:stCondLst>
                                    <p:cond delay="300"/>
                                  </p:stCondLst>
                                  <p:childTnLst>
                                    <p:animMotion origin="layout" path="M 0 0.02042 L 0 4.39855E-6 " pathEditMode="relative" rAng="0" ptsTypes="AA">
                                      <p:cBhvr>
                                        <p:cTn id="79" dur="500" fill="hold"/>
                                        <p:tgtEl>
                                          <p:spTgt spid="29"/>
                                        </p:tgtEl>
                                        <p:attrNameLst>
                                          <p:attrName>ppt_x</p:attrName>
                                          <p:attrName>ppt_y</p:attrName>
                                        </p:attrNameLst>
                                      </p:cBhvr>
                                      <p:rCtr x="0" y="-1021"/>
                                    </p:animMotion>
                                  </p:childTnLst>
                                </p:cTn>
                              </p:par>
                              <p:par>
                                <p:cTn id="80" presetID="10" presetClass="entr" presetSubtype="0" fill="hold" grpId="0" nodeType="withEffect">
                                  <p:stCondLst>
                                    <p:cond delay="50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par>
                                <p:cTn id="83" presetID="64" presetClass="path" presetSubtype="0" decel="100000" fill="hold" grpId="1" nodeType="withEffect">
                                  <p:stCondLst>
                                    <p:cond delay="500"/>
                                  </p:stCondLst>
                                  <p:childTnLst>
                                    <p:animMotion origin="layout" path="M 0 0.02042 L 0 4.39855E-6 " pathEditMode="relative" rAng="0" ptsTypes="AA">
                                      <p:cBhvr>
                                        <p:cTn id="84" dur="500" fill="hold"/>
                                        <p:tgtEl>
                                          <p:spTgt spid="54"/>
                                        </p:tgtEl>
                                        <p:attrNameLst>
                                          <p:attrName>ppt_x</p:attrName>
                                          <p:attrName>ppt_y</p:attrName>
                                        </p:attrNameLst>
                                      </p:cBhvr>
                                      <p:rCtr x="0" y="-10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3" grpId="0"/>
      <p:bldP spid="23" grpId="1"/>
      <p:bldP spid="26" grpId="0"/>
      <p:bldP spid="26" grpId="1"/>
      <p:bldP spid="25" grpId="0"/>
      <p:bldP spid="25" grpId="1"/>
      <p:bldP spid="28" grpId="0"/>
      <p:bldP spid="28" grpId="1"/>
      <p:bldP spid="27" grpId="0"/>
      <p:bldP spid="27" grpId="1"/>
      <p:bldP spid="30" grpId="0"/>
      <p:bldP spid="30" grpId="1"/>
      <p:bldP spid="29" grpId="0"/>
      <p:bldP spid="29" grpId="1"/>
      <p:bldP spid="54" grpId="0"/>
      <p:bldP spid="5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6896-85C5-4B5E-AF12-2C37EBBF61F8}"/>
              </a:ext>
              <a:ext uri="{C183D7F6-B498-43B3-948B-1728B52AA6E4}">
                <adec:decorative xmlns:adec="http://schemas.microsoft.com/office/drawing/2017/decorative" val="1"/>
              </a:ext>
            </a:extLst>
          </p:cNvPr>
          <p:cNvSpPr>
            <a:spLocks noGrp="1"/>
          </p:cNvSpPr>
          <p:nvPr>
            <p:ph type="title"/>
          </p:nvPr>
        </p:nvSpPr>
        <p:spPr>
          <a:xfrm>
            <a:off x="465138" y="632779"/>
            <a:ext cx="11533187" cy="410369"/>
          </a:xfrm>
        </p:spPr>
        <p:txBody>
          <a:bodyPr/>
          <a:lstStyle/>
          <a:p>
            <a:r>
              <a:rPr lang="en-US" dirty="0">
                <a:gradFill>
                  <a:gsLst>
                    <a:gs pos="0">
                      <a:schemeClr val="tx1"/>
                    </a:gs>
                    <a:gs pos="100000">
                      <a:schemeClr val="tx1"/>
                    </a:gs>
                  </a:gsLst>
                  <a:lin ang="5400000" scaled="1"/>
                </a:gradFill>
              </a:rPr>
              <a:t>Modernizing retail computing infrastructure with </a:t>
            </a:r>
            <a:r>
              <a:rPr lang="en-US" dirty="0">
                <a:gradFill>
                  <a:gsLst>
                    <a:gs pos="0">
                      <a:schemeClr val="tx2"/>
                    </a:gs>
                    <a:gs pos="100000">
                      <a:schemeClr val="tx2"/>
                    </a:gs>
                  </a:gsLst>
                  <a:lin ang="5400000" scaled="1"/>
                </a:gradFill>
              </a:rPr>
              <a:t>Azure Stack HCI</a:t>
            </a:r>
          </a:p>
        </p:txBody>
      </p:sp>
      <p:sp>
        <p:nvSpPr>
          <p:cNvPr id="102" name="object 8">
            <a:extLst>
              <a:ext uri="{FF2B5EF4-FFF2-40B4-BE49-F238E27FC236}">
                <a16:creationId xmlns:a16="http://schemas.microsoft.com/office/drawing/2014/main" id="{B0BEE68F-56DE-4B8A-9245-28BDAC557500}"/>
              </a:ext>
              <a:ext uri="{C183D7F6-B498-43B3-948B-1728B52AA6E4}">
                <adec:decorative xmlns:adec="http://schemas.microsoft.com/office/drawing/2017/decorative" val="1"/>
              </a:ext>
            </a:extLst>
          </p:cNvPr>
          <p:cNvSpPr txBox="1"/>
          <p:nvPr/>
        </p:nvSpPr>
        <p:spPr>
          <a:xfrm>
            <a:off x="465138" y="1766094"/>
            <a:ext cx="3367017" cy="4045163"/>
          </a:xfrm>
          <a:prstGeom prst="rect">
            <a:avLst/>
          </a:prstGeom>
        </p:spPr>
        <p:txBody>
          <a:bodyPr vert="horz" wrap="square" lIns="0" tIns="0" rIns="0" bIns="0" rtlCol="0">
            <a:normAutofit/>
          </a:bodyPr>
          <a:lstStyle/>
          <a:p>
            <a:pPr defTabSz="932742">
              <a:lnSpc>
                <a:spcPct val="90000"/>
              </a:lnSpc>
              <a:spcBef>
                <a:spcPct val="20000"/>
              </a:spcBef>
              <a:buSzPct val="90000"/>
            </a:pPr>
            <a:r>
              <a:rPr lang="en-US" sz="1600" kern="1200" spc="0" baseline="0" dirty="0">
                <a:gradFill>
                  <a:gsLst>
                    <a:gs pos="0">
                      <a:schemeClr val="tx2"/>
                    </a:gs>
                    <a:gs pos="100000">
                      <a:schemeClr val="tx2"/>
                    </a:gs>
                  </a:gsLst>
                  <a:lin ang="5400000" scaled="0"/>
                </a:gradFill>
                <a:latin typeface="+mj-lt"/>
                <a:ea typeface="+mn-ea"/>
                <a:cs typeface="Segoe UI" panose="020B0502040204020203" pitchFamily="34" charset="0"/>
              </a:rPr>
              <a:t>Innovative technologies for your retail environment:</a:t>
            </a:r>
          </a:p>
          <a:p>
            <a:pPr defTabSz="932742">
              <a:lnSpc>
                <a:spcPct val="90000"/>
              </a:lnSpc>
              <a:spcBef>
                <a:spcPct val="20000"/>
              </a:spcBef>
              <a:buSzPct val="90000"/>
            </a:pPr>
            <a:endParaRPr lang="en-US" sz="1600" kern="1200" spc="0" baseline="0" dirty="0">
              <a:gradFill>
                <a:gsLst>
                  <a:gs pos="0">
                    <a:schemeClr val="tx1"/>
                  </a:gs>
                  <a:gs pos="100000">
                    <a:schemeClr val="tx1"/>
                  </a:gs>
                </a:gsLst>
                <a:lin ang="5400000" scaled="0"/>
              </a:gradFill>
              <a:latin typeface="+mn-lt"/>
              <a:ea typeface="+mn-ea"/>
              <a:cs typeface="Segoe UI" panose="020B0502040204020203" pitchFamily="34" charset="0"/>
            </a:endParaRPr>
          </a:p>
          <a:p>
            <a:pPr marL="174625" indent="-174625" defTabSz="932742">
              <a:lnSpc>
                <a:spcPct val="90000"/>
              </a:lnSpc>
              <a:spcAft>
                <a:spcPts val="1200"/>
              </a:spcAft>
              <a:buSzPct val="90000"/>
              <a:buFont typeface="Arial" panose="020B0604020202020204" pitchFamily="34" charset="0"/>
              <a:buChar char="•"/>
            </a:pPr>
            <a:r>
              <a:rPr lang="en-US" sz="1400" kern="1200" spc="0" baseline="0" dirty="0">
                <a:gradFill>
                  <a:gsLst>
                    <a:gs pos="0">
                      <a:schemeClr val="tx1"/>
                    </a:gs>
                    <a:gs pos="100000">
                      <a:schemeClr val="tx1"/>
                    </a:gs>
                  </a:gsLst>
                  <a:lin ang="5400000" scaled="0"/>
                </a:gradFill>
                <a:latin typeface="+mn-lt"/>
                <a:ea typeface="+mn-ea"/>
                <a:cs typeface="Segoe UI" panose="020B0502040204020203" pitchFamily="34" charset="0"/>
              </a:rPr>
              <a:t>Proven software defined technologies for hyperconvergence</a:t>
            </a:r>
          </a:p>
          <a:p>
            <a:pPr marL="174625" indent="-174625" defTabSz="932742">
              <a:lnSpc>
                <a:spcPct val="90000"/>
              </a:lnSpc>
              <a:spcAft>
                <a:spcPts val="1200"/>
              </a:spcAft>
              <a:buSzPct val="90000"/>
              <a:buFont typeface="Arial" panose="020B0604020202020204" pitchFamily="34" charset="0"/>
              <a:buChar char="•"/>
            </a:pPr>
            <a:r>
              <a:rPr lang="en-US" sz="1400" kern="1200" spc="0" baseline="0" dirty="0">
                <a:gradFill>
                  <a:gsLst>
                    <a:gs pos="0">
                      <a:schemeClr val="tx1"/>
                    </a:gs>
                    <a:gs pos="100000">
                      <a:schemeClr val="tx1"/>
                    </a:gs>
                  </a:gsLst>
                  <a:lin ang="5400000" scaled="0"/>
                </a:gradFill>
                <a:latin typeface="+mn-lt"/>
                <a:ea typeface="+mn-ea"/>
                <a:cs typeface="Segoe UI" panose="020B0502040204020203" pitchFamily="34" charset="0"/>
              </a:rPr>
              <a:t>Familiar Hyper-V based</a:t>
            </a:r>
            <a:br>
              <a:rPr lang="en-US" sz="1400" kern="1200" spc="0" baseline="0" dirty="0">
                <a:gradFill>
                  <a:gsLst>
                    <a:gs pos="0">
                      <a:schemeClr val="tx1"/>
                    </a:gs>
                    <a:gs pos="100000">
                      <a:schemeClr val="tx1"/>
                    </a:gs>
                  </a:gsLst>
                  <a:lin ang="5400000" scaled="0"/>
                </a:gradFill>
                <a:latin typeface="+mn-lt"/>
                <a:ea typeface="+mn-ea"/>
                <a:cs typeface="Segoe UI" panose="020B0502040204020203" pitchFamily="34" charset="0"/>
              </a:rPr>
            </a:br>
            <a:r>
              <a:rPr lang="en-US" sz="1400" kern="1200" spc="0" baseline="0" dirty="0">
                <a:gradFill>
                  <a:gsLst>
                    <a:gs pos="0">
                      <a:schemeClr val="tx1"/>
                    </a:gs>
                    <a:gs pos="100000">
                      <a:schemeClr val="tx1"/>
                    </a:gs>
                  </a:gsLst>
                  <a:lin ang="5400000" scaled="0"/>
                </a:gradFill>
                <a:latin typeface="+mn-lt"/>
                <a:ea typeface="+mn-ea"/>
                <a:cs typeface="Segoe UI" panose="020B0502040204020203" pitchFamily="34" charset="0"/>
              </a:rPr>
              <a:t>compute resource</a:t>
            </a:r>
          </a:p>
          <a:p>
            <a:pPr marL="174625" indent="-174625" defTabSz="932742">
              <a:lnSpc>
                <a:spcPct val="90000"/>
              </a:lnSpc>
              <a:spcAft>
                <a:spcPts val="1200"/>
              </a:spcAft>
              <a:buSzPct val="90000"/>
              <a:buFont typeface="Arial" panose="020B0604020202020204" pitchFamily="34" charset="0"/>
              <a:buChar char="•"/>
            </a:pPr>
            <a:r>
              <a:rPr lang="en-US" sz="1400" kern="1200" spc="0" baseline="0" dirty="0">
                <a:gradFill>
                  <a:gsLst>
                    <a:gs pos="0">
                      <a:schemeClr val="tx1"/>
                    </a:gs>
                    <a:gs pos="100000">
                      <a:schemeClr val="tx1"/>
                    </a:gs>
                  </a:gsLst>
                  <a:lin ang="5400000" scaled="0"/>
                </a:gradFill>
                <a:latin typeface="+mn-lt"/>
                <a:ea typeface="+mn-ea"/>
                <a:cs typeface="Segoe UI" panose="020B0502040204020203" pitchFamily="34" charset="0"/>
              </a:rPr>
              <a:t>Single control plane management enabled by native  integration with Azure Arc</a:t>
            </a:r>
          </a:p>
          <a:p>
            <a:pPr marL="174625" indent="-174625" defTabSz="932742">
              <a:lnSpc>
                <a:spcPct val="90000"/>
              </a:lnSpc>
              <a:spcAft>
                <a:spcPts val="1200"/>
              </a:spcAft>
              <a:buSzPct val="90000"/>
              <a:buFont typeface="Arial" panose="020B0604020202020204" pitchFamily="34" charset="0"/>
              <a:buChar char="•"/>
            </a:pPr>
            <a:r>
              <a:rPr lang="en-US" sz="1400" kern="1200" spc="0" baseline="0" dirty="0">
                <a:gradFill>
                  <a:gsLst>
                    <a:gs pos="0">
                      <a:schemeClr val="tx1"/>
                    </a:gs>
                    <a:gs pos="100000">
                      <a:schemeClr val="tx1"/>
                    </a:gs>
                  </a:gsLst>
                  <a:lin ang="5400000" scaled="0"/>
                </a:gradFill>
                <a:latin typeface="+mn-lt"/>
                <a:ea typeface="+mn-ea"/>
                <a:cs typeface="Segoe UI" panose="020B0502040204020203" pitchFamily="34" charset="0"/>
              </a:rPr>
              <a:t>Connectivity to multiple Azure services</a:t>
            </a:r>
          </a:p>
          <a:p>
            <a:pPr marL="174625" indent="-174625" defTabSz="932742">
              <a:lnSpc>
                <a:spcPct val="90000"/>
              </a:lnSpc>
              <a:spcAft>
                <a:spcPts val="1200"/>
              </a:spcAft>
              <a:buSzPct val="90000"/>
              <a:buFont typeface="Arial" panose="020B0604020202020204" pitchFamily="34" charset="0"/>
              <a:buChar char="•"/>
            </a:pPr>
            <a:r>
              <a:rPr lang="en-US" sz="1400" kern="1200" spc="0" baseline="0" dirty="0">
                <a:gradFill>
                  <a:gsLst>
                    <a:gs pos="0">
                      <a:schemeClr val="tx1"/>
                    </a:gs>
                    <a:gs pos="100000">
                      <a:schemeClr val="tx1"/>
                    </a:gs>
                  </a:gsLst>
                  <a:lin ang="5400000" scaled="0"/>
                </a:gradFill>
                <a:latin typeface="+mn-lt"/>
                <a:ea typeface="+mn-ea"/>
                <a:cs typeface="Segoe UI" panose="020B0502040204020203" pitchFamily="34" charset="0"/>
              </a:rPr>
              <a:t>Ability to run cloud apps on-prem</a:t>
            </a:r>
          </a:p>
          <a:p>
            <a:pPr marL="174625" indent="-174625" defTabSz="932742">
              <a:lnSpc>
                <a:spcPct val="90000"/>
              </a:lnSpc>
              <a:spcAft>
                <a:spcPts val="1200"/>
              </a:spcAft>
              <a:buSzPct val="90000"/>
              <a:buFont typeface="Arial" panose="020B0604020202020204" pitchFamily="34" charset="0"/>
              <a:buChar char="•"/>
            </a:pPr>
            <a:r>
              <a:rPr lang="en-US" sz="1400" kern="1200" spc="0" baseline="0" dirty="0">
                <a:gradFill>
                  <a:gsLst>
                    <a:gs pos="0">
                      <a:schemeClr val="tx1"/>
                    </a:gs>
                    <a:gs pos="100000">
                      <a:schemeClr val="tx1"/>
                    </a:gs>
                  </a:gsLst>
                  <a:lin ang="5400000" scaled="0"/>
                </a:gradFill>
                <a:latin typeface="+mn-lt"/>
                <a:ea typeface="+mn-ea"/>
                <a:cs typeface="Segoe UI" panose="020B0502040204020203" pitchFamily="34" charset="0"/>
              </a:rPr>
              <a:t>Broad hardware choice that can be tailored to retail environments</a:t>
            </a:r>
          </a:p>
        </p:txBody>
      </p:sp>
      <p:sp>
        <p:nvSpPr>
          <p:cNvPr id="92" name="Rectangle 91">
            <a:extLst>
              <a:ext uri="{FF2B5EF4-FFF2-40B4-BE49-F238E27FC236}">
                <a16:creationId xmlns:a16="http://schemas.microsoft.com/office/drawing/2014/main" id="{ADBF5E62-B37B-47F9-82B8-1E787B7220D6}"/>
              </a:ext>
              <a:ext uri="{C183D7F6-B498-43B3-948B-1728B52AA6E4}">
                <adec:decorative xmlns:adec="http://schemas.microsoft.com/office/drawing/2017/decorative" val="1"/>
              </a:ext>
            </a:extLst>
          </p:cNvPr>
          <p:cNvSpPr/>
          <p:nvPr/>
        </p:nvSpPr>
        <p:spPr bwMode="auto">
          <a:xfrm>
            <a:off x="4160838" y="1766094"/>
            <a:ext cx="2560320" cy="1131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chemeClr val="tx2"/>
                    </a:gs>
                    <a:gs pos="100000">
                      <a:schemeClr val="tx2"/>
                    </a:gs>
                  </a:gsLst>
                  <a:lin ang="5400000" scaled="0"/>
                </a:gradFill>
                <a:latin typeface="+mj-lt"/>
                <a:ea typeface="Segoe UI" pitchFamily="34" charset="0"/>
                <a:cs typeface="Segoe UI" pitchFamily="34" charset="0"/>
              </a:rPr>
              <a:t>Management services</a:t>
            </a:r>
          </a:p>
        </p:txBody>
      </p:sp>
      <p:sp>
        <p:nvSpPr>
          <p:cNvPr id="96" name="Rectangle 95">
            <a:extLst>
              <a:ext uri="{FF2B5EF4-FFF2-40B4-BE49-F238E27FC236}">
                <a16:creationId xmlns:a16="http://schemas.microsoft.com/office/drawing/2014/main" id="{56DD2429-F273-4783-842B-D717310F513C}"/>
              </a:ext>
              <a:ext uri="{C183D7F6-B498-43B3-948B-1728B52AA6E4}">
                <adec:decorative xmlns:adec="http://schemas.microsoft.com/office/drawing/2017/decorative" val="1"/>
              </a:ext>
            </a:extLst>
          </p:cNvPr>
          <p:cNvSpPr/>
          <p:nvPr/>
        </p:nvSpPr>
        <p:spPr bwMode="auto">
          <a:xfrm>
            <a:off x="4160838" y="2168405"/>
            <a:ext cx="2560320" cy="6001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Monitoring | Policy | Defender</a:t>
            </a:r>
          </a:p>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And more…</a:t>
            </a:r>
          </a:p>
        </p:txBody>
      </p:sp>
      <p:sp>
        <p:nvSpPr>
          <p:cNvPr id="94" name="Rectangle 93">
            <a:extLst>
              <a:ext uri="{FF2B5EF4-FFF2-40B4-BE49-F238E27FC236}">
                <a16:creationId xmlns:a16="http://schemas.microsoft.com/office/drawing/2014/main" id="{9BE8F4F7-4E71-453A-A093-45A977C29F8C}"/>
              </a:ext>
              <a:ext uri="{C183D7F6-B498-43B3-948B-1728B52AA6E4}">
                <adec:decorative xmlns:adec="http://schemas.microsoft.com/office/drawing/2017/decorative" val="1"/>
              </a:ext>
            </a:extLst>
          </p:cNvPr>
          <p:cNvSpPr/>
          <p:nvPr/>
        </p:nvSpPr>
        <p:spPr bwMode="auto">
          <a:xfrm>
            <a:off x="6799421" y="1766094"/>
            <a:ext cx="2560320" cy="1131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chemeClr val="tx2"/>
                    </a:gs>
                    <a:gs pos="100000">
                      <a:schemeClr val="tx2"/>
                    </a:gs>
                  </a:gsLst>
                  <a:lin ang="5400000" scaled="0"/>
                </a:gradFill>
                <a:latin typeface="+mj-lt"/>
                <a:cs typeface="Segoe UI" pitchFamily="34" charset="0"/>
              </a:rPr>
              <a:t>Cloud native applications</a:t>
            </a:r>
          </a:p>
        </p:txBody>
      </p:sp>
      <p:pic>
        <p:nvPicPr>
          <p:cNvPr id="111" name="Picture 110">
            <a:extLst>
              <a:ext uri="{FF2B5EF4-FFF2-40B4-BE49-F238E27FC236}">
                <a16:creationId xmlns:a16="http://schemas.microsoft.com/office/drawing/2014/main" id="{2966DD2A-D0C5-4070-9C72-FA2D76E3F17D}"/>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000000">
                  <a:alpha val="10196"/>
                </a:srgbClr>
              </a:clrFrom>
              <a:clrTo>
                <a:srgbClr val="000000">
                  <a:alpha val="0"/>
                </a:srgbClr>
              </a:clrTo>
            </a:clrChange>
          </a:blip>
          <a:srcRect l="35394" t="9387" r="58357" b="80922"/>
          <a:stretch/>
        </p:blipFill>
        <p:spPr>
          <a:xfrm>
            <a:off x="6799421" y="2239887"/>
            <a:ext cx="457200" cy="457200"/>
          </a:xfrm>
          <a:prstGeom prst="rect">
            <a:avLst/>
          </a:prstGeom>
        </p:spPr>
      </p:pic>
      <p:pic>
        <p:nvPicPr>
          <p:cNvPr id="116" name="Picture 115">
            <a:extLst>
              <a:ext uri="{FF2B5EF4-FFF2-40B4-BE49-F238E27FC236}">
                <a16:creationId xmlns:a16="http://schemas.microsoft.com/office/drawing/2014/main" id="{A8F15509-A4F2-4BEA-AC01-2A4300A3D465}"/>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000000">
                  <a:alpha val="10196"/>
                </a:srgbClr>
              </a:clrFrom>
              <a:clrTo>
                <a:srgbClr val="000000">
                  <a:alpha val="0"/>
                </a:srgbClr>
              </a:clrTo>
            </a:clrChange>
          </a:blip>
          <a:srcRect l="40203" t="9387" r="53548" b="80922"/>
          <a:stretch/>
        </p:blipFill>
        <p:spPr>
          <a:xfrm>
            <a:off x="7325201" y="2239887"/>
            <a:ext cx="457200" cy="457200"/>
          </a:xfrm>
          <a:prstGeom prst="rect">
            <a:avLst/>
          </a:prstGeom>
        </p:spPr>
      </p:pic>
      <p:pic>
        <p:nvPicPr>
          <p:cNvPr id="117" name="Picture 116">
            <a:extLst>
              <a:ext uri="{FF2B5EF4-FFF2-40B4-BE49-F238E27FC236}">
                <a16:creationId xmlns:a16="http://schemas.microsoft.com/office/drawing/2014/main" id="{D8B670D9-013C-4DE8-9359-18348979F4FA}"/>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000000">
                  <a:alpha val="10196"/>
                </a:srgbClr>
              </a:clrFrom>
              <a:clrTo>
                <a:srgbClr val="000000">
                  <a:alpha val="0"/>
                </a:srgbClr>
              </a:clrTo>
            </a:clrChange>
          </a:blip>
          <a:srcRect l="45028" t="9387" r="48723" b="80922"/>
          <a:stretch/>
        </p:blipFill>
        <p:spPr>
          <a:xfrm>
            <a:off x="7850981" y="2239887"/>
            <a:ext cx="457200" cy="457200"/>
          </a:xfrm>
          <a:prstGeom prst="rect">
            <a:avLst/>
          </a:prstGeom>
        </p:spPr>
      </p:pic>
      <p:pic>
        <p:nvPicPr>
          <p:cNvPr id="118" name="Picture 117">
            <a:extLst>
              <a:ext uri="{FF2B5EF4-FFF2-40B4-BE49-F238E27FC236}">
                <a16:creationId xmlns:a16="http://schemas.microsoft.com/office/drawing/2014/main" id="{86A126F2-DA17-43C1-9885-9418A6B02627}"/>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000000">
                  <a:alpha val="10196"/>
                </a:srgbClr>
              </a:clrFrom>
              <a:clrTo>
                <a:srgbClr val="000000">
                  <a:alpha val="0"/>
                </a:srgbClr>
              </a:clrTo>
            </a:clrChange>
          </a:blip>
          <a:srcRect l="50937" t="9387" r="42814" b="80922"/>
          <a:stretch/>
        </p:blipFill>
        <p:spPr>
          <a:xfrm>
            <a:off x="8376761" y="2239887"/>
            <a:ext cx="457200" cy="457200"/>
          </a:xfrm>
          <a:prstGeom prst="rect">
            <a:avLst/>
          </a:prstGeom>
        </p:spPr>
      </p:pic>
      <p:pic>
        <p:nvPicPr>
          <p:cNvPr id="119" name="Picture 118">
            <a:extLst>
              <a:ext uri="{FF2B5EF4-FFF2-40B4-BE49-F238E27FC236}">
                <a16:creationId xmlns:a16="http://schemas.microsoft.com/office/drawing/2014/main" id="{07930D12-AE72-48EB-B3C9-B5A8FDC9C5D3}"/>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000000">
                  <a:alpha val="10196"/>
                </a:srgbClr>
              </a:clrFrom>
              <a:clrTo>
                <a:srgbClr val="000000">
                  <a:alpha val="0"/>
                </a:srgbClr>
              </a:clrTo>
            </a:clrChange>
          </a:blip>
          <a:srcRect l="57107" t="9387" r="36644" b="80922"/>
          <a:stretch/>
        </p:blipFill>
        <p:spPr>
          <a:xfrm>
            <a:off x="8902541" y="2239887"/>
            <a:ext cx="457200" cy="457200"/>
          </a:xfrm>
          <a:prstGeom prst="rect">
            <a:avLst/>
          </a:prstGeom>
        </p:spPr>
      </p:pic>
      <p:sp>
        <p:nvSpPr>
          <p:cNvPr id="93" name="Rectangle 92">
            <a:extLst>
              <a:ext uri="{FF2B5EF4-FFF2-40B4-BE49-F238E27FC236}">
                <a16:creationId xmlns:a16="http://schemas.microsoft.com/office/drawing/2014/main" id="{208E7F51-7C0D-40BE-ABB3-68088BC692ED}"/>
              </a:ext>
              <a:ext uri="{C183D7F6-B498-43B3-948B-1728B52AA6E4}">
                <adec:decorative xmlns:adec="http://schemas.microsoft.com/office/drawing/2017/decorative" val="1"/>
              </a:ext>
            </a:extLst>
          </p:cNvPr>
          <p:cNvSpPr/>
          <p:nvPr/>
        </p:nvSpPr>
        <p:spPr bwMode="auto">
          <a:xfrm>
            <a:off x="9438005" y="1766094"/>
            <a:ext cx="2560320" cy="1131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chemeClr val="tx2"/>
                    </a:gs>
                    <a:gs pos="100000">
                      <a:schemeClr val="tx2"/>
                    </a:gs>
                  </a:gsLst>
                  <a:lin ang="5400000" scaled="0"/>
                </a:gradFill>
                <a:latin typeface="+mj-lt"/>
                <a:cs typeface="Segoe UI" pitchFamily="34" charset="0"/>
              </a:rPr>
              <a:t>Azure Arc enabled data services</a:t>
            </a:r>
          </a:p>
        </p:txBody>
      </p:sp>
      <p:pic>
        <p:nvPicPr>
          <p:cNvPr id="6" name="Graphic 5">
            <a:extLst>
              <a:ext uri="{FF2B5EF4-FFF2-40B4-BE49-F238E27FC236}">
                <a16:creationId xmlns:a16="http://schemas.microsoft.com/office/drawing/2014/main" id="{391C83DE-FB2B-488D-A852-6B4A6A3E534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4208" y="2239887"/>
            <a:ext cx="457200" cy="457200"/>
          </a:xfrm>
          <a:prstGeom prst="rect">
            <a:avLst/>
          </a:prstGeom>
        </p:spPr>
      </p:pic>
      <p:pic>
        <p:nvPicPr>
          <p:cNvPr id="8" name="Graphic 7">
            <a:extLst>
              <a:ext uri="{FF2B5EF4-FFF2-40B4-BE49-F238E27FC236}">
                <a16:creationId xmlns:a16="http://schemas.microsoft.com/office/drawing/2014/main" id="{31E1F539-5EDF-44F9-AE87-741C7E08B6B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9565" y="2239887"/>
            <a:ext cx="457200" cy="457200"/>
          </a:xfrm>
          <a:prstGeom prst="rect">
            <a:avLst/>
          </a:prstGeom>
        </p:spPr>
      </p:pic>
      <p:pic>
        <p:nvPicPr>
          <p:cNvPr id="10" name="Graphic 9">
            <a:extLst>
              <a:ext uri="{FF2B5EF4-FFF2-40B4-BE49-F238E27FC236}">
                <a16:creationId xmlns:a16="http://schemas.microsoft.com/office/drawing/2014/main" id="{B8534868-F852-4B62-8302-54E257C0A3F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42968" y="2239887"/>
            <a:ext cx="457200" cy="457200"/>
          </a:xfrm>
          <a:prstGeom prst="rect">
            <a:avLst/>
          </a:prstGeom>
        </p:spPr>
      </p:pic>
      <p:sp>
        <p:nvSpPr>
          <p:cNvPr id="91" name="Rectangle 90">
            <a:extLst>
              <a:ext uri="{FF2B5EF4-FFF2-40B4-BE49-F238E27FC236}">
                <a16:creationId xmlns:a16="http://schemas.microsoft.com/office/drawing/2014/main" id="{41AA0B2D-FC6A-4E8C-AC80-1E1D090A0381}"/>
              </a:ext>
              <a:ext uri="{C183D7F6-B498-43B3-948B-1728B52AA6E4}">
                <adec:decorative xmlns:adec="http://schemas.microsoft.com/office/drawing/2017/decorative" val="1"/>
              </a:ext>
            </a:extLst>
          </p:cNvPr>
          <p:cNvSpPr/>
          <p:nvPr/>
        </p:nvSpPr>
        <p:spPr bwMode="auto">
          <a:xfrm>
            <a:off x="4160838" y="2982006"/>
            <a:ext cx="7837487" cy="1131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chemeClr val="tx2"/>
                    </a:gs>
                    <a:gs pos="100000">
                      <a:schemeClr val="tx2"/>
                    </a:gs>
                  </a:gsLst>
                  <a:lin ang="5400000" scaled="0"/>
                </a:gradFill>
                <a:latin typeface="+mj-lt"/>
                <a:cs typeface="Segoe UI" pitchFamily="34" charset="0"/>
              </a:rPr>
              <a:t>Container management</a:t>
            </a:r>
          </a:p>
        </p:txBody>
      </p:sp>
      <p:pic>
        <p:nvPicPr>
          <p:cNvPr id="105" name="Picture 104">
            <a:extLst>
              <a:ext uri="{FF2B5EF4-FFF2-40B4-BE49-F238E27FC236}">
                <a16:creationId xmlns:a16="http://schemas.microsoft.com/office/drawing/2014/main" id="{F3F2A944-16EA-430B-9C08-752221FF0382}"/>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000000">
                  <a:alpha val="10196"/>
                </a:srgbClr>
              </a:clrFrom>
              <a:clrTo>
                <a:srgbClr val="000000">
                  <a:alpha val="0"/>
                </a:srgbClr>
              </a:clrTo>
            </a:clrChange>
          </a:blip>
          <a:srcRect l="29063" t="33062" r="63029" b="54674"/>
          <a:stretch/>
        </p:blipFill>
        <p:spPr>
          <a:xfrm>
            <a:off x="6799421" y="3435237"/>
            <a:ext cx="457200" cy="457200"/>
          </a:xfrm>
          <a:prstGeom prst="rect">
            <a:avLst/>
          </a:prstGeom>
        </p:spPr>
      </p:pic>
      <p:sp>
        <p:nvSpPr>
          <p:cNvPr id="97" name="Rectangle 96">
            <a:extLst>
              <a:ext uri="{FF2B5EF4-FFF2-40B4-BE49-F238E27FC236}">
                <a16:creationId xmlns:a16="http://schemas.microsoft.com/office/drawing/2014/main" id="{076C91BF-26B2-4CA1-BC44-9A46CF576538}"/>
              </a:ext>
              <a:ext uri="{C183D7F6-B498-43B3-948B-1728B52AA6E4}">
                <adec:decorative xmlns:adec="http://schemas.microsoft.com/office/drawing/2017/decorative" val="1"/>
              </a:ext>
            </a:extLst>
          </p:cNvPr>
          <p:cNvSpPr/>
          <p:nvPr/>
        </p:nvSpPr>
        <p:spPr bwMode="auto">
          <a:xfrm>
            <a:off x="7439501" y="3566888"/>
            <a:ext cx="1920240"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400" dirty="0">
                <a:gradFill>
                  <a:gsLst>
                    <a:gs pos="0">
                      <a:schemeClr val="tx1"/>
                    </a:gs>
                    <a:gs pos="100000">
                      <a:schemeClr val="tx1"/>
                    </a:gs>
                  </a:gsLst>
                  <a:lin ang="5400000" scaled="0"/>
                </a:gradFill>
                <a:latin typeface="+mj-lt"/>
                <a:ea typeface="Segoe UI" pitchFamily="34" charset="0"/>
                <a:cs typeface="Segoe UI" pitchFamily="34" charset="0"/>
              </a:rPr>
              <a:t>AKS on Azure Stack HCI</a:t>
            </a:r>
          </a:p>
        </p:txBody>
      </p:sp>
      <p:sp>
        <p:nvSpPr>
          <p:cNvPr id="99" name="Rectangle 98">
            <a:extLst>
              <a:ext uri="{FF2B5EF4-FFF2-40B4-BE49-F238E27FC236}">
                <a16:creationId xmlns:a16="http://schemas.microsoft.com/office/drawing/2014/main" id="{6B5BE58B-971F-461E-8500-A318C50EEC49}"/>
              </a:ext>
              <a:ext uri="{C183D7F6-B498-43B3-948B-1728B52AA6E4}">
                <adec:decorative xmlns:adec="http://schemas.microsoft.com/office/drawing/2017/decorative" val="1"/>
              </a:ext>
            </a:extLst>
          </p:cNvPr>
          <p:cNvSpPr/>
          <p:nvPr/>
        </p:nvSpPr>
        <p:spPr bwMode="auto">
          <a:xfrm>
            <a:off x="9940925" y="3319199"/>
            <a:ext cx="1554480" cy="457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Familiar management, operations, and deployment flexibility</a:t>
            </a:r>
          </a:p>
        </p:txBody>
      </p:sp>
      <p:sp>
        <p:nvSpPr>
          <p:cNvPr id="53" name="Rectangle 52">
            <a:extLst>
              <a:ext uri="{FF2B5EF4-FFF2-40B4-BE49-F238E27FC236}">
                <a16:creationId xmlns:a16="http://schemas.microsoft.com/office/drawing/2014/main" id="{30B9BA7F-EC51-4F03-9526-396E9BBCB0CD}"/>
              </a:ext>
              <a:ext uri="{C183D7F6-B498-43B3-948B-1728B52AA6E4}">
                <adec:decorative xmlns:adec="http://schemas.microsoft.com/office/drawing/2017/decorative" val="1"/>
              </a:ext>
            </a:extLst>
          </p:cNvPr>
          <p:cNvSpPr/>
          <p:nvPr/>
        </p:nvSpPr>
        <p:spPr bwMode="auto">
          <a:xfrm>
            <a:off x="4160838" y="4197918"/>
            <a:ext cx="7837487" cy="1131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chemeClr val="tx2"/>
                    </a:gs>
                    <a:gs pos="100000">
                      <a:schemeClr val="tx2"/>
                    </a:gs>
                  </a:gsLst>
                  <a:lin ang="5400000" scaled="0"/>
                </a:gradFill>
                <a:latin typeface="+mj-lt"/>
                <a:cs typeface="Segoe UI" pitchFamily="34" charset="0"/>
              </a:rPr>
              <a:t>Datacenter modernization</a:t>
            </a:r>
          </a:p>
        </p:txBody>
      </p:sp>
      <p:pic>
        <p:nvPicPr>
          <p:cNvPr id="104" name="Picture 103">
            <a:extLst>
              <a:ext uri="{FF2B5EF4-FFF2-40B4-BE49-F238E27FC236}">
                <a16:creationId xmlns:a16="http://schemas.microsoft.com/office/drawing/2014/main" id="{910264DE-3F6E-49AA-93E8-7B0181C25AD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799421" y="4742091"/>
            <a:ext cx="495124" cy="282683"/>
          </a:xfrm>
          <a:prstGeom prst="rect">
            <a:avLst/>
          </a:prstGeom>
        </p:spPr>
      </p:pic>
      <p:sp>
        <p:nvSpPr>
          <p:cNvPr id="98" name="Rectangle 97">
            <a:extLst>
              <a:ext uri="{FF2B5EF4-FFF2-40B4-BE49-F238E27FC236}">
                <a16:creationId xmlns:a16="http://schemas.microsoft.com/office/drawing/2014/main" id="{37A73D25-1E1F-4B74-AEF0-8BD38BAE7A6A}"/>
              </a:ext>
              <a:ext uri="{C183D7F6-B498-43B3-948B-1728B52AA6E4}">
                <adec:decorative xmlns:adec="http://schemas.microsoft.com/office/drawing/2017/decorative" val="1"/>
              </a:ext>
            </a:extLst>
          </p:cNvPr>
          <p:cNvSpPr/>
          <p:nvPr/>
        </p:nvSpPr>
        <p:spPr bwMode="auto">
          <a:xfrm>
            <a:off x="7439501" y="4782800"/>
            <a:ext cx="1920240"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400" dirty="0">
                <a:gradFill>
                  <a:gsLst>
                    <a:gs pos="0">
                      <a:schemeClr val="tx1"/>
                    </a:gs>
                    <a:gs pos="100000">
                      <a:schemeClr val="tx1"/>
                    </a:gs>
                  </a:gsLst>
                  <a:lin ang="5400000" scaled="0"/>
                </a:gradFill>
                <a:latin typeface="+mj-lt"/>
                <a:ea typeface="Segoe UI" pitchFamily="34" charset="0"/>
                <a:cs typeface="Segoe UI" pitchFamily="34" charset="0"/>
              </a:rPr>
              <a:t>Azure Stack HCI</a:t>
            </a:r>
          </a:p>
        </p:txBody>
      </p:sp>
      <p:sp>
        <p:nvSpPr>
          <p:cNvPr id="100" name="Rectangle 99">
            <a:extLst>
              <a:ext uri="{FF2B5EF4-FFF2-40B4-BE49-F238E27FC236}">
                <a16:creationId xmlns:a16="http://schemas.microsoft.com/office/drawing/2014/main" id="{6958F3E3-BD69-487B-86B7-20971CF103E5}"/>
              </a:ext>
              <a:ext uri="{C183D7F6-B498-43B3-948B-1728B52AA6E4}">
                <adec:decorative xmlns:adec="http://schemas.microsoft.com/office/drawing/2017/decorative" val="1"/>
              </a:ext>
            </a:extLst>
          </p:cNvPr>
          <p:cNvSpPr/>
          <p:nvPr/>
        </p:nvSpPr>
        <p:spPr bwMode="auto">
          <a:xfrm>
            <a:off x="9940925" y="4306587"/>
            <a:ext cx="1759243" cy="9140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Flexible for VMs and cloud native apps with AKS on Azure Stack HCI</a:t>
            </a:r>
          </a:p>
          <a:p>
            <a:pPr defTabSz="932472" fontAlgn="base">
              <a:lnSpc>
                <a:spcPct val="90000"/>
              </a:lnSpc>
              <a:spcBef>
                <a:spcPct val="0"/>
              </a:spcBef>
              <a:spcAft>
                <a:spcPct val="0"/>
              </a:spcAft>
            </a:pPr>
            <a:endParaRPr lang="en-US" sz="1100" dirty="0">
              <a:gradFill>
                <a:gsLst>
                  <a:gs pos="0">
                    <a:schemeClr val="tx1"/>
                  </a:gs>
                  <a:gs pos="100000">
                    <a:schemeClr val="tx1"/>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Enterprise scale and great price-performance</a:t>
            </a:r>
          </a:p>
        </p:txBody>
      </p:sp>
      <p:sp>
        <p:nvSpPr>
          <p:cNvPr id="3" name="Rectangle 2">
            <a:extLst>
              <a:ext uri="{FF2B5EF4-FFF2-40B4-BE49-F238E27FC236}">
                <a16:creationId xmlns:a16="http://schemas.microsoft.com/office/drawing/2014/main" id="{0D9769F6-DF32-4218-8F40-2BA18F6DCE29}"/>
              </a:ext>
              <a:ext uri="{C183D7F6-B498-43B3-948B-1728B52AA6E4}">
                <adec:decorative xmlns:adec="http://schemas.microsoft.com/office/drawing/2017/decorative" val="1"/>
              </a:ext>
            </a:extLst>
          </p:cNvPr>
          <p:cNvSpPr/>
          <p:nvPr/>
        </p:nvSpPr>
        <p:spPr bwMode="auto">
          <a:xfrm>
            <a:off x="4160838" y="5413830"/>
            <a:ext cx="7837487" cy="1131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chemeClr val="tx2"/>
                    </a:gs>
                    <a:gs pos="100000">
                      <a:schemeClr val="tx2"/>
                    </a:gs>
                  </a:gsLst>
                  <a:lin ang="5400000" scaled="0"/>
                </a:gradFill>
                <a:latin typeface="+mj-lt"/>
                <a:cs typeface="Segoe UI" pitchFamily="34" charset="0"/>
              </a:rPr>
              <a:t>Hardware ecosystem</a:t>
            </a:r>
          </a:p>
        </p:txBody>
      </p:sp>
      <p:pic>
        <p:nvPicPr>
          <p:cNvPr id="106" name="Picture 105">
            <a:extLst>
              <a:ext uri="{FF2B5EF4-FFF2-40B4-BE49-F238E27FC236}">
                <a16:creationId xmlns:a16="http://schemas.microsoft.com/office/drawing/2014/main" id="{3D2BBAB8-2EBA-46CA-9FCE-E80E28E185E3}"/>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000000">
                  <a:alpha val="10196"/>
                </a:srgbClr>
              </a:clrFrom>
              <a:clrTo>
                <a:srgbClr val="000000">
                  <a:alpha val="0"/>
                </a:srgbClr>
              </a:clrTo>
            </a:clrChange>
          </a:blip>
          <a:srcRect l="24189" t="86371" r="69562" b="3938"/>
          <a:stretch/>
        </p:blipFill>
        <p:spPr>
          <a:xfrm>
            <a:off x="6799421" y="5914232"/>
            <a:ext cx="457200" cy="457200"/>
          </a:xfrm>
          <a:prstGeom prst="rect">
            <a:avLst/>
          </a:prstGeom>
        </p:spPr>
      </p:pic>
      <p:pic>
        <p:nvPicPr>
          <p:cNvPr id="107" name="Picture 106">
            <a:extLst>
              <a:ext uri="{FF2B5EF4-FFF2-40B4-BE49-F238E27FC236}">
                <a16:creationId xmlns:a16="http://schemas.microsoft.com/office/drawing/2014/main" id="{7E8F868A-74B2-4F7D-A110-5FC4113ACF2A}"/>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000000">
                  <a:alpha val="10196"/>
                </a:srgbClr>
              </a:clrFrom>
              <a:clrTo>
                <a:srgbClr val="000000">
                  <a:alpha val="0"/>
                </a:srgbClr>
              </a:clrTo>
            </a:clrChange>
          </a:blip>
          <a:srcRect l="34445" t="85183" r="56991" b="1535"/>
          <a:stretch/>
        </p:blipFill>
        <p:spPr>
          <a:xfrm>
            <a:off x="7325201" y="5914232"/>
            <a:ext cx="457200" cy="457200"/>
          </a:xfrm>
          <a:prstGeom prst="rect">
            <a:avLst/>
          </a:prstGeom>
        </p:spPr>
      </p:pic>
      <p:pic>
        <p:nvPicPr>
          <p:cNvPr id="108" name="Picture 107">
            <a:extLst>
              <a:ext uri="{FF2B5EF4-FFF2-40B4-BE49-F238E27FC236}">
                <a16:creationId xmlns:a16="http://schemas.microsoft.com/office/drawing/2014/main" id="{B09FD6A3-FCBE-41CD-BE03-758DF50C40E9}"/>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000000">
                  <a:alpha val="10196"/>
                </a:srgbClr>
              </a:clrFrom>
              <a:clrTo>
                <a:srgbClr val="000000">
                  <a:alpha val="0"/>
                </a:srgbClr>
              </a:clrTo>
            </a:clrChange>
          </a:blip>
          <a:srcRect l="47674" t="85641" r="43917" b="1317"/>
          <a:stretch/>
        </p:blipFill>
        <p:spPr>
          <a:xfrm>
            <a:off x="7850981" y="5914232"/>
            <a:ext cx="457200" cy="457200"/>
          </a:xfrm>
          <a:prstGeom prst="rect">
            <a:avLst/>
          </a:prstGeom>
        </p:spPr>
      </p:pic>
      <p:pic>
        <p:nvPicPr>
          <p:cNvPr id="109" name="Picture 108">
            <a:extLst>
              <a:ext uri="{FF2B5EF4-FFF2-40B4-BE49-F238E27FC236}">
                <a16:creationId xmlns:a16="http://schemas.microsoft.com/office/drawing/2014/main" id="{42D200B2-4A4D-40AB-9CBC-C6F4C51143CA}"/>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000000">
                  <a:alpha val="10196"/>
                </a:srgbClr>
              </a:clrFrom>
              <a:clrTo>
                <a:srgbClr val="000000">
                  <a:alpha val="0"/>
                </a:srgbClr>
              </a:clrTo>
            </a:clrChange>
          </a:blip>
          <a:srcRect l="61674" t="84227" r="30680" b="3916"/>
          <a:stretch/>
        </p:blipFill>
        <p:spPr>
          <a:xfrm>
            <a:off x="8376761" y="5914232"/>
            <a:ext cx="457200" cy="457200"/>
          </a:xfrm>
          <a:prstGeom prst="rect">
            <a:avLst/>
          </a:prstGeom>
        </p:spPr>
      </p:pic>
      <p:pic>
        <p:nvPicPr>
          <p:cNvPr id="110" name="Picture 109">
            <a:extLst>
              <a:ext uri="{FF2B5EF4-FFF2-40B4-BE49-F238E27FC236}">
                <a16:creationId xmlns:a16="http://schemas.microsoft.com/office/drawing/2014/main" id="{9175D661-79EC-4132-B322-2A559B6A162E}"/>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000000">
                  <a:alpha val="10196"/>
                </a:srgbClr>
              </a:clrFrom>
              <a:clrTo>
                <a:srgbClr val="000000">
                  <a:alpha val="0"/>
                </a:srgbClr>
              </a:clrTo>
            </a:clrChange>
          </a:blip>
          <a:srcRect l="73359" t="85170" r="18521" b="2237"/>
          <a:stretch/>
        </p:blipFill>
        <p:spPr>
          <a:xfrm>
            <a:off x="8902541" y="5914232"/>
            <a:ext cx="457200" cy="457200"/>
          </a:xfrm>
          <a:prstGeom prst="rect">
            <a:avLst/>
          </a:prstGeom>
        </p:spPr>
      </p:pic>
      <p:sp>
        <p:nvSpPr>
          <p:cNvPr id="101" name="Rectangle 100">
            <a:extLst>
              <a:ext uri="{FF2B5EF4-FFF2-40B4-BE49-F238E27FC236}">
                <a16:creationId xmlns:a16="http://schemas.microsoft.com/office/drawing/2014/main" id="{D6865EF8-A1F6-4B7E-A0A2-F8B475601B40}"/>
              </a:ext>
              <a:ext uri="{C183D7F6-B498-43B3-948B-1728B52AA6E4}">
                <adec:decorative xmlns:adec="http://schemas.microsoft.com/office/drawing/2017/decorative" val="1"/>
              </a:ext>
            </a:extLst>
          </p:cNvPr>
          <p:cNvSpPr/>
          <p:nvPr/>
        </p:nvSpPr>
        <p:spPr bwMode="auto">
          <a:xfrm>
            <a:off x="9940925" y="5827197"/>
            <a:ext cx="1554480" cy="304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350+ solutions, validated by Microsoft</a:t>
            </a:r>
          </a:p>
        </p:txBody>
      </p:sp>
      <p:sp>
        <p:nvSpPr>
          <p:cNvPr id="95" name="Rectangle 94">
            <a:extLst>
              <a:ext uri="{FF2B5EF4-FFF2-40B4-BE49-F238E27FC236}">
                <a16:creationId xmlns:a16="http://schemas.microsoft.com/office/drawing/2014/main" id="{FFEEB2D3-2C6C-44C0-B652-30098C54309E}"/>
              </a:ext>
              <a:ext uri="{C183D7F6-B498-43B3-948B-1728B52AA6E4}">
                <adec:decorative xmlns:adec="http://schemas.microsoft.com/office/drawing/2017/decorative" val="1"/>
              </a:ext>
            </a:extLst>
          </p:cNvPr>
          <p:cNvSpPr/>
          <p:nvPr/>
        </p:nvSpPr>
        <p:spPr bwMode="auto">
          <a:xfrm>
            <a:off x="4349526" y="3155838"/>
            <a:ext cx="1194933" cy="3215594"/>
          </a:xfrm>
          <a:prstGeom prst="rect">
            <a:avLst/>
          </a:pr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chemeClr val="tx2"/>
                    </a:gs>
                    <a:gs pos="100000">
                      <a:schemeClr val="tx2"/>
                    </a:gs>
                  </a:gsLst>
                  <a:lin ang="5400000" scaled="0"/>
                </a:gradFill>
                <a:latin typeface="+mj-lt"/>
                <a:cs typeface="Segoe UI" pitchFamily="34" charset="0"/>
              </a:rPr>
              <a:t>Azure Arc enabled</a:t>
            </a:r>
          </a:p>
        </p:txBody>
      </p:sp>
      <p:pic>
        <p:nvPicPr>
          <p:cNvPr id="12" name="Graphic 11">
            <a:extLst>
              <a:ext uri="{FF2B5EF4-FFF2-40B4-BE49-F238E27FC236}">
                <a16:creationId xmlns:a16="http://schemas.microsoft.com/office/drawing/2014/main" id="{58C6C794-9456-46DE-BA67-14FC3060F1B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18392" y="4287272"/>
            <a:ext cx="457200" cy="457200"/>
          </a:xfrm>
          <a:prstGeom prst="rect">
            <a:avLst/>
          </a:prstGeom>
        </p:spPr>
      </p:pic>
    </p:spTree>
    <p:extLst>
      <p:ext uri="{BB962C8B-B14F-4D97-AF65-F5344CB8AC3E}">
        <p14:creationId xmlns:p14="http://schemas.microsoft.com/office/powerpoint/2010/main" val="1542719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6896-85C5-4B5E-AF12-2C37EBBF61F8}"/>
              </a:ext>
            </a:extLst>
          </p:cNvPr>
          <p:cNvSpPr>
            <a:spLocks noGrp="1"/>
          </p:cNvSpPr>
          <p:nvPr>
            <p:ph type="title"/>
          </p:nvPr>
        </p:nvSpPr>
        <p:spPr>
          <a:xfrm>
            <a:off x="465138" y="632779"/>
            <a:ext cx="11533187" cy="411162"/>
          </a:xfrm>
        </p:spPr>
        <p:txBody>
          <a:bodyPr/>
          <a:lstStyle/>
          <a:p>
            <a:r>
              <a:rPr lang="en-US" dirty="0">
                <a:gradFill>
                  <a:gsLst>
                    <a:gs pos="0">
                      <a:schemeClr val="tx2"/>
                    </a:gs>
                    <a:gs pos="100000">
                      <a:schemeClr val="tx2"/>
                    </a:gs>
                  </a:gsLst>
                  <a:lin ang="5400000" scaled="1"/>
                </a:gradFill>
              </a:rPr>
              <a:t>Deploy hybrid cloud </a:t>
            </a:r>
            <a:r>
              <a:rPr lang="en-US" dirty="0">
                <a:gradFill>
                  <a:gsLst>
                    <a:gs pos="0">
                      <a:srgbClr val="000000"/>
                    </a:gs>
                    <a:gs pos="100000">
                      <a:srgbClr val="000000"/>
                    </a:gs>
                  </a:gsLst>
                  <a:lin ang="5400000" scaled="1"/>
                </a:gradFill>
              </a:rPr>
              <a:t>to your retail infrastructure</a:t>
            </a:r>
            <a:endParaRPr lang="en-US" dirty="0">
              <a:gradFill>
                <a:gsLst>
                  <a:gs pos="0">
                    <a:schemeClr val="tx2"/>
                  </a:gs>
                  <a:gs pos="100000">
                    <a:schemeClr val="tx2"/>
                  </a:gs>
                </a:gsLst>
                <a:lin ang="5400000" scaled="1"/>
              </a:gradFill>
            </a:endParaRPr>
          </a:p>
        </p:txBody>
      </p:sp>
      <p:cxnSp>
        <p:nvCxnSpPr>
          <p:cNvPr id="44" name="Straight Connector 43">
            <a:extLst>
              <a:ext uri="{FF2B5EF4-FFF2-40B4-BE49-F238E27FC236}">
                <a16:creationId xmlns:a16="http://schemas.microsoft.com/office/drawing/2014/main" id="{0C3CAD8B-6C11-4B14-929B-300DD25E9FDE}"/>
              </a:ext>
              <a:ext uri="{C183D7F6-B498-43B3-948B-1728B52AA6E4}">
                <adec:decorative xmlns:adec="http://schemas.microsoft.com/office/drawing/2017/decorative" val="1"/>
              </a:ext>
            </a:extLst>
          </p:cNvPr>
          <p:cNvCxnSpPr>
            <a:cxnSpLocks/>
          </p:cNvCxnSpPr>
          <p:nvPr/>
        </p:nvCxnSpPr>
        <p:spPr>
          <a:xfrm>
            <a:off x="634373" y="1765505"/>
            <a:ext cx="0" cy="1234440"/>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 name="Content Placeholder 3">
            <a:extLst>
              <a:ext uri="{FF2B5EF4-FFF2-40B4-BE49-F238E27FC236}">
                <a16:creationId xmlns:a16="http://schemas.microsoft.com/office/drawing/2014/main" id="{C66BD61B-1873-4E06-9B44-3D492ABA9189}"/>
              </a:ext>
            </a:extLst>
          </p:cNvPr>
          <p:cNvSpPr txBox="1">
            <a:spLocks/>
          </p:cNvSpPr>
          <p:nvPr/>
        </p:nvSpPr>
        <p:spPr>
          <a:xfrm>
            <a:off x="634372" y="1765505"/>
            <a:ext cx="2587003" cy="984885"/>
          </a:xfrm>
          <a:prstGeom prst="rect">
            <a:avLst/>
          </a:prstGeom>
        </p:spPr>
        <p:txBody>
          <a:bodyPr vert="horz" wrap="square" lIns="9144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400">
              <a:spcBef>
                <a:spcPts val="1800"/>
              </a:spcBef>
              <a:buSzTx/>
              <a:defRPr/>
            </a:pPr>
            <a:r>
              <a:rPr lang="en-US" sz="1600" spc="0" dirty="0">
                <a:gradFill>
                  <a:gsLst>
                    <a:gs pos="0">
                      <a:srgbClr val="000000"/>
                    </a:gs>
                    <a:gs pos="100000">
                      <a:srgbClr val="000000"/>
                    </a:gs>
                  </a:gsLst>
                  <a:lin ang="5400000" scaled="0"/>
                </a:gradFill>
                <a:latin typeface="Segoe UI"/>
              </a:rPr>
              <a:t>Up to 16 nodes for scalability and start at switchless 2 nodes for</a:t>
            </a:r>
            <a:br>
              <a:rPr lang="en-US" sz="1600" spc="0" dirty="0">
                <a:gradFill>
                  <a:gsLst>
                    <a:gs pos="0">
                      <a:srgbClr val="000000"/>
                    </a:gs>
                    <a:gs pos="100000">
                      <a:srgbClr val="000000"/>
                    </a:gs>
                  </a:gsLst>
                  <a:lin ang="5400000" scaled="0"/>
                </a:gradFill>
                <a:latin typeface="Segoe UI"/>
              </a:rPr>
            </a:br>
            <a:r>
              <a:rPr lang="en-US" sz="1600" spc="0" dirty="0">
                <a:gradFill>
                  <a:gsLst>
                    <a:gs pos="0">
                      <a:srgbClr val="000000"/>
                    </a:gs>
                    <a:gs pos="100000">
                      <a:srgbClr val="000000"/>
                    </a:gs>
                  </a:gsLst>
                  <a:lin ang="5400000" scaled="0"/>
                </a:gradFill>
                <a:latin typeface="Segoe UI"/>
              </a:rPr>
              <a:t>low-cost entry point</a:t>
            </a:r>
          </a:p>
        </p:txBody>
      </p:sp>
      <p:cxnSp>
        <p:nvCxnSpPr>
          <p:cNvPr id="46" name="Straight Connector 45">
            <a:extLst>
              <a:ext uri="{FF2B5EF4-FFF2-40B4-BE49-F238E27FC236}">
                <a16:creationId xmlns:a16="http://schemas.microsoft.com/office/drawing/2014/main" id="{B9C725B1-02AD-47AA-9B0F-EA77548D012F}"/>
              </a:ext>
              <a:ext uri="{C183D7F6-B498-43B3-948B-1728B52AA6E4}">
                <adec:decorative xmlns:adec="http://schemas.microsoft.com/office/drawing/2017/decorative" val="1"/>
              </a:ext>
            </a:extLst>
          </p:cNvPr>
          <p:cNvCxnSpPr>
            <a:cxnSpLocks/>
          </p:cNvCxnSpPr>
          <p:nvPr/>
        </p:nvCxnSpPr>
        <p:spPr>
          <a:xfrm>
            <a:off x="3494615" y="1765505"/>
            <a:ext cx="0" cy="1234440"/>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6" name="Content Placeholder 5">
            <a:extLst>
              <a:ext uri="{FF2B5EF4-FFF2-40B4-BE49-F238E27FC236}">
                <a16:creationId xmlns:a16="http://schemas.microsoft.com/office/drawing/2014/main" id="{2ECBA06B-D8E6-4ECB-8021-2B40649B9286}"/>
              </a:ext>
            </a:extLst>
          </p:cNvPr>
          <p:cNvSpPr txBox="1">
            <a:spLocks/>
          </p:cNvSpPr>
          <p:nvPr/>
        </p:nvSpPr>
        <p:spPr>
          <a:xfrm>
            <a:off x="3494614" y="1765505"/>
            <a:ext cx="2587003" cy="738664"/>
          </a:xfrm>
          <a:prstGeom prst="rect">
            <a:avLst/>
          </a:prstGeom>
        </p:spPr>
        <p:txBody>
          <a:bodyPr vert="horz" wrap="square" lIns="9144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400">
              <a:spcBef>
                <a:spcPts val="1800"/>
              </a:spcBef>
              <a:buSzTx/>
              <a:defRPr/>
            </a:pPr>
            <a:r>
              <a:rPr lang="en-US" sz="1600" spc="0" dirty="0">
                <a:gradFill>
                  <a:gsLst>
                    <a:gs pos="0">
                      <a:srgbClr val="000000"/>
                    </a:gs>
                    <a:gs pos="100000">
                      <a:srgbClr val="000000"/>
                    </a:gs>
                  </a:gsLst>
                  <a:lin ang="5400000" scaled="0"/>
                </a:gradFill>
                <a:latin typeface="Segoe UI"/>
              </a:rPr>
              <a:t>Simplicity of architecture bringing the right hardware for the retail environment</a:t>
            </a:r>
          </a:p>
        </p:txBody>
      </p:sp>
      <p:cxnSp>
        <p:nvCxnSpPr>
          <p:cNvPr id="50" name="Straight Connector 49">
            <a:extLst>
              <a:ext uri="{FF2B5EF4-FFF2-40B4-BE49-F238E27FC236}">
                <a16:creationId xmlns:a16="http://schemas.microsoft.com/office/drawing/2014/main" id="{CCE0A55E-44C7-40B0-B5D8-078F1E99F1D1}"/>
              </a:ext>
              <a:ext uri="{C183D7F6-B498-43B3-948B-1728B52AA6E4}">
                <adec:decorative xmlns:adec="http://schemas.microsoft.com/office/drawing/2017/decorative" val="1"/>
              </a:ext>
            </a:extLst>
          </p:cNvPr>
          <p:cNvCxnSpPr>
            <a:cxnSpLocks/>
          </p:cNvCxnSpPr>
          <p:nvPr/>
        </p:nvCxnSpPr>
        <p:spPr>
          <a:xfrm>
            <a:off x="6354857" y="1765505"/>
            <a:ext cx="0" cy="1234440"/>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8" name="Content Placeholder 7">
            <a:extLst>
              <a:ext uri="{FF2B5EF4-FFF2-40B4-BE49-F238E27FC236}">
                <a16:creationId xmlns:a16="http://schemas.microsoft.com/office/drawing/2014/main" id="{57FF3FA1-A62C-4468-94AB-80498EEA5B4B}"/>
              </a:ext>
            </a:extLst>
          </p:cNvPr>
          <p:cNvSpPr txBox="1">
            <a:spLocks/>
          </p:cNvSpPr>
          <p:nvPr/>
        </p:nvSpPr>
        <p:spPr>
          <a:xfrm>
            <a:off x="6354856" y="1765505"/>
            <a:ext cx="2587003" cy="1231106"/>
          </a:xfrm>
          <a:prstGeom prst="rect">
            <a:avLst/>
          </a:prstGeom>
        </p:spPr>
        <p:txBody>
          <a:bodyPr vert="horz" wrap="square" lIns="9144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400">
              <a:spcBef>
                <a:spcPts val="1800"/>
              </a:spcBef>
              <a:buSzTx/>
              <a:defRPr/>
            </a:pPr>
            <a:r>
              <a:rPr lang="en-US" sz="1600" spc="0" dirty="0">
                <a:gradFill>
                  <a:gsLst>
                    <a:gs pos="0">
                      <a:srgbClr val="000000"/>
                    </a:gs>
                    <a:gs pos="100000">
                      <a:srgbClr val="000000"/>
                    </a:gs>
                  </a:gsLst>
                  <a:lin ang="5400000" scaled="0"/>
                </a:gradFill>
                <a:latin typeface="Segoe UI"/>
              </a:rPr>
              <a:t>Run your critical</a:t>
            </a:r>
            <a:br>
              <a:rPr lang="en-US" sz="1600" spc="0" dirty="0">
                <a:gradFill>
                  <a:gsLst>
                    <a:gs pos="0">
                      <a:srgbClr val="000000"/>
                    </a:gs>
                    <a:gs pos="100000">
                      <a:srgbClr val="000000"/>
                    </a:gs>
                  </a:gsLst>
                  <a:lin ang="5400000" scaled="0"/>
                </a:gradFill>
                <a:latin typeface="Segoe UI"/>
              </a:rPr>
            </a:br>
            <a:r>
              <a:rPr lang="en-US" sz="1600" spc="0" dirty="0">
                <a:gradFill>
                  <a:gsLst>
                    <a:gs pos="0">
                      <a:srgbClr val="000000"/>
                    </a:gs>
                    <a:gs pos="100000">
                      <a:srgbClr val="000000"/>
                    </a:gs>
                  </a:gsLst>
                  <a:lin ang="5400000" scaled="0"/>
                </a:gradFill>
                <a:latin typeface="Segoe UI"/>
              </a:rPr>
              <a:t>process on-prem (ex. POS) and benefit from data protection through the Azure cloud</a:t>
            </a:r>
          </a:p>
        </p:txBody>
      </p:sp>
      <p:cxnSp>
        <p:nvCxnSpPr>
          <p:cNvPr id="51" name="Straight Connector 50">
            <a:extLst>
              <a:ext uri="{FF2B5EF4-FFF2-40B4-BE49-F238E27FC236}">
                <a16:creationId xmlns:a16="http://schemas.microsoft.com/office/drawing/2014/main" id="{E16793A3-9EAB-4496-8CFE-C99BDD02939C}"/>
              </a:ext>
              <a:ext uri="{C183D7F6-B498-43B3-948B-1728B52AA6E4}">
                <adec:decorative xmlns:adec="http://schemas.microsoft.com/office/drawing/2017/decorative" val="1"/>
              </a:ext>
            </a:extLst>
          </p:cNvPr>
          <p:cNvCxnSpPr>
            <a:cxnSpLocks/>
          </p:cNvCxnSpPr>
          <p:nvPr/>
        </p:nvCxnSpPr>
        <p:spPr>
          <a:xfrm>
            <a:off x="9215100" y="1765505"/>
            <a:ext cx="0" cy="1234440"/>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Content Placeholder 9">
            <a:extLst>
              <a:ext uri="{FF2B5EF4-FFF2-40B4-BE49-F238E27FC236}">
                <a16:creationId xmlns:a16="http://schemas.microsoft.com/office/drawing/2014/main" id="{94CF0F56-DC83-4EB1-AFA9-82CA3B138787}"/>
              </a:ext>
            </a:extLst>
          </p:cNvPr>
          <p:cNvSpPr txBox="1">
            <a:spLocks/>
          </p:cNvSpPr>
          <p:nvPr/>
        </p:nvSpPr>
        <p:spPr>
          <a:xfrm>
            <a:off x="9215099" y="1765505"/>
            <a:ext cx="2587003" cy="984885"/>
          </a:xfrm>
          <a:prstGeom prst="rect">
            <a:avLst/>
          </a:prstGeom>
        </p:spPr>
        <p:txBody>
          <a:bodyPr vert="horz" wrap="square" lIns="9144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400">
              <a:spcBef>
                <a:spcPts val="1800"/>
              </a:spcBef>
              <a:buSzTx/>
              <a:defRPr/>
            </a:pPr>
            <a:r>
              <a:rPr lang="en-US" sz="1600" spc="0" dirty="0">
                <a:gradFill>
                  <a:gsLst>
                    <a:gs pos="0">
                      <a:srgbClr val="000000"/>
                    </a:gs>
                    <a:gs pos="100000">
                      <a:srgbClr val="000000"/>
                    </a:gs>
                  </a:gsLst>
                  <a:lin ang="5400000" scaled="0"/>
                </a:gradFill>
                <a:latin typeface="Segoe UI"/>
              </a:rPr>
              <a:t>Monitor and manage</a:t>
            </a:r>
            <a:br>
              <a:rPr lang="en-US" sz="1600" spc="0" dirty="0">
                <a:gradFill>
                  <a:gsLst>
                    <a:gs pos="0">
                      <a:srgbClr val="000000"/>
                    </a:gs>
                    <a:gs pos="100000">
                      <a:srgbClr val="000000"/>
                    </a:gs>
                  </a:gsLst>
                  <a:lin ang="5400000" scaled="0"/>
                </a:gradFill>
                <a:latin typeface="Segoe UI"/>
              </a:rPr>
            </a:br>
            <a:r>
              <a:rPr lang="en-US" sz="1600" spc="0" dirty="0">
                <a:gradFill>
                  <a:gsLst>
                    <a:gs pos="0">
                      <a:srgbClr val="000000"/>
                    </a:gs>
                    <a:gs pos="100000">
                      <a:srgbClr val="000000"/>
                    </a:gs>
                  </a:gsLst>
                  <a:lin ang="5400000" scaled="0"/>
                </a:gradFill>
                <a:latin typeface="Segoe UI"/>
              </a:rPr>
              <a:t>all your retail locations through a single pane</a:t>
            </a:r>
            <a:br>
              <a:rPr lang="en-US" sz="1600" spc="0" dirty="0">
                <a:gradFill>
                  <a:gsLst>
                    <a:gs pos="0">
                      <a:srgbClr val="000000"/>
                    </a:gs>
                    <a:gs pos="100000">
                      <a:srgbClr val="000000"/>
                    </a:gs>
                  </a:gsLst>
                  <a:lin ang="5400000" scaled="0"/>
                </a:gradFill>
                <a:latin typeface="Segoe UI"/>
              </a:rPr>
            </a:br>
            <a:r>
              <a:rPr lang="en-US" sz="1600" spc="0" dirty="0">
                <a:gradFill>
                  <a:gsLst>
                    <a:gs pos="0">
                      <a:srgbClr val="000000"/>
                    </a:gs>
                    <a:gs pos="100000">
                      <a:srgbClr val="000000"/>
                    </a:gs>
                  </a:gsLst>
                  <a:lin ang="5400000" scaled="0"/>
                </a:gradFill>
                <a:latin typeface="Segoe UI"/>
              </a:rPr>
              <a:t>of glass</a:t>
            </a:r>
            <a:endParaRPr kumimoji="0" lang="en-US" sz="16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962C500B-D88E-46B7-AB09-EEB2F46D50A0}"/>
              </a:ext>
            </a:extLst>
          </p:cNvPr>
          <p:cNvSpPr/>
          <p:nvPr/>
        </p:nvSpPr>
        <p:spPr bwMode="auto">
          <a:xfrm>
            <a:off x="465138" y="3381375"/>
            <a:ext cx="3695697" cy="3163889"/>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chemeClr val="tx2"/>
                    </a:gs>
                    <a:gs pos="100000">
                      <a:schemeClr val="tx2"/>
                    </a:gs>
                  </a:gsLst>
                  <a:lin ang="5400000" scaled="0"/>
                </a:gradFill>
                <a:latin typeface="+mj-lt"/>
                <a:cs typeface="Segoe UI" pitchFamily="34" charset="0"/>
              </a:rPr>
              <a:t>On premises</a:t>
            </a:r>
          </a:p>
        </p:txBody>
      </p:sp>
      <p:sp>
        <p:nvSpPr>
          <p:cNvPr id="108" name="Rectangle 107">
            <a:extLst>
              <a:ext uri="{FF2B5EF4-FFF2-40B4-BE49-F238E27FC236}">
                <a16:creationId xmlns:a16="http://schemas.microsoft.com/office/drawing/2014/main" id="{F96E3EDF-E8C7-4550-A572-FBB34D08C108}"/>
              </a:ext>
            </a:extLst>
          </p:cNvPr>
          <p:cNvSpPr/>
          <p:nvPr/>
        </p:nvSpPr>
        <p:spPr bwMode="auto">
          <a:xfrm>
            <a:off x="1759427" y="4032912"/>
            <a:ext cx="1107119" cy="244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 Stack HCI</a:t>
            </a:r>
          </a:p>
        </p:txBody>
      </p:sp>
      <p:grpSp>
        <p:nvGrpSpPr>
          <p:cNvPr id="112" name="Group 111" descr="Server icon">
            <a:extLst>
              <a:ext uri="{FF2B5EF4-FFF2-40B4-BE49-F238E27FC236}">
                <a16:creationId xmlns:a16="http://schemas.microsoft.com/office/drawing/2014/main" id="{4DCBF769-05C0-41AA-8CAD-D418FEFC82A6}"/>
              </a:ext>
            </a:extLst>
          </p:cNvPr>
          <p:cNvGrpSpPr>
            <a:grpSpLocks noChangeAspect="1"/>
          </p:cNvGrpSpPr>
          <p:nvPr/>
        </p:nvGrpSpPr>
        <p:grpSpPr>
          <a:xfrm>
            <a:off x="966651" y="4186171"/>
            <a:ext cx="243206" cy="365760"/>
            <a:chOff x="6132511" y="3537501"/>
            <a:chExt cx="304008" cy="467656"/>
          </a:xfrm>
        </p:grpSpPr>
        <p:sp>
          <p:nvSpPr>
            <p:cNvPr id="113" name="Rectangle: Rounded Corners 112">
              <a:extLst>
                <a:ext uri="{FF2B5EF4-FFF2-40B4-BE49-F238E27FC236}">
                  <a16:creationId xmlns:a16="http://schemas.microsoft.com/office/drawing/2014/main" id="{6BC8CC5E-027B-4F54-BE68-872AA2AD3958}"/>
                </a:ext>
              </a:extLst>
            </p:cNvPr>
            <p:cNvSpPr/>
            <p:nvPr/>
          </p:nvSpPr>
          <p:spPr bwMode="auto">
            <a:xfrm>
              <a:off x="6132511" y="3537501"/>
              <a:ext cx="304008" cy="467656"/>
            </a:xfrm>
            <a:prstGeom prst="roundRect">
              <a:avLst>
                <a:gd name="adj" fmla="val 5701"/>
              </a:avLst>
            </a:prstGeom>
            <a:solidFill>
              <a:srgbClr val="9494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Shape 113">
              <a:extLst>
                <a:ext uri="{FF2B5EF4-FFF2-40B4-BE49-F238E27FC236}">
                  <a16:creationId xmlns:a16="http://schemas.microsoft.com/office/drawing/2014/main" id="{92D158A2-717F-4961-A02B-45C5E326594F}"/>
                </a:ext>
              </a:extLst>
            </p:cNvPr>
            <p:cNvSpPr/>
            <p:nvPr/>
          </p:nvSpPr>
          <p:spPr>
            <a:xfrm>
              <a:off x="6177256" y="3593238"/>
              <a:ext cx="218033" cy="181579"/>
            </a:xfrm>
            <a:custGeom>
              <a:avLst/>
              <a:gdLst>
                <a:gd name="connsiteX0" fmla="*/ 217993 w 218033"/>
                <a:gd name="connsiteY0" fmla="*/ 145004 h 181579"/>
                <a:gd name="connsiteX1" fmla="*/ 184871 w 218033"/>
                <a:gd name="connsiteY1" fmla="*/ 181580 h 181579"/>
                <a:gd name="connsiteX2" fmla="*/ 33162 w 218033"/>
                <a:gd name="connsiteY2" fmla="*/ 181580 h 181579"/>
                <a:gd name="connsiteX3" fmla="*/ 41 w 218033"/>
                <a:gd name="connsiteY3" fmla="*/ 145004 h 181579"/>
                <a:gd name="connsiteX4" fmla="*/ 41 w 218033"/>
                <a:gd name="connsiteY4" fmla="*/ 145004 h 181579"/>
                <a:gd name="connsiteX5" fmla="*/ 33162 w 218033"/>
                <a:gd name="connsiteY5" fmla="*/ 108428 h 181579"/>
                <a:gd name="connsiteX6" fmla="*/ 184871 w 218033"/>
                <a:gd name="connsiteY6" fmla="*/ 108428 h 181579"/>
                <a:gd name="connsiteX7" fmla="*/ 217993 w 218033"/>
                <a:gd name="connsiteY7" fmla="*/ 145004 h 181579"/>
                <a:gd name="connsiteX8" fmla="*/ 217993 w 218033"/>
                <a:gd name="connsiteY8" fmla="*/ 36576 h 181579"/>
                <a:gd name="connsiteX9" fmla="*/ 184871 w 218033"/>
                <a:gd name="connsiteY9" fmla="*/ 0 h 181579"/>
                <a:gd name="connsiteX10" fmla="*/ 33162 w 218033"/>
                <a:gd name="connsiteY10" fmla="*/ 0 h 181579"/>
                <a:gd name="connsiteX11" fmla="*/ 41 w 218033"/>
                <a:gd name="connsiteY11" fmla="*/ 36576 h 181579"/>
                <a:gd name="connsiteX12" fmla="*/ 41 w 218033"/>
                <a:gd name="connsiteY12" fmla="*/ 36576 h 181579"/>
                <a:gd name="connsiteX13" fmla="*/ 33162 w 218033"/>
                <a:gd name="connsiteY13" fmla="*/ 73152 h 181579"/>
                <a:gd name="connsiteX14" fmla="*/ 184871 w 218033"/>
                <a:gd name="connsiteY14" fmla="*/ 73152 h 181579"/>
                <a:gd name="connsiteX15" fmla="*/ 217993 w 218033"/>
                <a:gd name="connsiteY15" fmla="*/ 36576 h 1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8033" h="181579">
                  <a:moveTo>
                    <a:pt x="217993" y="145004"/>
                  </a:moveTo>
                  <a:cubicBezTo>
                    <a:pt x="218914" y="164238"/>
                    <a:pt x="204103" y="180594"/>
                    <a:pt x="184871" y="181580"/>
                  </a:cubicBezTo>
                  <a:lnTo>
                    <a:pt x="33162" y="181580"/>
                  </a:lnTo>
                  <a:cubicBezTo>
                    <a:pt x="13931" y="180594"/>
                    <a:pt x="-880" y="164238"/>
                    <a:pt x="41" y="145004"/>
                  </a:cubicBezTo>
                  <a:lnTo>
                    <a:pt x="41" y="145004"/>
                  </a:lnTo>
                  <a:cubicBezTo>
                    <a:pt x="-880" y="125769"/>
                    <a:pt x="13931" y="109413"/>
                    <a:pt x="33162" y="108428"/>
                  </a:cubicBezTo>
                  <a:lnTo>
                    <a:pt x="184871" y="108428"/>
                  </a:lnTo>
                  <a:cubicBezTo>
                    <a:pt x="204103" y="109413"/>
                    <a:pt x="218914" y="125769"/>
                    <a:pt x="217993" y="145004"/>
                  </a:cubicBezTo>
                  <a:close/>
                  <a:moveTo>
                    <a:pt x="217993" y="36576"/>
                  </a:moveTo>
                  <a:cubicBezTo>
                    <a:pt x="218914" y="17341"/>
                    <a:pt x="204103" y="986"/>
                    <a:pt x="184871" y="0"/>
                  </a:cubicBezTo>
                  <a:lnTo>
                    <a:pt x="33162" y="0"/>
                  </a:lnTo>
                  <a:cubicBezTo>
                    <a:pt x="13931" y="986"/>
                    <a:pt x="-880" y="17341"/>
                    <a:pt x="41" y="36576"/>
                  </a:cubicBezTo>
                  <a:lnTo>
                    <a:pt x="41" y="36576"/>
                  </a:lnTo>
                  <a:cubicBezTo>
                    <a:pt x="-880" y="55810"/>
                    <a:pt x="13931" y="72166"/>
                    <a:pt x="33162" y="73152"/>
                  </a:cubicBezTo>
                  <a:lnTo>
                    <a:pt x="184871" y="73152"/>
                  </a:lnTo>
                  <a:cubicBezTo>
                    <a:pt x="204103" y="72166"/>
                    <a:pt x="218914" y="55810"/>
                    <a:pt x="217993" y="36576"/>
                  </a:cubicBezTo>
                  <a:close/>
                </a:path>
              </a:pathLst>
            </a:custGeom>
            <a:solidFill>
              <a:srgbClr val="003067"/>
            </a:solidFill>
            <a:ln w="40217"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CEDE33A3-5511-491C-B80E-D6D11432FB10}"/>
                </a:ext>
              </a:extLst>
            </p:cNvPr>
            <p:cNvSpPr/>
            <p:nvPr/>
          </p:nvSpPr>
          <p:spPr>
            <a:xfrm>
              <a:off x="6200055" y="3605430"/>
              <a:ext cx="48768" cy="157073"/>
            </a:xfrm>
            <a:custGeom>
              <a:avLst/>
              <a:gdLst>
                <a:gd name="connsiteX0" fmla="*/ 48768 w 48768"/>
                <a:gd name="connsiteY0" fmla="*/ 24384 h 157073"/>
                <a:gd name="connsiteX1" fmla="*/ 24384 w 48768"/>
                <a:gd name="connsiteY1" fmla="*/ 48768 h 157073"/>
                <a:gd name="connsiteX2" fmla="*/ 0 w 48768"/>
                <a:gd name="connsiteY2" fmla="*/ 24384 h 157073"/>
                <a:gd name="connsiteX3" fmla="*/ 24384 w 48768"/>
                <a:gd name="connsiteY3" fmla="*/ 0 h 157073"/>
                <a:gd name="connsiteX4" fmla="*/ 48768 w 48768"/>
                <a:gd name="connsiteY4" fmla="*/ 24384 h 157073"/>
                <a:gd name="connsiteX5" fmla="*/ 24384 w 48768"/>
                <a:gd name="connsiteY5" fmla="*/ 108306 h 157073"/>
                <a:gd name="connsiteX6" fmla="*/ 0 w 48768"/>
                <a:gd name="connsiteY6" fmla="*/ 132690 h 157073"/>
                <a:gd name="connsiteX7" fmla="*/ 24384 w 48768"/>
                <a:gd name="connsiteY7" fmla="*/ 157074 h 157073"/>
                <a:gd name="connsiteX8" fmla="*/ 48768 w 48768"/>
                <a:gd name="connsiteY8" fmla="*/ 132690 h 157073"/>
                <a:gd name="connsiteX9" fmla="*/ 24384 w 48768"/>
                <a:gd name="connsiteY9" fmla="*/ 108305 h 157073"/>
                <a:gd name="connsiteX10" fmla="*/ 24262 w 48768"/>
                <a:gd name="connsiteY10" fmla="*/ 108306 h 15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8" h="157073">
                  <a:moveTo>
                    <a:pt x="48768" y="24384"/>
                  </a:moveTo>
                  <a:cubicBezTo>
                    <a:pt x="48768" y="37851"/>
                    <a:pt x="37851" y="48768"/>
                    <a:pt x="24384" y="48768"/>
                  </a:cubicBezTo>
                  <a:cubicBezTo>
                    <a:pt x="10917" y="48768"/>
                    <a:pt x="0" y="37851"/>
                    <a:pt x="0" y="24384"/>
                  </a:cubicBezTo>
                  <a:cubicBezTo>
                    <a:pt x="0" y="10917"/>
                    <a:pt x="10917" y="0"/>
                    <a:pt x="24384" y="0"/>
                  </a:cubicBezTo>
                  <a:cubicBezTo>
                    <a:pt x="37851" y="0"/>
                    <a:pt x="48768" y="10917"/>
                    <a:pt x="48768" y="24384"/>
                  </a:cubicBezTo>
                  <a:close/>
                  <a:moveTo>
                    <a:pt x="24384" y="108306"/>
                  </a:moveTo>
                  <a:cubicBezTo>
                    <a:pt x="10917" y="108306"/>
                    <a:pt x="0" y="119223"/>
                    <a:pt x="0" y="132690"/>
                  </a:cubicBezTo>
                  <a:cubicBezTo>
                    <a:pt x="0" y="146156"/>
                    <a:pt x="10917" y="157074"/>
                    <a:pt x="24384" y="157074"/>
                  </a:cubicBezTo>
                  <a:cubicBezTo>
                    <a:pt x="37851" y="157074"/>
                    <a:pt x="48768" y="146156"/>
                    <a:pt x="48768" y="132690"/>
                  </a:cubicBezTo>
                  <a:cubicBezTo>
                    <a:pt x="48768" y="119223"/>
                    <a:pt x="37851" y="108306"/>
                    <a:pt x="24384" y="108305"/>
                  </a:cubicBezTo>
                  <a:cubicBezTo>
                    <a:pt x="24343" y="108305"/>
                    <a:pt x="24303" y="108306"/>
                    <a:pt x="24262" y="108306"/>
                  </a:cubicBezTo>
                  <a:close/>
                </a:path>
              </a:pathLst>
            </a:custGeom>
            <a:solidFill>
              <a:srgbClr val="50E6FF"/>
            </a:solidFill>
            <a:ln w="40217" cap="flat">
              <a:noFill/>
              <a:prstDash val="solid"/>
              <a:miter/>
            </a:ln>
          </p:spPr>
          <p:txBody>
            <a:bodyPr rtlCol="0" anchor="ctr"/>
            <a:lstStyle/>
            <a:p>
              <a:endParaRPr lang="en-US"/>
            </a:p>
          </p:txBody>
        </p:sp>
      </p:grpSp>
      <p:cxnSp>
        <p:nvCxnSpPr>
          <p:cNvPr id="123" name="Straight Arrow Connector 122">
            <a:extLst>
              <a:ext uri="{FF2B5EF4-FFF2-40B4-BE49-F238E27FC236}">
                <a16:creationId xmlns:a16="http://schemas.microsoft.com/office/drawing/2014/main" id="{F433D4BC-67C6-47A6-B94F-ED501B9BBD61}"/>
              </a:ext>
              <a:ext uri="{C183D7F6-B498-43B3-948B-1728B52AA6E4}">
                <adec:decorative xmlns:adec="http://schemas.microsoft.com/office/drawing/2017/decorative" val="1"/>
              </a:ext>
            </a:extLst>
          </p:cNvPr>
          <p:cNvCxnSpPr>
            <a:cxnSpLocks/>
          </p:cNvCxnSpPr>
          <p:nvPr/>
        </p:nvCxnSpPr>
        <p:spPr>
          <a:xfrm flipH="1">
            <a:off x="1257390" y="4369051"/>
            <a:ext cx="2111193"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F9EC2308-6C8C-4DFA-B064-5C2CC49E1071}"/>
              </a:ext>
            </a:extLst>
          </p:cNvPr>
          <p:cNvSpPr/>
          <p:nvPr/>
        </p:nvSpPr>
        <p:spPr bwMode="auto">
          <a:xfrm>
            <a:off x="1759427" y="4460508"/>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Cluster interconnect</a:t>
            </a:r>
          </a:p>
        </p:txBody>
      </p:sp>
      <p:grpSp>
        <p:nvGrpSpPr>
          <p:cNvPr id="111" name="Group 110" descr="Server icon">
            <a:extLst>
              <a:ext uri="{FF2B5EF4-FFF2-40B4-BE49-F238E27FC236}">
                <a16:creationId xmlns:a16="http://schemas.microsoft.com/office/drawing/2014/main" id="{045843DB-A0D5-4E12-9CED-048ADCADBE4A}"/>
              </a:ext>
            </a:extLst>
          </p:cNvPr>
          <p:cNvGrpSpPr>
            <a:grpSpLocks noChangeAspect="1"/>
          </p:cNvGrpSpPr>
          <p:nvPr/>
        </p:nvGrpSpPr>
        <p:grpSpPr>
          <a:xfrm>
            <a:off x="3416116" y="4186171"/>
            <a:ext cx="243206" cy="365760"/>
            <a:chOff x="6132511" y="3537501"/>
            <a:chExt cx="304008" cy="467656"/>
          </a:xfrm>
        </p:grpSpPr>
        <p:sp>
          <p:nvSpPr>
            <p:cNvPr id="110" name="Rectangle: Rounded Corners 109">
              <a:extLst>
                <a:ext uri="{FF2B5EF4-FFF2-40B4-BE49-F238E27FC236}">
                  <a16:creationId xmlns:a16="http://schemas.microsoft.com/office/drawing/2014/main" id="{B3149C83-4462-414A-8111-33B027ABA0B2}"/>
                </a:ext>
              </a:extLst>
            </p:cNvPr>
            <p:cNvSpPr/>
            <p:nvPr/>
          </p:nvSpPr>
          <p:spPr bwMode="auto">
            <a:xfrm>
              <a:off x="6132511" y="3537501"/>
              <a:ext cx="304008" cy="467656"/>
            </a:xfrm>
            <a:prstGeom prst="roundRect">
              <a:avLst>
                <a:gd name="adj" fmla="val 5701"/>
              </a:avLst>
            </a:prstGeom>
            <a:solidFill>
              <a:srgbClr val="9494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D135CF7-6943-476B-8470-8CFF0EC3C4B7}"/>
                </a:ext>
              </a:extLst>
            </p:cNvPr>
            <p:cNvSpPr/>
            <p:nvPr/>
          </p:nvSpPr>
          <p:spPr>
            <a:xfrm>
              <a:off x="6177256" y="3593238"/>
              <a:ext cx="218033" cy="181579"/>
            </a:xfrm>
            <a:custGeom>
              <a:avLst/>
              <a:gdLst>
                <a:gd name="connsiteX0" fmla="*/ 217993 w 218033"/>
                <a:gd name="connsiteY0" fmla="*/ 145004 h 181579"/>
                <a:gd name="connsiteX1" fmla="*/ 184871 w 218033"/>
                <a:gd name="connsiteY1" fmla="*/ 181580 h 181579"/>
                <a:gd name="connsiteX2" fmla="*/ 33162 w 218033"/>
                <a:gd name="connsiteY2" fmla="*/ 181580 h 181579"/>
                <a:gd name="connsiteX3" fmla="*/ 41 w 218033"/>
                <a:gd name="connsiteY3" fmla="*/ 145004 h 181579"/>
                <a:gd name="connsiteX4" fmla="*/ 41 w 218033"/>
                <a:gd name="connsiteY4" fmla="*/ 145004 h 181579"/>
                <a:gd name="connsiteX5" fmla="*/ 33162 w 218033"/>
                <a:gd name="connsiteY5" fmla="*/ 108428 h 181579"/>
                <a:gd name="connsiteX6" fmla="*/ 184871 w 218033"/>
                <a:gd name="connsiteY6" fmla="*/ 108428 h 181579"/>
                <a:gd name="connsiteX7" fmla="*/ 217993 w 218033"/>
                <a:gd name="connsiteY7" fmla="*/ 145004 h 181579"/>
                <a:gd name="connsiteX8" fmla="*/ 217993 w 218033"/>
                <a:gd name="connsiteY8" fmla="*/ 36576 h 181579"/>
                <a:gd name="connsiteX9" fmla="*/ 184871 w 218033"/>
                <a:gd name="connsiteY9" fmla="*/ 0 h 181579"/>
                <a:gd name="connsiteX10" fmla="*/ 33162 w 218033"/>
                <a:gd name="connsiteY10" fmla="*/ 0 h 181579"/>
                <a:gd name="connsiteX11" fmla="*/ 41 w 218033"/>
                <a:gd name="connsiteY11" fmla="*/ 36576 h 181579"/>
                <a:gd name="connsiteX12" fmla="*/ 41 w 218033"/>
                <a:gd name="connsiteY12" fmla="*/ 36576 h 181579"/>
                <a:gd name="connsiteX13" fmla="*/ 33162 w 218033"/>
                <a:gd name="connsiteY13" fmla="*/ 73152 h 181579"/>
                <a:gd name="connsiteX14" fmla="*/ 184871 w 218033"/>
                <a:gd name="connsiteY14" fmla="*/ 73152 h 181579"/>
                <a:gd name="connsiteX15" fmla="*/ 217993 w 218033"/>
                <a:gd name="connsiteY15" fmla="*/ 36576 h 1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8033" h="181579">
                  <a:moveTo>
                    <a:pt x="217993" y="145004"/>
                  </a:moveTo>
                  <a:cubicBezTo>
                    <a:pt x="218914" y="164238"/>
                    <a:pt x="204103" y="180594"/>
                    <a:pt x="184871" y="181580"/>
                  </a:cubicBezTo>
                  <a:lnTo>
                    <a:pt x="33162" y="181580"/>
                  </a:lnTo>
                  <a:cubicBezTo>
                    <a:pt x="13931" y="180594"/>
                    <a:pt x="-880" y="164238"/>
                    <a:pt x="41" y="145004"/>
                  </a:cubicBezTo>
                  <a:lnTo>
                    <a:pt x="41" y="145004"/>
                  </a:lnTo>
                  <a:cubicBezTo>
                    <a:pt x="-880" y="125769"/>
                    <a:pt x="13931" y="109413"/>
                    <a:pt x="33162" y="108428"/>
                  </a:cubicBezTo>
                  <a:lnTo>
                    <a:pt x="184871" y="108428"/>
                  </a:lnTo>
                  <a:cubicBezTo>
                    <a:pt x="204103" y="109413"/>
                    <a:pt x="218914" y="125769"/>
                    <a:pt x="217993" y="145004"/>
                  </a:cubicBezTo>
                  <a:close/>
                  <a:moveTo>
                    <a:pt x="217993" y="36576"/>
                  </a:moveTo>
                  <a:cubicBezTo>
                    <a:pt x="218914" y="17341"/>
                    <a:pt x="204103" y="986"/>
                    <a:pt x="184871" y="0"/>
                  </a:cubicBezTo>
                  <a:lnTo>
                    <a:pt x="33162" y="0"/>
                  </a:lnTo>
                  <a:cubicBezTo>
                    <a:pt x="13931" y="986"/>
                    <a:pt x="-880" y="17341"/>
                    <a:pt x="41" y="36576"/>
                  </a:cubicBezTo>
                  <a:lnTo>
                    <a:pt x="41" y="36576"/>
                  </a:lnTo>
                  <a:cubicBezTo>
                    <a:pt x="-880" y="55810"/>
                    <a:pt x="13931" y="72166"/>
                    <a:pt x="33162" y="73152"/>
                  </a:cubicBezTo>
                  <a:lnTo>
                    <a:pt x="184871" y="73152"/>
                  </a:lnTo>
                  <a:cubicBezTo>
                    <a:pt x="204103" y="72166"/>
                    <a:pt x="218914" y="55810"/>
                    <a:pt x="217993" y="36576"/>
                  </a:cubicBezTo>
                  <a:close/>
                </a:path>
              </a:pathLst>
            </a:custGeom>
            <a:solidFill>
              <a:srgbClr val="003067"/>
            </a:solidFill>
            <a:ln w="40217"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2FD1991-2EB5-4EE2-BDDC-ABFD65245D80}"/>
                </a:ext>
              </a:extLst>
            </p:cNvPr>
            <p:cNvSpPr/>
            <p:nvPr/>
          </p:nvSpPr>
          <p:spPr>
            <a:xfrm>
              <a:off x="6200055" y="3605430"/>
              <a:ext cx="48768" cy="157073"/>
            </a:xfrm>
            <a:custGeom>
              <a:avLst/>
              <a:gdLst>
                <a:gd name="connsiteX0" fmla="*/ 48768 w 48768"/>
                <a:gd name="connsiteY0" fmla="*/ 24384 h 157073"/>
                <a:gd name="connsiteX1" fmla="*/ 24384 w 48768"/>
                <a:gd name="connsiteY1" fmla="*/ 48768 h 157073"/>
                <a:gd name="connsiteX2" fmla="*/ 0 w 48768"/>
                <a:gd name="connsiteY2" fmla="*/ 24384 h 157073"/>
                <a:gd name="connsiteX3" fmla="*/ 24384 w 48768"/>
                <a:gd name="connsiteY3" fmla="*/ 0 h 157073"/>
                <a:gd name="connsiteX4" fmla="*/ 48768 w 48768"/>
                <a:gd name="connsiteY4" fmla="*/ 24384 h 157073"/>
                <a:gd name="connsiteX5" fmla="*/ 24384 w 48768"/>
                <a:gd name="connsiteY5" fmla="*/ 108306 h 157073"/>
                <a:gd name="connsiteX6" fmla="*/ 0 w 48768"/>
                <a:gd name="connsiteY6" fmla="*/ 132690 h 157073"/>
                <a:gd name="connsiteX7" fmla="*/ 24384 w 48768"/>
                <a:gd name="connsiteY7" fmla="*/ 157074 h 157073"/>
                <a:gd name="connsiteX8" fmla="*/ 48768 w 48768"/>
                <a:gd name="connsiteY8" fmla="*/ 132690 h 157073"/>
                <a:gd name="connsiteX9" fmla="*/ 24384 w 48768"/>
                <a:gd name="connsiteY9" fmla="*/ 108305 h 157073"/>
                <a:gd name="connsiteX10" fmla="*/ 24262 w 48768"/>
                <a:gd name="connsiteY10" fmla="*/ 108306 h 15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8" h="157073">
                  <a:moveTo>
                    <a:pt x="48768" y="24384"/>
                  </a:moveTo>
                  <a:cubicBezTo>
                    <a:pt x="48768" y="37851"/>
                    <a:pt x="37851" y="48768"/>
                    <a:pt x="24384" y="48768"/>
                  </a:cubicBezTo>
                  <a:cubicBezTo>
                    <a:pt x="10917" y="48768"/>
                    <a:pt x="0" y="37851"/>
                    <a:pt x="0" y="24384"/>
                  </a:cubicBezTo>
                  <a:cubicBezTo>
                    <a:pt x="0" y="10917"/>
                    <a:pt x="10917" y="0"/>
                    <a:pt x="24384" y="0"/>
                  </a:cubicBezTo>
                  <a:cubicBezTo>
                    <a:pt x="37851" y="0"/>
                    <a:pt x="48768" y="10917"/>
                    <a:pt x="48768" y="24384"/>
                  </a:cubicBezTo>
                  <a:close/>
                  <a:moveTo>
                    <a:pt x="24384" y="108306"/>
                  </a:moveTo>
                  <a:cubicBezTo>
                    <a:pt x="10917" y="108306"/>
                    <a:pt x="0" y="119223"/>
                    <a:pt x="0" y="132690"/>
                  </a:cubicBezTo>
                  <a:cubicBezTo>
                    <a:pt x="0" y="146156"/>
                    <a:pt x="10917" y="157074"/>
                    <a:pt x="24384" y="157074"/>
                  </a:cubicBezTo>
                  <a:cubicBezTo>
                    <a:pt x="37851" y="157074"/>
                    <a:pt x="48768" y="146156"/>
                    <a:pt x="48768" y="132690"/>
                  </a:cubicBezTo>
                  <a:cubicBezTo>
                    <a:pt x="48768" y="119223"/>
                    <a:pt x="37851" y="108306"/>
                    <a:pt x="24384" y="108305"/>
                  </a:cubicBezTo>
                  <a:cubicBezTo>
                    <a:pt x="24343" y="108305"/>
                    <a:pt x="24303" y="108306"/>
                    <a:pt x="24262" y="108306"/>
                  </a:cubicBezTo>
                  <a:close/>
                </a:path>
              </a:pathLst>
            </a:custGeom>
            <a:solidFill>
              <a:srgbClr val="50E6FF"/>
            </a:solidFill>
            <a:ln w="40217" cap="flat">
              <a:noFill/>
              <a:prstDash val="solid"/>
              <a:miter/>
            </a:ln>
          </p:spPr>
          <p:txBody>
            <a:bodyPr rtlCol="0" anchor="ctr"/>
            <a:lstStyle/>
            <a:p>
              <a:endParaRPr lang="en-US"/>
            </a:p>
          </p:txBody>
        </p:sp>
      </p:grpSp>
      <p:cxnSp>
        <p:nvCxnSpPr>
          <p:cNvPr id="138" name="Connector: Elbow 137">
            <a:extLst>
              <a:ext uri="{FF2B5EF4-FFF2-40B4-BE49-F238E27FC236}">
                <a16:creationId xmlns:a16="http://schemas.microsoft.com/office/drawing/2014/main" id="{0680C70B-8E58-4306-80CA-AD046003E984}"/>
              </a:ext>
              <a:ext uri="{C183D7F6-B498-43B3-948B-1728B52AA6E4}">
                <adec:decorative xmlns:adec="http://schemas.microsoft.com/office/drawing/2017/decorative" val="1"/>
              </a:ext>
            </a:extLst>
          </p:cNvPr>
          <p:cNvCxnSpPr>
            <a:cxnSpLocks/>
          </p:cNvCxnSpPr>
          <p:nvPr/>
        </p:nvCxnSpPr>
        <p:spPr>
          <a:xfrm rot="16200000" flipH="1">
            <a:off x="1406101" y="4234086"/>
            <a:ext cx="589038" cy="1224733"/>
          </a:xfrm>
          <a:prstGeom prst="bentConnector3">
            <a:avLst>
              <a:gd name="adj1" fmla="val 6617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49B513A-C65C-4384-B72D-6AFF8C65324B}"/>
              </a:ext>
              <a:ext uri="{C183D7F6-B498-43B3-948B-1728B52AA6E4}">
                <adec:decorative xmlns:adec="http://schemas.microsoft.com/office/drawing/2017/decorative" val="1"/>
              </a:ext>
            </a:extLst>
          </p:cNvPr>
          <p:cNvCxnSpPr>
            <a:cxnSpLocks/>
            <a:stCxn id="110" idx="2"/>
            <a:endCxn id="121" idx="0"/>
          </p:cNvCxnSpPr>
          <p:nvPr/>
        </p:nvCxnSpPr>
        <p:spPr>
          <a:xfrm rot="5400000">
            <a:off x="2630834" y="4234084"/>
            <a:ext cx="589038" cy="1224733"/>
          </a:xfrm>
          <a:prstGeom prst="bentConnector3">
            <a:avLst>
              <a:gd name="adj1" fmla="val 6617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1" name="Graphic 120" descr="Gateway icon">
            <a:extLst>
              <a:ext uri="{FF2B5EF4-FFF2-40B4-BE49-F238E27FC236}">
                <a16:creationId xmlns:a16="http://schemas.microsoft.com/office/drawing/2014/main" id="{FE680706-70A0-4720-8626-A36041BDB8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0106" y="5140969"/>
            <a:ext cx="365760" cy="365760"/>
          </a:xfrm>
          <a:prstGeom prst="rect">
            <a:avLst/>
          </a:prstGeom>
        </p:spPr>
      </p:pic>
      <p:cxnSp>
        <p:nvCxnSpPr>
          <p:cNvPr id="140" name="Connector: Elbow 139">
            <a:extLst>
              <a:ext uri="{FF2B5EF4-FFF2-40B4-BE49-F238E27FC236}">
                <a16:creationId xmlns:a16="http://schemas.microsoft.com/office/drawing/2014/main" id="{DB48DC99-F6AA-4790-AD2E-D334EB3BCAB8}"/>
              </a:ext>
              <a:ext uri="{C183D7F6-B498-43B3-948B-1728B52AA6E4}">
                <adec:decorative xmlns:adec="http://schemas.microsoft.com/office/drawing/2017/decorative" val="1"/>
              </a:ext>
            </a:extLst>
          </p:cNvPr>
          <p:cNvCxnSpPr>
            <a:stCxn id="121" idx="3"/>
            <a:endCxn id="53" idx="1"/>
          </p:cNvCxnSpPr>
          <p:nvPr/>
        </p:nvCxnSpPr>
        <p:spPr>
          <a:xfrm flipV="1">
            <a:off x="2495866" y="4963320"/>
            <a:ext cx="1893574" cy="360529"/>
          </a:xfrm>
          <a:prstGeom prst="bentConnector3">
            <a:avLst>
              <a:gd name="adj1" fmla="val 7515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445F1BEC-3D30-4239-8EF9-F56659475E98}"/>
              </a:ext>
              <a:ext uri="{C183D7F6-B498-43B3-948B-1728B52AA6E4}">
                <adec:decorative xmlns:adec="http://schemas.microsoft.com/office/drawing/2017/decorative" val="1"/>
              </a:ext>
            </a:extLst>
          </p:cNvPr>
          <p:cNvCxnSpPr>
            <a:cxnSpLocks/>
          </p:cNvCxnSpPr>
          <p:nvPr/>
        </p:nvCxnSpPr>
        <p:spPr>
          <a:xfrm flipV="1">
            <a:off x="2312986" y="5506729"/>
            <a:ext cx="0" cy="27432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8" name="Graphic 117" descr="USB icon">
            <a:extLst>
              <a:ext uri="{FF2B5EF4-FFF2-40B4-BE49-F238E27FC236}">
                <a16:creationId xmlns:a16="http://schemas.microsoft.com/office/drawing/2014/main" id="{DE3C916A-F456-452A-821A-6BB7591AF87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0106" y="5790159"/>
            <a:ext cx="365760" cy="365760"/>
          </a:xfrm>
          <a:prstGeom prst="rect">
            <a:avLst/>
          </a:prstGeom>
        </p:spPr>
      </p:pic>
      <p:sp>
        <p:nvSpPr>
          <p:cNvPr id="53" name="Rectangle 52">
            <a:extLst>
              <a:ext uri="{FF2B5EF4-FFF2-40B4-BE49-F238E27FC236}">
                <a16:creationId xmlns:a16="http://schemas.microsoft.com/office/drawing/2014/main" id="{0A88A532-2CD5-45C7-BC62-479B50CAF7B2}"/>
              </a:ext>
            </a:extLst>
          </p:cNvPr>
          <p:cNvSpPr/>
          <p:nvPr/>
        </p:nvSpPr>
        <p:spPr bwMode="auto">
          <a:xfrm>
            <a:off x="4389440" y="3381375"/>
            <a:ext cx="7608885" cy="3163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chemeClr val="tx2"/>
                    </a:gs>
                    <a:gs pos="100000">
                      <a:schemeClr val="tx2"/>
                    </a:gs>
                  </a:gsLst>
                  <a:lin ang="5400000" scaled="0"/>
                </a:gradFill>
                <a:latin typeface="+mj-lt"/>
                <a:cs typeface="Segoe UI" pitchFamily="34" charset="0"/>
              </a:rPr>
              <a:t>Azure Cloud</a:t>
            </a:r>
          </a:p>
        </p:txBody>
      </p:sp>
      <p:sp>
        <p:nvSpPr>
          <p:cNvPr id="92" name="Rectangle 91">
            <a:extLst>
              <a:ext uri="{FF2B5EF4-FFF2-40B4-BE49-F238E27FC236}">
                <a16:creationId xmlns:a16="http://schemas.microsoft.com/office/drawing/2014/main" id="{F02BBA6E-CC27-4A94-ACF1-A0C03DFED636}"/>
              </a:ext>
              <a:ext uri="{C183D7F6-B498-43B3-948B-1728B52AA6E4}">
                <adec:decorative xmlns:adec="http://schemas.microsoft.com/office/drawing/2017/decorative" val="1"/>
              </a:ext>
            </a:extLst>
          </p:cNvPr>
          <p:cNvSpPr/>
          <p:nvPr/>
        </p:nvSpPr>
        <p:spPr bwMode="auto">
          <a:xfrm>
            <a:off x="4661221" y="3831885"/>
            <a:ext cx="3412670" cy="1131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a:gradFill>
                <a:gsLst>
                  <a:gs pos="0">
                    <a:schemeClr val="tx2"/>
                  </a:gs>
                  <a:gs pos="100000">
                    <a:schemeClr val="tx2"/>
                  </a:gs>
                </a:gsLst>
                <a:lin ang="5400000" scaled="0"/>
              </a:gradFill>
              <a:latin typeface="+mj-lt"/>
              <a:ea typeface="Segoe UI" pitchFamily="34" charset="0"/>
              <a:cs typeface="Segoe UI" pitchFamily="34" charset="0"/>
            </a:endParaRPr>
          </a:p>
        </p:txBody>
      </p:sp>
      <p:pic>
        <p:nvPicPr>
          <p:cNvPr id="31" name="Graphic 30" descr="Azure Automation icon">
            <a:extLst>
              <a:ext uri="{FF2B5EF4-FFF2-40B4-BE49-F238E27FC236}">
                <a16:creationId xmlns:a16="http://schemas.microsoft.com/office/drawing/2014/main" id="{2E32527F-7274-4C96-94AD-D6491DA2B4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5588" y="4005157"/>
            <a:ext cx="365760" cy="365760"/>
          </a:xfrm>
          <a:prstGeom prst="rect">
            <a:avLst/>
          </a:prstGeom>
        </p:spPr>
      </p:pic>
      <p:sp>
        <p:nvSpPr>
          <p:cNvPr id="96" name="Rectangle 95">
            <a:extLst>
              <a:ext uri="{FF2B5EF4-FFF2-40B4-BE49-F238E27FC236}">
                <a16:creationId xmlns:a16="http://schemas.microsoft.com/office/drawing/2014/main" id="{A4899EB4-D8A8-4D39-9179-A868BFA08025}"/>
              </a:ext>
            </a:extLst>
          </p:cNvPr>
          <p:cNvSpPr/>
          <p:nvPr/>
        </p:nvSpPr>
        <p:spPr bwMode="auto">
          <a:xfrm>
            <a:off x="5224909" y="4413937"/>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 Automation</a:t>
            </a:r>
          </a:p>
        </p:txBody>
      </p:sp>
      <p:pic>
        <p:nvPicPr>
          <p:cNvPr id="21" name="Graphic 20" descr="Azure Update Management icon">
            <a:extLst>
              <a:ext uri="{FF2B5EF4-FFF2-40B4-BE49-F238E27FC236}">
                <a16:creationId xmlns:a16="http://schemas.microsoft.com/office/drawing/2014/main" id="{ABA5EABC-6D34-44D8-A0DF-05FE011534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8363" y="4005157"/>
            <a:ext cx="365760" cy="365760"/>
          </a:xfrm>
          <a:prstGeom prst="rect">
            <a:avLst/>
          </a:prstGeom>
        </p:spPr>
      </p:pic>
      <p:sp>
        <p:nvSpPr>
          <p:cNvPr id="98" name="Rectangle 97">
            <a:extLst>
              <a:ext uri="{FF2B5EF4-FFF2-40B4-BE49-F238E27FC236}">
                <a16:creationId xmlns:a16="http://schemas.microsoft.com/office/drawing/2014/main" id="{75A51A31-6027-4850-B911-F2FFCDA0DEC1}"/>
              </a:ext>
            </a:extLst>
          </p:cNvPr>
          <p:cNvSpPr/>
          <p:nvPr/>
        </p:nvSpPr>
        <p:spPr bwMode="auto">
          <a:xfrm>
            <a:off x="6377684" y="4413937"/>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 Update Management</a:t>
            </a:r>
          </a:p>
        </p:txBody>
      </p:sp>
      <p:sp>
        <p:nvSpPr>
          <p:cNvPr id="94" name="Rectangle 93">
            <a:extLst>
              <a:ext uri="{FF2B5EF4-FFF2-40B4-BE49-F238E27FC236}">
                <a16:creationId xmlns:a16="http://schemas.microsoft.com/office/drawing/2014/main" id="{D7CA1E53-1DBC-4FF7-A226-DF22694A8A8F}"/>
              </a:ext>
              <a:ext uri="{C183D7F6-B498-43B3-948B-1728B52AA6E4}">
                <adec:decorative xmlns:adec="http://schemas.microsoft.com/office/drawing/2017/decorative" val="1"/>
              </a:ext>
            </a:extLst>
          </p:cNvPr>
          <p:cNvSpPr/>
          <p:nvPr/>
        </p:nvSpPr>
        <p:spPr bwMode="auto">
          <a:xfrm>
            <a:off x="4661220" y="5157742"/>
            <a:ext cx="3412671" cy="1131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a:gradFill>
                <a:gsLst>
                  <a:gs pos="0">
                    <a:schemeClr val="tx2"/>
                  </a:gs>
                  <a:gs pos="100000">
                    <a:schemeClr val="tx2"/>
                  </a:gs>
                </a:gsLst>
                <a:lin ang="5400000" scaled="0"/>
              </a:gradFill>
              <a:latin typeface="+mj-lt"/>
              <a:ea typeface="Segoe UI" pitchFamily="34" charset="0"/>
              <a:cs typeface="Segoe UI" pitchFamily="34" charset="0"/>
            </a:endParaRPr>
          </a:p>
        </p:txBody>
      </p:sp>
      <p:pic>
        <p:nvPicPr>
          <p:cNvPr id="33" name="Graphic 32" descr="Azure arc icon">
            <a:extLst>
              <a:ext uri="{FF2B5EF4-FFF2-40B4-BE49-F238E27FC236}">
                <a16:creationId xmlns:a16="http://schemas.microsoft.com/office/drawing/2014/main" id="{D66FEE35-26A6-4DCA-ABA9-CB47AA1619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19201" y="5350107"/>
            <a:ext cx="365760" cy="365760"/>
          </a:xfrm>
          <a:prstGeom prst="rect">
            <a:avLst/>
          </a:prstGeom>
        </p:spPr>
      </p:pic>
      <p:sp>
        <p:nvSpPr>
          <p:cNvPr id="99" name="Rectangle 98">
            <a:extLst>
              <a:ext uri="{FF2B5EF4-FFF2-40B4-BE49-F238E27FC236}">
                <a16:creationId xmlns:a16="http://schemas.microsoft.com/office/drawing/2014/main" id="{3273A85B-3791-4F67-BA60-67D06ABD2AFD}"/>
              </a:ext>
            </a:extLst>
          </p:cNvPr>
          <p:cNvSpPr/>
          <p:nvPr/>
        </p:nvSpPr>
        <p:spPr bwMode="auto">
          <a:xfrm>
            <a:off x="4648522" y="5758887"/>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a:t>
            </a:r>
            <a:br>
              <a:rPr lang="en-US" sz="1100" dirty="0">
                <a:gradFill>
                  <a:gsLst>
                    <a:gs pos="0">
                      <a:schemeClr val="tx1"/>
                    </a:gs>
                    <a:gs pos="100000">
                      <a:schemeClr val="tx1"/>
                    </a:gs>
                  </a:gsLst>
                  <a:lin ang="5400000" scaled="0"/>
                </a:gradFill>
                <a:ea typeface="Segoe UI" pitchFamily="34" charset="0"/>
                <a:cs typeface="Segoe UI" pitchFamily="34" charset="0"/>
              </a:rPr>
            </a:br>
            <a:r>
              <a:rPr lang="en-US" sz="1100" dirty="0">
                <a:gradFill>
                  <a:gsLst>
                    <a:gs pos="0">
                      <a:schemeClr val="tx1"/>
                    </a:gs>
                    <a:gs pos="100000">
                      <a:schemeClr val="tx1"/>
                    </a:gs>
                  </a:gsLst>
                  <a:lin ang="5400000" scaled="0"/>
                </a:gradFill>
                <a:ea typeface="Segoe UI" pitchFamily="34" charset="0"/>
                <a:cs typeface="Segoe UI" pitchFamily="34" charset="0"/>
              </a:rPr>
              <a:t>Arc</a:t>
            </a:r>
          </a:p>
        </p:txBody>
      </p:sp>
      <p:pic>
        <p:nvPicPr>
          <p:cNvPr id="19" name="Graphic 18" descr="Azure Policy icon">
            <a:extLst>
              <a:ext uri="{FF2B5EF4-FFF2-40B4-BE49-F238E27FC236}">
                <a16:creationId xmlns:a16="http://schemas.microsoft.com/office/drawing/2014/main" id="{DE80CDC7-BA29-4351-A466-0DA3A4FD3BB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71975" y="5350107"/>
            <a:ext cx="365760" cy="365760"/>
          </a:xfrm>
          <a:prstGeom prst="rect">
            <a:avLst/>
          </a:prstGeom>
        </p:spPr>
      </p:pic>
      <p:sp>
        <p:nvSpPr>
          <p:cNvPr id="100" name="Rectangle 99">
            <a:extLst>
              <a:ext uri="{FF2B5EF4-FFF2-40B4-BE49-F238E27FC236}">
                <a16:creationId xmlns:a16="http://schemas.microsoft.com/office/drawing/2014/main" id="{6017B842-8B22-4FAD-9667-5B35991C8B40}"/>
              </a:ext>
            </a:extLst>
          </p:cNvPr>
          <p:cNvSpPr/>
          <p:nvPr/>
        </p:nvSpPr>
        <p:spPr bwMode="auto">
          <a:xfrm>
            <a:off x="5801296" y="5758887"/>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a:t>
            </a:r>
            <a:br>
              <a:rPr lang="en-US" sz="1100" dirty="0">
                <a:gradFill>
                  <a:gsLst>
                    <a:gs pos="0">
                      <a:schemeClr val="tx1"/>
                    </a:gs>
                    <a:gs pos="100000">
                      <a:schemeClr val="tx1"/>
                    </a:gs>
                  </a:gsLst>
                  <a:lin ang="5400000" scaled="0"/>
                </a:gradFill>
                <a:ea typeface="Segoe UI" pitchFamily="34" charset="0"/>
                <a:cs typeface="Segoe UI" pitchFamily="34" charset="0"/>
              </a:rPr>
            </a:br>
            <a:r>
              <a:rPr lang="en-US" sz="1100" dirty="0">
                <a:gradFill>
                  <a:gsLst>
                    <a:gs pos="0">
                      <a:schemeClr val="tx1"/>
                    </a:gs>
                    <a:gs pos="100000">
                      <a:schemeClr val="tx1"/>
                    </a:gs>
                  </a:gsLst>
                  <a:lin ang="5400000" scaled="0"/>
                </a:gradFill>
                <a:ea typeface="Segoe UI" pitchFamily="34" charset="0"/>
                <a:cs typeface="Segoe UI" pitchFamily="34" charset="0"/>
              </a:rPr>
              <a:t>Policy</a:t>
            </a:r>
          </a:p>
        </p:txBody>
      </p:sp>
      <p:pic>
        <p:nvPicPr>
          <p:cNvPr id="17" name="Graphic 16" descr="Azure Monitor icon">
            <a:extLst>
              <a:ext uri="{FF2B5EF4-FFF2-40B4-BE49-F238E27FC236}">
                <a16:creationId xmlns:a16="http://schemas.microsoft.com/office/drawing/2014/main" id="{8B221685-793F-4D97-8960-FED2F09F227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24752" y="5350107"/>
            <a:ext cx="365760" cy="365760"/>
          </a:xfrm>
          <a:prstGeom prst="rect">
            <a:avLst/>
          </a:prstGeom>
        </p:spPr>
      </p:pic>
      <p:sp>
        <p:nvSpPr>
          <p:cNvPr id="101" name="Rectangle 100">
            <a:extLst>
              <a:ext uri="{FF2B5EF4-FFF2-40B4-BE49-F238E27FC236}">
                <a16:creationId xmlns:a16="http://schemas.microsoft.com/office/drawing/2014/main" id="{6A63DA79-8D1B-4524-B952-CB8C0AD3FEC6}"/>
              </a:ext>
            </a:extLst>
          </p:cNvPr>
          <p:cNvSpPr/>
          <p:nvPr/>
        </p:nvSpPr>
        <p:spPr bwMode="auto">
          <a:xfrm>
            <a:off x="6954073" y="5758887"/>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a:t>
            </a:r>
            <a:br>
              <a:rPr lang="en-US" sz="1100" dirty="0">
                <a:gradFill>
                  <a:gsLst>
                    <a:gs pos="0">
                      <a:schemeClr val="tx1"/>
                    </a:gs>
                    <a:gs pos="100000">
                      <a:schemeClr val="tx1"/>
                    </a:gs>
                  </a:gsLst>
                  <a:lin ang="5400000" scaled="0"/>
                </a:gradFill>
                <a:ea typeface="Segoe UI" pitchFamily="34" charset="0"/>
                <a:cs typeface="Segoe UI" pitchFamily="34" charset="0"/>
              </a:rPr>
            </a:br>
            <a:r>
              <a:rPr lang="en-US" sz="1100" dirty="0">
                <a:gradFill>
                  <a:gsLst>
                    <a:gs pos="0">
                      <a:schemeClr val="tx1"/>
                    </a:gs>
                    <a:gs pos="100000">
                      <a:schemeClr val="tx1"/>
                    </a:gs>
                  </a:gsLst>
                  <a:lin ang="5400000" scaled="0"/>
                </a:gradFill>
                <a:ea typeface="Segoe UI" pitchFamily="34" charset="0"/>
                <a:cs typeface="Segoe UI" pitchFamily="34" charset="0"/>
              </a:rPr>
              <a:t>Monitor</a:t>
            </a:r>
          </a:p>
        </p:txBody>
      </p:sp>
      <p:sp>
        <p:nvSpPr>
          <p:cNvPr id="93" name="Rectangle 92">
            <a:extLst>
              <a:ext uri="{FF2B5EF4-FFF2-40B4-BE49-F238E27FC236}">
                <a16:creationId xmlns:a16="http://schemas.microsoft.com/office/drawing/2014/main" id="{CF0377E7-AA51-448E-BC98-85C2F2C4871A}"/>
              </a:ext>
              <a:ext uri="{C183D7F6-B498-43B3-948B-1728B52AA6E4}">
                <adec:decorative xmlns:adec="http://schemas.microsoft.com/office/drawing/2017/decorative" val="1"/>
              </a:ext>
            </a:extLst>
          </p:cNvPr>
          <p:cNvSpPr/>
          <p:nvPr/>
        </p:nvSpPr>
        <p:spPr bwMode="auto">
          <a:xfrm>
            <a:off x="8307572" y="3831885"/>
            <a:ext cx="3412671" cy="24572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a:gradFill>
                <a:gsLst>
                  <a:gs pos="0">
                    <a:schemeClr val="tx2"/>
                  </a:gs>
                  <a:gs pos="100000">
                    <a:schemeClr val="tx2"/>
                  </a:gs>
                </a:gsLst>
                <a:lin ang="5400000" scaled="0"/>
              </a:gradFill>
              <a:latin typeface="+mj-lt"/>
              <a:ea typeface="Segoe UI" pitchFamily="34" charset="0"/>
              <a:cs typeface="Segoe UI" pitchFamily="34" charset="0"/>
            </a:endParaRPr>
          </a:p>
        </p:txBody>
      </p:sp>
      <p:pic>
        <p:nvPicPr>
          <p:cNvPr id="15" name="Graphic 14" descr="Azure File Sync icon">
            <a:extLst>
              <a:ext uri="{FF2B5EF4-FFF2-40B4-BE49-F238E27FC236}">
                <a16:creationId xmlns:a16="http://schemas.microsoft.com/office/drawing/2014/main" id="{5BE3C8A1-B998-4687-A018-FA45D055DD8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68507" y="4005157"/>
            <a:ext cx="365760" cy="365760"/>
          </a:xfrm>
          <a:prstGeom prst="rect">
            <a:avLst/>
          </a:prstGeom>
        </p:spPr>
      </p:pic>
      <p:sp>
        <p:nvSpPr>
          <p:cNvPr id="105" name="Rectangle 104">
            <a:extLst>
              <a:ext uri="{FF2B5EF4-FFF2-40B4-BE49-F238E27FC236}">
                <a16:creationId xmlns:a16="http://schemas.microsoft.com/office/drawing/2014/main" id="{7DB0BD52-6A72-4551-B925-176C415ECA79}"/>
              </a:ext>
            </a:extLst>
          </p:cNvPr>
          <p:cNvSpPr/>
          <p:nvPr/>
        </p:nvSpPr>
        <p:spPr bwMode="auto">
          <a:xfrm>
            <a:off x="8297828" y="4413937"/>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a:t>
            </a:r>
            <a:br>
              <a:rPr lang="en-US" sz="1100" dirty="0">
                <a:gradFill>
                  <a:gsLst>
                    <a:gs pos="0">
                      <a:schemeClr val="tx1"/>
                    </a:gs>
                    <a:gs pos="100000">
                      <a:schemeClr val="tx1"/>
                    </a:gs>
                  </a:gsLst>
                  <a:lin ang="5400000" scaled="0"/>
                </a:gradFill>
                <a:ea typeface="Segoe UI" pitchFamily="34" charset="0"/>
                <a:cs typeface="Segoe UI" pitchFamily="34" charset="0"/>
              </a:rPr>
            </a:br>
            <a:r>
              <a:rPr lang="en-US" sz="1100" dirty="0">
                <a:gradFill>
                  <a:gsLst>
                    <a:gs pos="0">
                      <a:schemeClr val="tx1"/>
                    </a:gs>
                    <a:gs pos="100000">
                      <a:schemeClr val="tx1"/>
                    </a:gs>
                  </a:gsLst>
                  <a:lin ang="5400000" scaled="0"/>
                </a:gradFill>
                <a:ea typeface="Segoe UI" pitchFamily="34" charset="0"/>
                <a:cs typeface="Segoe UI" pitchFamily="34" charset="0"/>
              </a:rPr>
              <a:t>File Sync</a:t>
            </a:r>
          </a:p>
        </p:txBody>
      </p:sp>
      <p:pic>
        <p:nvPicPr>
          <p:cNvPr id="13" name="Graphic 12" descr="Azure Network Adapter icon">
            <a:extLst>
              <a:ext uri="{FF2B5EF4-FFF2-40B4-BE49-F238E27FC236}">
                <a16:creationId xmlns:a16="http://schemas.microsoft.com/office/drawing/2014/main" id="{A5AE2943-198B-4814-A57B-E58581B431E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821281" y="4005157"/>
            <a:ext cx="365760" cy="365760"/>
          </a:xfrm>
          <a:prstGeom prst="rect">
            <a:avLst/>
          </a:prstGeom>
        </p:spPr>
      </p:pic>
      <p:sp>
        <p:nvSpPr>
          <p:cNvPr id="106" name="Rectangle 105">
            <a:extLst>
              <a:ext uri="{FF2B5EF4-FFF2-40B4-BE49-F238E27FC236}">
                <a16:creationId xmlns:a16="http://schemas.microsoft.com/office/drawing/2014/main" id="{BA775C5A-B88E-47A9-A7AB-3EF7FD89ED1B}"/>
              </a:ext>
            </a:extLst>
          </p:cNvPr>
          <p:cNvSpPr/>
          <p:nvPr/>
        </p:nvSpPr>
        <p:spPr bwMode="auto">
          <a:xfrm>
            <a:off x="9450602" y="4413937"/>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 Network Adapter</a:t>
            </a:r>
          </a:p>
        </p:txBody>
      </p:sp>
      <p:pic>
        <p:nvPicPr>
          <p:cNvPr id="11" name="Graphic 10" descr="Azure Security Center">
            <a:extLst>
              <a:ext uri="{FF2B5EF4-FFF2-40B4-BE49-F238E27FC236}">
                <a16:creationId xmlns:a16="http://schemas.microsoft.com/office/drawing/2014/main" id="{AE636F93-635B-4B0C-AE70-B689274BE39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974058" y="4005157"/>
            <a:ext cx="365760" cy="365760"/>
          </a:xfrm>
          <a:prstGeom prst="rect">
            <a:avLst/>
          </a:prstGeom>
        </p:spPr>
      </p:pic>
      <p:sp>
        <p:nvSpPr>
          <p:cNvPr id="107" name="Rectangle 106">
            <a:extLst>
              <a:ext uri="{FF2B5EF4-FFF2-40B4-BE49-F238E27FC236}">
                <a16:creationId xmlns:a16="http://schemas.microsoft.com/office/drawing/2014/main" id="{DF6972BA-C63B-41DE-9FB7-B463EEF7DFB1}"/>
              </a:ext>
            </a:extLst>
          </p:cNvPr>
          <p:cNvSpPr/>
          <p:nvPr/>
        </p:nvSpPr>
        <p:spPr bwMode="auto">
          <a:xfrm>
            <a:off x="10603379" y="4413937"/>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a:t>
            </a:r>
            <a:br>
              <a:rPr lang="en-US" sz="1100" dirty="0">
                <a:gradFill>
                  <a:gsLst>
                    <a:gs pos="0">
                      <a:schemeClr val="tx1"/>
                    </a:gs>
                    <a:gs pos="100000">
                      <a:schemeClr val="tx1"/>
                    </a:gs>
                  </a:gsLst>
                  <a:lin ang="5400000" scaled="0"/>
                </a:gradFill>
                <a:ea typeface="Segoe UI" pitchFamily="34" charset="0"/>
                <a:cs typeface="Segoe UI" pitchFamily="34" charset="0"/>
              </a:rPr>
            </a:br>
            <a:r>
              <a:rPr lang="en-US" sz="1100" dirty="0">
                <a:gradFill>
                  <a:gsLst>
                    <a:gs pos="0">
                      <a:schemeClr val="tx1"/>
                    </a:gs>
                    <a:gs pos="100000">
                      <a:schemeClr val="tx1"/>
                    </a:gs>
                  </a:gsLst>
                  <a:lin ang="5400000" scaled="0"/>
                </a:gradFill>
                <a:ea typeface="Segoe UI" pitchFamily="34" charset="0"/>
                <a:cs typeface="Segoe UI" pitchFamily="34" charset="0"/>
              </a:rPr>
              <a:t>Security Center</a:t>
            </a:r>
          </a:p>
        </p:txBody>
      </p:sp>
      <p:pic>
        <p:nvPicPr>
          <p:cNvPr id="9" name="Graphic 8" descr="Azure backup icon">
            <a:extLst>
              <a:ext uri="{FF2B5EF4-FFF2-40B4-BE49-F238E27FC236}">
                <a16:creationId xmlns:a16="http://schemas.microsoft.com/office/drawing/2014/main" id="{11A0EB08-B6E8-4901-B415-4743F3911AC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668507" y="5350107"/>
            <a:ext cx="365760" cy="365760"/>
          </a:xfrm>
          <a:prstGeom prst="rect">
            <a:avLst/>
          </a:prstGeom>
        </p:spPr>
      </p:pic>
      <p:sp>
        <p:nvSpPr>
          <p:cNvPr id="102" name="Rectangle 101">
            <a:extLst>
              <a:ext uri="{FF2B5EF4-FFF2-40B4-BE49-F238E27FC236}">
                <a16:creationId xmlns:a16="http://schemas.microsoft.com/office/drawing/2014/main" id="{300B6848-0079-4F89-A62A-1289B64598D5}"/>
              </a:ext>
            </a:extLst>
          </p:cNvPr>
          <p:cNvSpPr/>
          <p:nvPr/>
        </p:nvSpPr>
        <p:spPr bwMode="auto">
          <a:xfrm>
            <a:off x="8297828" y="5758887"/>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a:t>
            </a:r>
            <a:br>
              <a:rPr lang="en-US" sz="1100" dirty="0">
                <a:gradFill>
                  <a:gsLst>
                    <a:gs pos="0">
                      <a:schemeClr val="tx1"/>
                    </a:gs>
                    <a:gs pos="100000">
                      <a:schemeClr val="tx1"/>
                    </a:gs>
                  </a:gsLst>
                  <a:lin ang="5400000" scaled="0"/>
                </a:gradFill>
                <a:ea typeface="Segoe UI" pitchFamily="34" charset="0"/>
                <a:cs typeface="Segoe UI" pitchFamily="34" charset="0"/>
              </a:rPr>
            </a:br>
            <a:r>
              <a:rPr lang="en-US" sz="1100" dirty="0">
                <a:gradFill>
                  <a:gsLst>
                    <a:gs pos="0">
                      <a:schemeClr val="tx1"/>
                    </a:gs>
                    <a:gs pos="100000">
                      <a:schemeClr val="tx1"/>
                    </a:gs>
                  </a:gsLst>
                  <a:lin ang="5400000" scaled="0"/>
                </a:gradFill>
                <a:ea typeface="Segoe UI" pitchFamily="34" charset="0"/>
                <a:cs typeface="Segoe UI" pitchFamily="34" charset="0"/>
              </a:rPr>
              <a:t>Backup</a:t>
            </a:r>
          </a:p>
        </p:txBody>
      </p:sp>
      <p:pic>
        <p:nvPicPr>
          <p:cNvPr id="7" name="Graphic 6" descr="Azure Site Recovery icon">
            <a:extLst>
              <a:ext uri="{FF2B5EF4-FFF2-40B4-BE49-F238E27FC236}">
                <a16:creationId xmlns:a16="http://schemas.microsoft.com/office/drawing/2014/main" id="{1DB23DC8-A668-4CDB-947D-DFB1E4D3CAE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821281" y="5350107"/>
            <a:ext cx="365760" cy="365760"/>
          </a:xfrm>
          <a:prstGeom prst="rect">
            <a:avLst/>
          </a:prstGeom>
        </p:spPr>
      </p:pic>
      <p:sp>
        <p:nvSpPr>
          <p:cNvPr id="103" name="Rectangle 102">
            <a:extLst>
              <a:ext uri="{FF2B5EF4-FFF2-40B4-BE49-F238E27FC236}">
                <a16:creationId xmlns:a16="http://schemas.microsoft.com/office/drawing/2014/main" id="{24E51D83-452F-4A1C-AF71-68F478C1450A}"/>
              </a:ext>
            </a:extLst>
          </p:cNvPr>
          <p:cNvSpPr/>
          <p:nvPr/>
        </p:nvSpPr>
        <p:spPr bwMode="auto">
          <a:xfrm>
            <a:off x="9450602" y="5758887"/>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a:t>
            </a:r>
            <a:br>
              <a:rPr lang="en-US" sz="1100" dirty="0">
                <a:gradFill>
                  <a:gsLst>
                    <a:gs pos="0">
                      <a:schemeClr val="tx1"/>
                    </a:gs>
                    <a:gs pos="100000">
                      <a:schemeClr val="tx1"/>
                    </a:gs>
                  </a:gsLst>
                  <a:lin ang="5400000" scaled="0"/>
                </a:gradFill>
                <a:ea typeface="Segoe UI" pitchFamily="34" charset="0"/>
                <a:cs typeface="Segoe UI" pitchFamily="34" charset="0"/>
              </a:rPr>
            </a:br>
            <a:r>
              <a:rPr lang="en-US" sz="1100" dirty="0">
                <a:gradFill>
                  <a:gsLst>
                    <a:gs pos="0">
                      <a:schemeClr val="tx1"/>
                    </a:gs>
                    <a:gs pos="100000">
                      <a:schemeClr val="tx1"/>
                    </a:gs>
                  </a:gsLst>
                  <a:lin ang="5400000" scaled="0"/>
                </a:gradFill>
                <a:ea typeface="Segoe UI" pitchFamily="34" charset="0"/>
                <a:cs typeface="Segoe UI" pitchFamily="34" charset="0"/>
              </a:rPr>
              <a:t>Site Recovery</a:t>
            </a:r>
          </a:p>
        </p:txBody>
      </p:sp>
      <p:pic>
        <p:nvPicPr>
          <p:cNvPr id="5" name="Graphic 4" descr="Storage replica icon">
            <a:extLst>
              <a:ext uri="{FF2B5EF4-FFF2-40B4-BE49-F238E27FC236}">
                <a16:creationId xmlns:a16="http://schemas.microsoft.com/office/drawing/2014/main" id="{54A9C7A6-9ACF-4A27-BC45-4696623BAFF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974058" y="5350107"/>
            <a:ext cx="365760" cy="365760"/>
          </a:xfrm>
          <a:prstGeom prst="rect">
            <a:avLst/>
          </a:prstGeom>
        </p:spPr>
      </p:pic>
      <p:sp>
        <p:nvSpPr>
          <p:cNvPr id="104" name="Rectangle 103">
            <a:extLst>
              <a:ext uri="{FF2B5EF4-FFF2-40B4-BE49-F238E27FC236}">
                <a16:creationId xmlns:a16="http://schemas.microsoft.com/office/drawing/2014/main" id="{838E120B-D59B-499B-AEFB-4C8E695DAD65}"/>
              </a:ext>
            </a:extLst>
          </p:cNvPr>
          <p:cNvSpPr/>
          <p:nvPr/>
        </p:nvSpPr>
        <p:spPr bwMode="auto">
          <a:xfrm>
            <a:off x="10603379" y="5758887"/>
            <a:ext cx="1107119" cy="397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Storage</a:t>
            </a:r>
            <a:br>
              <a:rPr lang="en-US" sz="1100" dirty="0">
                <a:gradFill>
                  <a:gsLst>
                    <a:gs pos="0">
                      <a:schemeClr val="tx1"/>
                    </a:gs>
                    <a:gs pos="100000">
                      <a:schemeClr val="tx1"/>
                    </a:gs>
                  </a:gsLst>
                  <a:lin ang="5400000" scaled="0"/>
                </a:gradFill>
                <a:ea typeface="Segoe UI" pitchFamily="34" charset="0"/>
                <a:cs typeface="Segoe UI" pitchFamily="34" charset="0"/>
              </a:rPr>
            </a:br>
            <a:r>
              <a:rPr lang="en-US" sz="1100" dirty="0">
                <a:gradFill>
                  <a:gsLst>
                    <a:gs pos="0">
                      <a:schemeClr val="tx1"/>
                    </a:gs>
                    <a:gs pos="100000">
                      <a:schemeClr val="tx1"/>
                    </a:gs>
                  </a:gsLst>
                  <a:lin ang="5400000" scaled="0"/>
                </a:gradFill>
                <a:ea typeface="Segoe UI" pitchFamily="34" charset="0"/>
                <a:cs typeface="Segoe UI" pitchFamily="34" charset="0"/>
              </a:rPr>
              <a:t>Replica</a:t>
            </a:r>
          </a:p>
        </p:txBody>
      </p:sp>
    </p:spTree>
    <p:extLst>
      <p:ext uri="{BB962C8B-B14F-4D97-AF65-F5344CB8AC3E}">
        <p14:creationId xmlns:p14="http://schemas.microsoft.com/office/powerpoint/2010/main" val="3838099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64" presetClass="path" presetSubtype="0" decel="100000" fill="hold" grpId="1" nodeType="withEffect">
                                  <p:stCondLst>
                                    <p:cond delay="0"/>
                                  </p:stCondLst>
                                  <p:childTnLst>
                                    <p:animMotion origin="layout" path="M 0 0.02042 L 0 4.39855E-6 " pathEditMode="relative" rAng="0" ptsTypes="AA">
                                      <p:cBhvr>
                                        <p:cTn id="9" dur="500" fill="hold"/>
                                        <p:tgtEl>
                                          <p:spTgt spid="91"/>
                                        </p:tgtEl>
                                        <p:attrNameLst>
                                          <p:attrName>ppt_x</p:attrName>
                                          <p:attrName>ppt_y</p:attrName>
                                        </p:attrNameLst>
                                      </p:cBhvr>
                                      <p:rCtr x="0" y="-1021"/>
                                    </p:animMotion>
                                  </p:childTnLst>
                                </p:cTn>
                              </p:par>
                              <p:par>
                                <p:cTn id="10" presetID="10" presetClass="entr" presetSubtype="0" fill="hold" nodeType="with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par>
                                <p:cTn id="13" presetID="64" presetClass="path" presetSubtype="0" decel="100000" fill="hold" nodeType="withEffect">
                                  <p:stCondLst>
                                    <p:cond delay="0"/>
                                  </p:stCondLst>
                                  <p:childTnLst>
                                    <p:animMotion origin="layout" path="M 0 0.02042 L 0 4.39855E-6 " pathEditMode="relative" rAng="0" ptsTypes="AA">
                                      <p:cBhvr>
                                        <p:cTn id="14" dur="500" fill="hold"/>
                                        <p:tgtEl>
                                          <p:spTgt spid="112"/>
                                        </p:tgtEl>
                                        <p:attrNameLst>
                                          <p:attrName>ppt_x</p:attrName>
                                          <p:attrName>ppt_y</p:attrName>
                                        </p:attrNameLst>
                                      </p:cBhvr>
                                      <p:rCtr x="0" y="-1021"/>
                                    </p:animMotion>
                                  </p:childTnLst>
                                </p:cTn>
                              </p:par>
                              <p:par>
                                <p:cTn id="15" presetID="10"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64" presetClass="path" presetSubtype="0" decel="100000" fill="hold" grpId="1" nodeType="withEffect">
                                  <p:stCondLst>
                                    <p:cond delay="0"/>
                                  </p:stCondLst>
                                  <p:childTnLst>
                                    <p:animMotion origin="layout" path="M 0 0.02042 L 0 4.39855E-6 " pathEditMode="relative" rAng="0" ptsTypes="AA">
                                      <p:cBhvr>
                                        <p:cTn id="19" dur="500" fill="hold"/>
                                        <p:tgtEl>
                                          <p:spTgt spid="108"/>
                                        </p:tgtEl>
                                        <p:attrNameLst>
                                          <p:attrName>ppt_x</p:attrName>
                                          <p:attrName>ppt_y</p:attrName>
                                        </p:attrNameLst>
                                      </p:cBhvr>
                                      <p:rCtr x="0" y="-1021"/>
                                    </p:animMotion>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64" presetClass="path" presetSubtype="0" decel="100000" fill="hold" nodeType="withEffect">
                                  <p:stCondLst>
                                    <p:cond delay="0"/>
                                  </p:stCondLst>
                                  <p:childTnLst>
                                    <p:animMotion origin="layout" path="M 0 0.02042 L 0 4.39855E-6 " pathEditMode="relative" rAng="0" ptsTypes="AA">
                                      <p:cBhvr>
                                        <p:cTn id="24" dur="500" fill="hold"/>
                                        <p:tgtEl>
                                          <p:spTgt spid="111"/>
                                        </p:tgtEl>
                                        <p:attrNameLst>
                                          <p:attrName>ppt_x</p:attrName>
                                          <p:attrName>ppt_y</p:attrName>
                                        </p:attrNameLst>
                                      </p:cBhvr>
                                      <p:rCtr x="0" y="-1021"/>
                                    </p:animMotion>
                                  </p:childTnLst>
                                </p:cTn>
                              </p:par>
                              <p:par>
                                <p:cTn id="25" presetID="10" presetClass="entr" presetSubtype="0" fill="hold" nodeType="with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500"/>
                                        <p:tgtEl>
                                          <p:spTgt spid="123"/>
                                        </p:tgtEl>
                                      </p:cBhvr>
                                    </p:animEffect>
                                  </p:childTnLst>
                                </p:cTn>
                              </p:par>
                              <p:par>
                                <p:cTn id="28" presetID="64" presetClass="path" presetSubtype="0" decel="100000" fill="hold" nodeType="withEffect">
                                  <p:stCondLst>
                                    <p:cond delay="0"/>
                                  </p:stCondLst>
                                  <p:childTnLst>
                                    <p:animMotion origin="layout" path="M 0 0.02042 L 0 4.39855E-6 " pathEditMode="relative" rAng="0" ptsTypes="AA">
                                      <p:cBhvr>
                                        <p:cTn id="29" dur="500" fill="hold"/>
                                        <p:tgtEl>
                                          <p:spTgt spid="123"/>
                                        </p:tgtEl>
                                        <p:attrNameLst>
                                          <p:attrName>ppt_x</p:attrName>
                                          <p:attrName>ppt_y</p:attrName>
                                        </p:attrNameLst>
                                      </p:cBhvr>
                                      <p:rCtr x="0" y="-1021"/>
                                    </p:animMotion>
                                  </p:childTnLst>
                                </p:cTn>
                              </p:par>
                              <p:par>
                                <p:cTn id="30" presetID="10" presetClass="entr" presetSubtype="0" fill="hold" grpId="0" nodeType="with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par>
                                <p:cTn id="33" presetID="64" presetClass="path" presetSubtype="0" decel="100000" fill="hold" grpId="1" nodeType="withEffect">
                                  <p:stCondLst>
                                    <p:cond delay="0"/>
                                  </p:stCondLst>
                                  <p:childTnLst>
                                    <p:animMotion origin="layout" path="M 0 0.02042 L 0 4.39855E-6 " pathEditMode="relative" rAng="0" ptsTypes="AA">
                                      <p:cBhvr>
                                        <p:cTn id="34" dur="500" fill="hold"/>
                                        <p:tgtEl>
                                          <p:spTgt spid="109"/>
                                        </p:tgtEl>
                                        <p:attrNameLst>
                                          <p:attrName>ppt_x</p:attrName>
                                          <p:attrName>ppt_y</p:attrName>
                                        </p:attrNameLst>
                                      </p:cBhvr>
                                      <p:rCtr x="0" y="-1021"/>
                                    </p:animMotion>
                                  </p:childTnLst>
                                </p:cTn>
                              </p:par>
                              <p:par>
                                <p:cTn id="35" presetID="10" presetClass="entr" presetSubtype="0" fill="hold" nodeType="withEffect">
                                  <p:stCondLst>
                                    <p:cond delay="0"/>
                                  </p:stCondLst>
                                  <p:childTnLst>
                                    <p:set>
                                      <p:cBhvr>
                                        <p:cTn id="36" dur="1" fill="hold">
                                          <p:stCondLst>
                                            <p:cond delay="0"/>
                                          </p:stCondLst>
                                        </p:cTn>
                                        <p:tgtEl>
                                          <p:spTgt spid="138"/>
                                        </p:tgtEl>
                                        <p:attrNameLst>
                                          <p:attrName>style.visibility</p:attrName>
                                        </p:attrNameLst>
                                      </p:cBhvr>
                                      <p:to>
                                        <p:strVal val="visible"/>
                                      </p:to>
                                    </p:set>
                                    <p:animEffect transition="in" filter="fade">
                                      <p:cBhvr>
                                        <p:cTn id="37" dur="500"/>
                                        <p:tgtEl>
                                          <p:spTgt spid="138"/>
                                        </p:tgtEl>
                                      </p:cBhvr>
                                    </p:animEffect>
                                  </p:childTnLst>
                                </p:cTn>
                              </p:par>
                              <p:par>
                                <p:cTn id="38" presetID="64" presetClass="path" presetSubtype="0" decel="100000" fill="hold" nodeType="withEffect">
                                  <p:stCondLst>
                                    <p:cond delay="0"/>
                                  </p:stCondLst>
                                  <p:childTnLst>
                                    <p:animMotion origin="layout" path="M 0 0.02042 L 0 4.39855E-6 " pathEditMode="relative" rAng="0" ptsTypes="AA">
                                      <p:cBhvr>
                                        <p:cTn id="39" dur="500" fill="hold"/>
                                        <p:tgtEl>
                                          <p:spTgt spid="138"/>
                                        </p:tgtEl>
                                        <p:attrNameLst>
                                          <p:attrName>ppt_x</p:attrName>
                                          <p:attrName>ppt_y</p:attrName>
                                        </p:attrNameLst>
                                      </p:cBhvr>
                                      <p:rCtr x="0" y="-1021"/>
                                    </p:animMotion>
                                  </p:childTnLst>
                                </p:cTn>
                              </p:par>
                              <p:par>
                                <p:cTn id="40" presetID="10" presetClass="entr" presetSubtype="0" fill="hold" nodeType="withEffect">
                                  <p:stCondLst>
                                    <p:cond delay="0"/>
                                  </p:stCondLst>
                                  <p:childTnLst>
                                    <p:set>
                                      <p:cBhvr>
                                        <p:cTn id="41" dur="1" fill="hold">
                                          <p:stCondLst>
                                            <p:cond delay="0"/>
                                          </p:stCondLst>
                                        </p:cTn>
                                        <p:tgtEl>
                                          <p:spTgt spid="128"/>
                                        </p:tgtEl>
                                        <p:attrNameLst>
                                          <p:attrName>style.visibility</p:attrName>
                                        </p:attrNameLst>
                                      </p:cBhvr>
                                      <p:to>
                                        <p:strVal val="visible"/>
                                      </p:to>
                                    </p:set>
                                    <p:animEffect transition="in" filter="fade">
                                      <p:cBhvr>
                                        <p:cTn id="42" dur="500"/>
                                        <p:tgtEl>
                                          <p:spTgt spid="128"/>
                                        </p:tgtEl>
                                      </p:cBhvr>
                                    </p:animEffect>
                                  </p:childTnLst>
                                </p:cTn>
                              </p:par>
                              <p:par>
                                <p:cTn id="43" presetID="64" presetClass="path" presetSubtype="0" decel="100000" fill="hold" nodeType="withEffect">
                                  <p:stCondLst>
                                    <p:cond delay="0"/>
                                  </p:stCondLst>
                                  <p:childTnLst>
                                    <p:animMotion origin="layout" path="M 0 0.02042 L 0 4.39855E-6 " pathEditMode="relative" rAng="0" ptsTypes="AA">
                                      <p:cBhvr>
                                        <p:cTn id="44" dur="500" fill="hold"/>
                                        <p:tgtEl>
                                          <p:spTgt spid="128"/>
                                        </p:tgtEl>
                                        <p:attrNameLst>
                                          <p:attrName>ppt_x</p:attrName>
                                          <p:attrName>ppt_y</p:attrName>
                                        </p:attrNameLst>
                                      </p:cBhvr>
                                      <p:rCtr x="0" y="-1021"/>
                                    </p:animMotion>
                                  </p:childTnLst>
                                </p:cTn>
                              </p:par>
                              <p:par>
                                <p:cTn id="45" presetID="10" presetClass="entr" presetSubtype="0" fill="hold" nodeType="with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par>
                                <p:cTn id="48" presetID="64" presetClass="path" presetSubtype="0" decel="100000" fill="hold" nodeType="withEffect">
                                  <p:stCondLst>
                                    <p:cond delay="0"/>
                                  </p:stCondLst>
                                  <p:childTnLst>
                                    <p:animMotion origin="layout" path="M 0 0.02042 L 0 4.39855E-6 " pathEditMode="relative" rAng="0" ptsTypes="AA">
                                      <p:cBhvr>
                                        <p:cTn id="49" dur="500" fill="hold"/>
                                        <p:tgtEl>
                                          <p:spTgt spid="121"/>
                                        </p:tgtEl>
                                        <p:attrNameLst>
                                          <p:attrName>ppt_x</p:attrName>
                                          <p:attrName>ppt_y</p:attrName>
                                        </p:attrNameLst>
                                      </p:cBhvr>
                                      <p:rCtr x="0" y="-1021"/>
                                    </p:animMotion>
                                  </p:childTnLst>
                                </p:cTn>
                              </p:par>
                              <p:par>
                                <p:cTn id="50" presetID="10" presetClass="entr" presetSubtype="0" fill="hold" nodeType="with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fade">
                                      <p:cBhvr>
                                        <p:cTn id="52" dur="500"/>
                                        <p:tgtEl>
                                          <p:spTgt spid="131"/>
                                        </p:tgtEl>
                                      </p:cBhvr>
                                    </p:animEffect>
                                  </p:childTnLst>
                                </p:cTn>
                              </p:par>
                              <p:par>
                                <p:cTn id="53" presetID="64" presetClass="path" presetSubtype="0" decel="100000" fill="hold" nodeType="withEffect">
                                  <p:stCondLst>
                                    <p:cond delay="0"/>
                                  </p:stCondLst>
                                  <p:childTnLst>
                                    <p:animMotion origin="layout" path="M 0 0.02042 L 0 4.39855E-6 " pathEditMode="relative" rAng="0" ptsTypes="AA">
                                      <p:cBhvr>
                                        <p:cTn id="54" dur="500" fill="hold"/>
                                        <p:tgtEl>
                                          <p:spTgt spid="131"/>
                                        </p:tgtEl>
                                        <p:attrNameLst>
                                          <p:attrName>ppt_x</p:attrName>
                                          <p:attrName>ppt_y</p:attrName>
                                        </p:attrNameLst>
                                      </p:cBhvr>
                                      <p:rCtr x="0" y="-1021"/>
                                    </p:animMotion>
                                  </p:childTnLst>
                                </p:cTn>
                              </p:par>
                              <p:par>
                                <p:cTn id="55" presetID="10" presetClass="entr" presetSubtype="0" fill="hold" nodeType="withEffect">
                                  <p:stCondLst>
                                    <p:cond delay="0"/>
                                  </p:stCondLst>
                                  <p:childTnLst>
                                    <p:set>
                                      <p:cBhvr>
                                        <p:cTn id="56" dur="1" fill="hold">
                                          <p:stCondLst>
                                            <p:cond delay="0"/>
                                          </p:stCondLst>
                                        </p:cTn>
                                        <p:tgtEl>
                                          <p:spTgt spid="118"/>
                                        </p:tgtEl>
                                        <p:attrNameLst>
                                          <p:attrName>style.visibility</p:attrName>
                                        </p:attrNameLst>
                                      </p:cBhvr>
                                      <p:to>
                                        <p:strVal val="visible"/>
                                      </p:to>
                                    </p:set>
                                    <p:animEffect transition="in" filter="fade">
                                      <p:cBhvr>
                                        <p:cTn id="57" dur="500"/>
                                        <p:tgtEl>
                                          <p:spTgt spid="118"/>
                                        </p:tgtEl>
                                      </p:cBhvr>
                                    </p:animEffect>
                                  </p:childTnLst>
                                </p:cTn>
                              </p:par>
                              <p:par>
                                <p:cTn id="58" presetID="64" presetClass="path" presetSubtype="0" decel="100000" fill="hold" nodeType="withEffect">
                                  <p:stCondLst>
                                    <p:cond delay="0"/>
                                  </p:stCondLst>
                                  <p:childTnLst>
                                    <p:animMotion origin="layout" path="M 0 0.02042 L 0 4.39855E-6 " pathEditMode="relative" rAng="0" ptsTypes="AA">
                                      <p:cBhvr>
                                        <p:cTn id="59" dur="500" fill="hold"/>
                                        <p:tgtEl>
                                          <p:spTgt spid="118"/>
                                        </p:tgtEl>
                                        <p:attrNameLst>
                                          <p:attrName>ppt_x</p:attrName>
                                          <p:attrName>ppt_y</p:attrName>
                                        </p:attrNameLst>
                                      </p:cBhvr>
                                      <p:rCtr x="0" y="-1021"/>
                                    </p:animMotion>
                                  </p:childTnLst>
                                </p:cTn>
                              </p:par>
                              <p:par>
                                <p:cTn id="60" presetID="10" presetClass="entr" presetSubtype="0" fill="hold" nodeType="with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fade">
                                      <p:cBhvr>
                                        <p:cTn id="62" dur="500"/>
                                        <p:tgtEl>
                                          <p:spTgt spid="140"/>
                                        </p:tgtEl>
                                      </p:cBhvr>
                                    </p:animEffect>
                                  </p:childTnLst>
                                </p:cTn>
                              </p:par>
                              <p:par>
                                <p:cTn id="63" presetID="64" presetClass="path" presetSubtype="0" decel="100000" fill="hold" nodeType="withEffect">
                                  <p:stCondLst>
                                    <p:cond delay="0"/>
                                  </p:stCondLst>
                                  <p:childTnLst>
                                    <p:animMotion origin="layout" path="M 0 0.02042 L 0 4.39855E-6 " pathEditMode="relative" rAng="0" ptsTypes="AA">
                                      <p:cBhvr>
                                        <p:cTn id="64" dur="500" fill="hold"/>
                                        <p:tgtEl>
                                          <p:spTgt spid="140"/>
                                        </p:tgtEl>
                                        <p:attrNameLst>
                                          <p:attrName>ppt_x</p:attrName>
                                          <p:attrName>ppt_y</p:attrName>
                                        </p:attrNameLst>
                                      </p:cBhvr>
                                      <p:rCtr x="0" y="-1021"/>
                                    </p:animMotion>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64" presetClass="path" presetSubtype="0" decel="100000" fill="hold" grpId="1" nodeType="withEffect">
                                  <p:stCondLst>
                                    <p:cond delay="0"/>
                                  </p:stCondLst>
                                  <p:childTnLst>
                                    <p:animMotion origin="layout" path="M 0 0.02042 L 0 4.39855E-6 " pathEditMode="relative" rAng="0" ptsTypes="AA">
                                      <p:cBhvr>
                                        <p:cTn id="69" dur="500" fill="hold"/>
                                        <p:tgtEl>
                                          <p:spTgt spid="53"/>
                                        </p:tgtEl>
                                        <p:attrNameLst>
                                          <p:attrName>ppt_x</p:attrName>
                                          <p:attrName>ppt_y</p:attrName>
                                        </p:attrNameLst>
                                      </p:cBhvr>
                                      <p:rCtr x="0" y="-1021"/>
                                    </p:animMotion>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par>
                                <p:cTn id="73" presetID="64" presetClass="path" presetSubtype="0" decel="100000" fill="hold" grpId="1" nodeType="withEffect">
                                  <p:stCondLst>
                                    <p:cond delay="0"/>
                                  </p:stCondLst>
                                  <p:childTnLst>
                                    <p:animMotion origin="layout" path="M 0 0.02042 L 0 4.39855E-6 " pathEditMode="relative" rAng="0" ptsTypes="AA">
                                      <p:cBhvr>
                                        <p:cTn id="74" dur="500" fill="hold"/>
                                        <p:tgtEl>
                                          <p:spTgt spid="92"/>
                                        </p:tgtEl>
                                        <p:attrNameLst>
                                          <p:attrName>ppt_x</p:attrName>
                                          <p:attrName>ppt_y</p:attrName>
                                        </p:attrNameLst>
                                      </p:cBhvr>
                                      <p:rCtr x="0" y="-1021"/>
                                    </p:animMotion>
                                  </p:childTnLst>
                                </p:cTn>
                              </p:par>
                              <p:par>
                                <p:cTn id="75" presetID="10"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64" presetClass="path" presetSubtype="0" decel="100000" fill="hold" nodeType="withEffect">
                                  <p:stCondLst>
                                    <p:cond delay="0"/>
                                  </p:stCondLst>
                                  <p:childTnLst>
                                    <p:animMotion origin="layout" path="M 0 0.02042 L 0 4.39855E-6 " pathEditMode="relative" rAng="0" ptsTypes="AA">
                                      <p:cBhvr>
                                        <p:cTn id="79" dur="500" fill="hold"/>
                                        <p:tgtEl>
                                          <p:spTgt spid="31"/>
                                        </p:tgtEl>
                                        <p:attrNameLst>
                                          <p:attrName>ppt_x</p:attrName>
                                          <p:attrName>ppt_y</p:attrName>
                                        </p:attrNameLst>
                                      </p:cBhvr>
                                      <p:rCtr x="0" y="-1021"/>
                                    </p:animMotion>
                                  </p:childTnLst>
                                </p:cTn>
                              </p:par>
                              <p:par>
                                <p:cTn id="80" presetID="10" presetClass="entr" presetSubtype="0" fill="hold" grpId="0"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500"/>
                                        <p:tgtEl>
                                          <p:spTgt spid="96"/>
                                        </p:tgtEl>
                                      </p:cBhvr>
                                    </p:animEffect>
                                  </p:childTnLst>
                                </p:cTn>
                              </p:par>
                              <p:par>
                                <p:cTn id="83" presetID="64" presetClass="path" presetSubtype="0" decel="100000" fill="hold" grpId="1" nodeType="withEffect">
                                  <p:stCondLst>
                                    <p:cond delay="0"/>
                                  </p:stCondLst>
                                  <p:childTnLst>
                                    <p:animMotion origin="layout" path="M 0 0.02042 L 0 4.39855E-6 " pathEditMode="relative" rAng="0" ptsTypes="AA">
                                      <p:cBhvr>
                                        <p:cTn id="84" dur="500" fill="hold"/>
                                        <p:tgtEl>
                                          <p:spTgt spid="96"/>
                                        </p:tgtEl>
                                        <p:attrNameLst>
                                          <p:attrName>ppt_x</p:attrName>
                                          <p:attrName>ppt_y</p:attrName>
                                        </p:attrNameLst>
                                      </p:cBhvr>
                                      <p:rCtr x="0" y="-1021"/>
                                    </p:animMotion>
                                  </p:childTnLst>
                                </p:cTn>
                              </p:par>
                              <p:par>
                                <p:cTn id="85" presetID="10"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64" presetClass="path" presetSubtype="0" decel="100000" fill="hold" nodeType="withEffect">
                                  <p:stCondLst>
                                    <p:cond delay="0"/>
                                  </p:stCondLst>
                                  <p:childTnLst>
                                    <p:animMotion origin="layout" path="M 0 0.02042 L 0 4.39855E-6 " pathEditMode="relative" rAng="0" ptsTypes="AA">
                                      <p:cBhvr>
                                        <p:cTn id="89" dur="500" fill="hold"/>
                                        <p:tgtEl>
                                          <p:spTgt spid="21"/>
                                        </p:tgtEl>
                                        <p:attrNameLst>
                                          <p:attrName>ppt_x</p:attrName>
                                          <p:attrName>ppt_y</p:attrName>
                                        </p:attrNameLst>
                                      </p:cBhvr>
                                      <p:rCtr x="0" y="-1021"/>
                                    </p:animMotion>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par>
                                <p:cTn id="93" presetID="64" presetClass="path" presetSubtype="0" decel="100000" fill="hold" grpId="1" nodeType="withEffect">
                                  <p:stCondLst>
                                    <p:cond delay="0"/>
                                  </p:stCondLst>
                                  <p:childTnLst>
                                    <p:animMotion origin="layout" path="M 0 0.02042 L 0 4.39855E-6 " pathEditMode="relative" rAng="0" ptsTypes="AA">
                                      <p:cBhvr>
                                        <p:cTn id="94" dur="500" fill="hold"/>
                                        <p:tgtEl>
                                          <p:spTgt spid="98"/>
                                        </p:tgtEl>
                                        <p:attrNameLst>
                                          <p:attrName>ppt_x</p:attrName>
                                          <p:attrName>ppt_y</p:attrName>
                                        </p:attrNameLst>
                                      </p:cBhvr>
                                      <p:rCtr x="0" y="-1021"/>
                                    </p:animMotion>
                                  </p:childTnLst>
                                </p:cTn>
                              </p:par>
                              <p:par>
                                <p:cTn id="95" presetID="10" presetClass="entr" presetSubtype="0" fill="hold" grpId="0" nodeType="withEffect">
                                  <p:stCondLst>
                                    <p:cond delay="0"/>
                                  </p:stCondLst>
                                  <p:childTnLst>
                                    <p:set>
                                      <p:cBhvr>
                                        <p:cTn id="96" dur="1" fill="hold">
                                          <p:stCondLst>
                                            <p:cond delay="0"/>
                                          </p:stCondLst>
                                        </p:cTn>
                                        <p:tgtEl>
                                          <p:spTgt spid="94"/>
                                        </p:tgtEl>
                                        <p:attrNameLst>
                                          <p:attrName>style.visibility</p:attrName>
                                        </p:attrNameLst>
                                      </p:cBhvr>
                                      <p:to>
                                        <p:strVal val="visible"/>
                                      </p:to>
                                    </p:set>
                                    <p:animEffect transition="in" filter="fade">
                                      <p:cBhvr>
                                        <p:cTn id="97" dur="500"/>
                                        <p:tgtEl>
                                          <p:spTgt spid="94"/>
                                        </p:tgtEl>
                                      </p:cBhvr>
                                    </p:animEffect>
                                  </p:childTnLst>
                                </p:cTn>
                              </p:par>
                              <p:par>
                                <p:cTn id="98" presetID="64" presetClass="path" presetSubtype="0" decel="100000" fill="hold" grpId="1" nodeType="withEffect">
                                  <p:stCondLst>
                                    <p:cond delay="0"/>
                                  </p:stCondLst>
                                  <p:childTnLst>
                                    <p:animMotion origin="layout" path="M 0 0.02042 L 0 4.39855E-6 " pathEditMode="relative" rAng="0" ptsTypes="AA">
                                      <p:cBhvr>
                                        <p:cTn id="99" dur="500" fill="hold"/>
                                        <p:tgtEl>
                                          <p:spTgt spid="94"/>
                                        </p:tgtEl>
                                        <p:attrNameLst>
                                          <p:attrName>ppt_x</p:attrName>
                                          <p:attrName>ppt_y</p:attrName>
                                        </p:attrNameLst>
                                      </p:cBhvr>
                                      <p:rCtr x="0" y="-1021"/>
                                    </p:animMotion>
                                  </p:childTnLst>
                                </p:cTn>
                              </p:par>
                              <p:par>
                                <p:cTn id="100" presetID="10" presetClass="entr" presetSubtype="0" fill="hold"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500"/>
                                        <p:tgtEl>
                                          <p:spTgt spid="33"/>
                                        </p:tgtEl>
                                      </p:cBhvr>
                                    </p:animEffect>
                                  </p:childTnLst>
                                </p:cTn>
                              </p:par>
                              <p:par>
                                <p:cTn id="103" presetID="64" presetClass="path" presetSubtype="0" decel="100000" fill="hold" nodeType="withEffect">
                                  <p:stCondLst>
                                    <p:cond delay="0"/>
                                  </p:stCondLst>
                                  <p:childTnLst>
                                    <p:animMotion origin="layout" path="M 0 0.02042 L 0 4.39855E-6 " pathEditMode="relative" rAng="0" ptsTypes="AA">
                                      <p:cBhvr>
                                        <p:cTn id="104" dur="500" fill="hold"/>
                                        <p:tgtEl>
                                          <p:spTgt spid="33"/>
                                        </p:tgtEl>
                                        <p:attrNameLst>
                                          <p:attrName>ppt_x</p:attrName>
                                          <p:attrName>ppt_y</p:attrName>
                                        </p:attrNameLst>
                                      </p:cBhvr>
                                      <p:rCtr x="0" y="-1021"/>
                                    </p:animMotion>
                                  </p:childTnLst>
                                </p:cTn>
                              </p:par>
                              <p:par>
                                <p:cTn id="105" presetID="10" presetClass="entr" presetSubtype="0" fill="hold" grpId="0" nodeType="withEffect">
                                  <p:stCondLst>
                                    <p:cond delay="0"/>
                                  </p:stCondLst>
                                  <p:childTnLst>
                                    <p:set>
                                      <p:cBhvr>
                                        <p:cTn id="106" dur="1" fill="hold">
                                          <p:stCondLst>
                                            <p:cond delay="0"/>
                                          </p:stCondLst>
                                        </p:cTn>
                                        <p:tgtEl>
                                          <p:spTgt spid="99"/>
                                        </p:tgtEl>
                                        <p:attrNameLst>
                                          <p:attrName>style.visibility</p:attrName>
                                        </p:attrNameLst>
                                      </p:cBhvr>
                                      <p:to>
                                        <p:strVal val="visible"/>
                                      </p:to>
                                    </p:set>
                                    <p:animEffect transition="in" filter="fade">
                                      <p:cBhvr>
                                        <p:cTn id="107" dur="500"/>
                                        <p:tgtEl>
                                          <p:spTgt spid="99"/>
                                        </p:tgtEl>
                                      </p:cBhvr>
                                    </p:animEffect>
                                  </p:childTnLst>
                                </p:cTn>
                              </p:par>
                              <p:par>
                                <p:cTn id="108" presetID="64" presetClass="path" presetSubtype="0" decel="100000" fill="hold" grpId="1" nodeType="withEffect">
                                  <p:stCondLst>
                                    <p:cond delay="0"/>
                                  </p:stCondLst>
                                  <p:childTnLst>
                                    <p:animMotion origin="layout" path="M 0 0.02042 L 0 4.39855E-6 " pathEditMode="relative" rAng="0" ptsTypes="AA">
                                      <p:cBhvr>
                                        <p:cTn id="109" dur="500" fill="hold"/>
                                        <p:tgtEl>
                                          <p:spTgt spid="99"/>
                                        </p:tgtEl>
                                        <p:attrNameLst>
                                          <p:attrName>ppt_x</p:attrName>
                                          <p:attrName>ppt_y</p:attrName>
                                        </p:attrNameLst>
                                      </p:cBhvr>
                                      <p:rCtr x="0" y="-1021"/>
                                    </p:animMotion>
                                  </p:childTnLst>
                                </p:cTn>
                              </p:par>
                              <p:par>
                                <p:cTn id="110" presetID="10" presetClass="entr" presetSubtype="0" fill="hold" nodeType="with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fade">
                                      <p:cBhvr>
                                        <p:cTn id="112" dur="500"/>
                                        <p:tgtEl>
                                          <p:spTgt spid="19"/>
                                        </p:tgtEl>
                                      </p:cBhvr>
                                    </p:animEffect>
                                  </p:childTnLst>
                                </p:cTn>
                              </p:par>
                              <p:par>
                                <p:cTn id="113" presetID="64" presetClass="path" presetSubtype="0" decel="100000" fill="hold" nodeType="withEffect">
                                  <p:stCondLst>
                                    <p:cond delay="0"/>
                                  </p:stCondLst>
                                  <p:childTnLst>
                                    <p:animMotion origin="layout" path="M 0 0.02042 L 0 4.39855E-6 " pathEditMode="relative" rAng="0" ptsTypes="AA">
                                      <p:cBhvr>
                                        <p:cTn id="114" dur="500" fill="hold"/>
                                        <p:tgtEl>
                                          <p:spTgt spid="19"/>
                                        </p:tgtEl>
                                        <p:attrNameLst>
                                          <p:attrName>ppt_x</p:attrName>
                                          <p:attrName>ppt_y</p:attrName>
                                        </p:attrNameLst>
                                      </p:cBhvr>
                                      <p:rCtr x="0" y="-1021"/>
                                    </p:animMotion>
                                  </p:childTnLst>
                                </p:cTn>
                              </p:par>
                              <p:par>
                                <p:cTn id="115" presetID="10"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animEffect transition="in" filter="fade">
                                      <p:cBhvr>
                                        <p:cTn id="117" dur="500"/>
                                        <p:tgtEl>
                                          <p:spTgt spid="100"/>
                                        </p:tgtEl>
                                      </p:cBhvr>
                                    </p:animEffect>
                                  </p:childTnLst>
                                </p:cTn>
                              </p:par>
                              <p:par>
                                <p:cTn id="118" presetID="64" presetClass="path" presetSubtype="0" decel="100000" fill="hold" grpId="1" nodeType="withEffect">
                                  <p:stCondLst>
                                    <p:cond delay="0"/>
                                  </p:stCondLst>
                                  <p:childTnLst>
                                    <p:animMotion origin="layout" path="M 0 0.02042 L 0 4.39855E-6 " pathEditMode="relative" rAng="0" ptsTypes="AA">
                                      <p:cBhvr>
                                        <p:cTn id="119" dur="500" fill="hold"/>
                                        <p:tgtEl>
                                          <p:spTgt spid="100"/>
                                        </p:tgtEl>
                                        <p:attrNameLst>
                                          <p:attrName>ppt_x</p:attrName>
                                          <p:attrName>ppt_y</p:attrName>
                                        </p:attrNameLst>
                                      </p:cBhvr>
                                      <p:rCtr x="0" y="-1021"/>
                                    </p:animMotion>
                                  </p:childTnLst>
                                </p:cTn>
                              </p:par>
                              <p:par>
                                <p:cTn id="120" presetID="10" presetClass="entr" presetSubtype="0" fill="hold" nodeType="with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500"/>
                                        <p:tgtEl>
                                          <p:spTgt spid="17"/>
                                        </p:tgtEl>
                                      </p:cBhvr>
                                    </p:animEffect>
                                  </p:childTnLst>
                                </p:cTn>
                              </p:par>
                              <p:par>
                                <p:cTn id="123" presetID="64" presetClass="path" presetSubtype="0" decel="100000" fill="hold" nodeType="withEffect">
                                  <p:stCondLst>
                                    <p:cond delay="0"/>
                                  </p:stCondLst>
                                  <p:childTnLst>
                                    <p:animMotion origin="layout" path="M 0 0.02042 L 0 4.39855E-6 " pathEditMode="relative" rAng="0" ptsTypes="AA">
                                      <p:cBhvr>
                                        <p:cTn id="124" dur="500" fill="hold"/>
                                        <p:tgtEl>
                                          <p:spTgt spid="17"/>
                                        </p:tgtEl>
                                        <p:attrNameLst>
                                          <p:attrName>ppt_x</p:attrName>
                                          <p:attrName>ppt_y</p:attrName>
                                        </p:attrNameLst>
                                      </p:cBhvr>
                                      <p:rCtr x="0" y="-1021"/>
                                    </p:animMotion>
                                  </p:childTnLst>
                                </p:cTn>
                              </p:par>
                              <p:par>
                                <p:cTn id="125" presetID="10" presetClass="entr" presetSubtype="0" fill="hold" grpId="0" nodeType="withEffect">
                                  <p:stCondLst>
                                    <p:cond delay="0"/>
                                  </p:stCondLst>
                                  <p:childTnLst>
                                    <p:set>
                                      <p:cBhvr>
                                        <p:cTn id="126" dur="1" fill="hold">
                                          <p:stCondLst>
                                            <p:cond delay="0"/>
                                          </p:stCondLst>
                                        </p:cTn>
                                        <p:tgtEl>
                                          <p:spTgt spid="101"/>
                                        </p:tgtEl>
                                        <p:attrNameLst>
                                          <p:attrName>style.visibility</p:attrName>
                                        </p:attrNameLst>
                                      </p:cBhvr>
                                      <p:to>
                                        <p:strVal val="visible"/>
                                      </p:to>
                                    </p:set>
                                    <p:animEffect transition="in" filter="fade">
                                      <p:cBhvr>
                                        <p:cTn id="127" dur="500"/>
                                        <p:tgtEl>
                                          <p:spTgt spid="101"/>
                                        </p:tgtEl>
                                      </p:cBhvr>
                                    </p:animEffect>
                                  </p:childTnLst>
                                </p:cTn>
                              </p:par>
                              <p:par>
                                <p:cTn id="128" presetID="64" presetClass="path" presetSubtype="0" decel="100000" fill="hold" grpId="1" nodeType="withEffect">
                                  <p:stCondLst>
                                    <p:cond delay="0"/>
                                  </p:stCondLst>
                                  <p:childTnLst>
                                    <p:animMotion origin="layout" path="M 0 0.02042 L 0 4.39855E-6 " pathEditMode="relative" rAng="0" ptsTypes="AA">
                                      <p:cBhvr>
                                        <p:cTn id="129" dur="500" fill="hold"/>
                                        <p:tgtEl>
                                          <p:spTgt spid="101"/>
                                        </p:tgtEl>
                                        <p:attrNameLst>
                                          <p:attrName>ppt_x</p:attrName>
                                          <p:attrName>ppt_y</p:attrName>
                                        </p:attrNameLst>
                                      </p:cBhvr>
                                      <p:rCtr x="0" y="-1021"/>
                                    </p:animMotion>
                                  </p:childTnLst>
                                </p:cTn>
                              </p:par>
                              <p:par>
                                <p:cTn id="130" presetID="10" presetClass="entr" presetSubtype="0" fill="hold" grpId="0" nodeType="withEffect">
                                  <p:stCondLst>
                                    <p:cond delay="0"/>
                                  </p:stCondLst>
                                  <p:childTnLst>
                                    <p:set>
                                      <p:cBhvr>
                                        <p:cTn id="131" dur="1" fill="hold">
                                          <p:stCondLst>
                                            <p:cond delay="0"/>
                                          </p:stCondLst>
                                        </p:cTn>
                                        <p:tgtEl>
                                          <p:spTgt spid="93"/>
                                        </p:tgtEl>
                                        <p:attrNameLst>
                                          <p:attrName>style.visibility</p:attrName>
                                        </p:attrNameLst>
                                      </p:cBhvr>
                                      <p:to>
                                        <p:strVal val="visible"/>
                                      </p:to>
                                    </p:set>
                                    <p:animEffect transition="in" filter="fade">
                                      <p:cBhvr>
                                        <p:cTn id="132" dur="500"/>
                                        <p:tgtEl>
                                          <p:spTgt spid="93"/>
                                        </p:tgtEl>
                                      </p:cBhvr>
                                    </p:animEffect>
                                  </p:childTnLst>
                                </p:cTn>
                              </p:par>
                              <p:par>
                                <p:cTn id="133" presetID="64" presetClass="path" presetSubtype="0" decel="100000" fill="hold" grpId="1" nodeType="withEffect">
                                  <p:stCondLst>
                                    <p:cond delay="0"/>
                                  </p:stCondLst>
                                  <p:childTnLst>
                                    <p:animMotion origin="layout" path="M 0 0.02042 L 0 4.39855E-6 " pathEditMode="relative" rAng="0" ptsTypes="AA">
                                      <p:cBhvr>
                                        <p:cTn id="134" dur="500" fill="hold"/>
                                        <p:tgtEl>
                                          <p:spTgt spid="93"/>
                                        </p:tgtEl>
                                        <p:attrNameLst>
                                          <p:attrName>ppt_x</p:attrName>
                                          <p:attrName>ppt_y</p:attrName>
                                        </p:attrNameLst>
                                      </p:cBhvr>
                                      <p:rCtr x="0" y="-1021"/>
                                    </p:animMotion>
                                  </p:childTnLst>
                                </p:cTn>
                              </p:par>
                              <p:par>
                                <p:cTn id="135" presetID="10" presetClass="entr" presetSubtype="0" fill="hold" nodeType="withEffect">
                                  <p:stCondLst>
                                    <p:cond delay="0"/>
                                  </p:stCondLst>
                                  <p:childTnLst>
                                    <p:set>
                                      <p:cBhvr>
                                        <p:cTn id="136" dur="1" fill="hold">
                                          <p:stCondLst>
                                            <p:cond delay="0"/>
                                          </p:stCondLst>
                                        </p:cTn>
                                        <p:tgtEl>
                                          <p:spTgt spid="15"/>
                                        </p:tgtEl>
                                        <p:attrNameLst>
                                          <p:attrName>style.visibility</p:attrName>
                                        </p:attrNameLst>
                                      </p:cBhvr>
                                      <p:to>
                                        <p:strVal val="visible"/>
                                      </p:to>
                                    </p:set>
                                    <p:animEffect transition="in" filter="fade">
                                      <p:cBhvr>
                                        <p:cTn id="137" dur="500"/>
                                        <p:tgtEl>
                                          <p:spTgt spid="15"/>
                                        </p:tgtEl>
                                      </p:cBhvr>
                                    </p:animEffect>
                                  </p:childTnLst>
                                </p:cTn>
                              </p:par>
                              <p:par>
                                <p:cTn id="138" presetID="64" presetClass="path" presetSubtype="0" decel="100000" fill="hold" nodeType="withEffect">
                                  <p:stCondLst>
                                    <p:cond delay="0"/>
                                  </p:stCondLst>
                                  <p:childTnLst>
                                    <p:animMotion origin="layout" path="M 0 0.02042 L 0 4.39855E-6 " pathEditMode="relative" rAng="0" ptsTypes="AA">
                                      <p:cBhvr>
                                        <p:cTn id="139" dur="500" fill="hold"/>
                                        <p:tgtEl>
                                          <p:spTgt spid="15"/>
                                        </p:tgtEl>
                                        <p:attrNameLst>
                                          <p:attrName>ppt_x</p:attrName>
                                          <p:attrName>ppt_y</p:attrName>
                                        </p:attrNameLst>
                                      </p:cBhvr>
                                      <p:rCtr x="0" y="-1021"/>
                                    </p:animMotion>
                                  </p:childTnLst>
                                </p:cTn>
                              </p:par>
                              <p:par>
                                <p:cTn id="140" presetID="10" presetClass="entr" presetSubtype="0" fill="hold" grpId="0" nodeType="withEffect">
                                  <p:stCondLst>
                                    <p:cond delay="0"/>
                                  </p:stCondLst>
                                  <p:childTnLst>
                                    <p:set>
                                      <p:cBhvr>
                                        <p:cTn id="141" dur="1" fill="hold">
                                          <p:stCondLst>
                                            <p:cond delay="0"/>
                                          </p:stCondLst>
                                        </p:cTn>
                                        <p:tgtEl>
                                          <p:spTgt spid="105"/>
                                        </p:tgtEl>
                                        <p:attrNameLst>
                                          <p:attrName>style.visibility</p:attrName>
                                        </p:attrNameLst>
                                      </p:cBhvr>
                                      <p:to>
                                        <p:strVal val="visible"/>
                                      </p:to>
                                    </p:set>
                                    <p:animEffect transition="in" filter="fade">
                                      <p:cBhvr>
                                        <p:cTn id="142" dur="500"/>
                                        <p:tgtEl>
                                          <p:spTgt spid="105"/>
                                        </p:tgtEl>
                                      </p:cBhvr>
                                    </p:animEffect>
                                  </p:childTnLst>
                                </p:cTn>
                              </p:par>
                              <p:par>
                                <p:cTn id="143" presetID="64" presetClass="path" presetSubtype="0" decel="100000" fill="hold" grpId="1" nodeType="withEffect">
                                  <p:stCondLst>
                                    <p:cond delay="0"/>
                                  </p:stCondLst>
                                  <p:childTnLst>
                                    <p:animMotion origin="layout" path="M 0 0.02042 L 0 4.39855E-6 " pathEditMode="relative" rAng="0" ptsTypes="AA">
                                      <p:cBhvr>
                                        <p:cTn id="144" dur="500" fill="hold"/>
                                        <p:tgtEl>
                                          <p:spTgt spid="105"/>
                                        </p:tgtEl>
                                        <p:attrNameLst>
                                          <p:attrName>ppt_x</p:attrName>
                                          <p:attrName>ppt_y</p:attrName>
                                        </p:attrNameLst>
                                      </p:cBhvr>
                                      <p:rCtr x="0" y="-1021"/>
                                    </p:animMotion>
                                  </p:childTnLst>
                                </p:cTn>
                              </p:par>
                              <p:par>
                                <p:cTn id="145" presetID="10" presetClass="entr" presetSubtype="0" fill="hold" nodeType="withEffect">
                                  <p:stCondLst>
                                    <p:cond delay="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500"/>
                                        <p:tgtEl>
                                          <p:spTgt spid="13"/>
                                        </p:tgtEl>
                                      </p:cBhvr>
                                    </p:animEffect>
                                  </p:childTnLst>
                                </p:cTn>
                              </p:par>
                              <p:par>
                                <p:cTn id="148" presetID="64" presetClass="path" presetSubtype="0" decel="100000" fill="hold" nodeType="withEffect">
                                  <p:stCondLst>
                                    <p:cond delay="0"/>
                                  </p:stCondLst>
                                  <p:childTnLst>
                                    <p:animMotion origin="layout" path="M 0 0.02042 L 0 4.39855E-6 " pathEditMode="relative" rAng="0" ptsTypes="AA">
                                      <p:cBhvr>
                                        <p:cTn id="149" dur="500" fill="hold"/>
                                        <p:tgtEl>
                                          <p:spTgt spid="13"/>
                                        </p:tgtEl>
                                        <p:attrNameLst>
                                          <p:attrName>ppt_x</p:attrName>
                                          <p:attrName>ppt_y</p:attrName>
                                        </p:attrNameLst>
                                      </p:cBhvr>
                                      <p:rCtr x="0" y="-1021"/>
                                    </p:animMotion>
                                  </p:childTnLst>
                                </p:cTn>
                              </p:par>
                              <p:par>
                                <p:cTn id="150" presetID="10" presetClass="entr" presetSubtype="0" fill="hold" grpId="0" nodeType="withEffect">
                                  <p:stCondLst>
                                    <p:cond delay="0"/>
                                  </p:stCondLst>
                                  <p:childTnLst>
                                    <p:set>
                                      <p:cBhvr>
                                        <p:cTn id="151" dur="1" fill="hold">
                                          <p:stCondLst>
                                            <p:cond delay="0"/>
                                          </p:stCondLst>
                                        </p:cTn>
                                        <p:tgtEl>
                                          <p:spTgt spid="106"/>
                                        </p:tgtEl>
                                        <p:attrNameLst>
                                          <p:attrName>style.visibility</p:attrName>
                                        </p:attrNameLst>
                                      </p:cBhvr>
                                      <p:to>
                                        <p:strVal val="visible"/>
                                      </p:to>
                                    </p:set>
                                    <p:animEffect transition="in" filter="fade">
                                      <p:cBhvr>
                                        <p:cTn id="152" dur="500"/>
                                        <p:tgtEl>
                                          <p:spTgt spid="106"/>
                                        </p:tgtEl>
                                      </p:cBhvr>
                                    </p:animEffect>
                                  </p:childTnLst>
                                </p:cTn>
                              </p:par>
                              <p:par>
                                <p:cTn id="153" presetID="64" presetClass="path" presetSubtype="0" decel="100000" fill="hold" grpId="1" nodeType="withEffect">
                                  <p:stCondLst>
                                    <p:cond delay="0"/>
                                  </p:stCondLst>
                                  <p:childTnLst>
                                    <p:animMotion origin="layout" path="M 0 0.02042 L 0 4.39855E-6 " pathEditMode="relative" rAng="0" ptsTypes="AA">
                                      <p:cBhvr>
                                        <p:cTn id="154" dur="500" fill="hold"/>
                                        <p:tgtEl>
                                          <p:spTgt spid="106"/>
                                        </p:tgtEl>
                                        <p:attrNameLst>
                                          <p:attrName>ppt_x</p:attrName>
                                          <p:attrName>ppt_y</p:attrName>
                                        </p:attrNameLst>
                                      </p:cBhvr>
                                      <p:rCtr x="0" y="-1021"/>
                                    </p:animMotion>
                                  </p:childTnLst>
                                </p:cTn>
                              </p:par>
                              <p:par>
                                <p:cTn id="155" presetID="10" presetClass="entr" presetSubtype="0" fill="hold" nodeType="withEffect">
                                  <p:stCondLst>
                                    <p:cond delay="0"/>
                                  </p:stCondLst>
                                  <p:childTnLst>
                                    <p:set>
                                      <p:cBhvr>
                                        <p:cTn id="156" dur="1" fill="hold">
                                          <p:stCondLst>
                                            <p:cond delay="0"/>
                                          </p:stCondLst>
                                        </p:cTn>
                                        <p:tgtEl>
                                          <p:spTgt spid="11"/>
                                        </p:tgtEl>
                                        <p:attrNameLst>
                                          <p:attrName>style.visibility</p:attrName>
                                        </p:attrNameLst>
                                      </p:cBhvr>
                                      <p:to>
                                        <p:strVal val="visible"/>
                                      </p:to>
                                    </p:set>
                                    <p:animEffect transition="in" filter="fade">
                                      <p:cBhvr>
                                        <p:cTn id="157" dur="500"/>
                                        <p:tgtEl>
                                          <p:spTgt spid="11"/>
                                        </p:tgtEl>
                                      </p:cBhvr>
                                    </p:animEffect>
                                  </p:childTnLst>
                                </p:cTn>
                              </p:par>
                              <p:par>
                                <p:cTn id="158" presetID="64" presetClass="path" presetSubtype="0" decel="100000" fill="hold" nodeType="withEffect">
                                  <p:stCondLst>
                                    <p:cond delay="0"/>
                                  </p:stCondLst>
                                  <p:childTnLst>
                                    <p:animMotion origin="layout" path="M 0 0.02042 L 0 4.39855E-6 " pathEditMode="relative" rAng="0" ptsTypes="AA">
                                      <p:cBhvr>
                                        <p:cTn id="159" dur="500" fill="hold"/>
                                        <p:tgtEl>
                                          <p:spTgt spid="11"/>
                                        </p:tgtEl>
                                        <p:attrNameLst>
                                          <p:attrName>ppt_x</p:attrName>
                                          <p:attrName>ppt_y</p:attrName>
                                        </p:attrNameLst>
                                      </p:cBhvr>
                                      <p:rCtr x="0" y="-1021"/>
                                    </p:animMotion>
                                  </p:childTnLst>
                                </p:cTn>
                              </p:par>
                              <p:par>
                                <p:cTn id="160" presetID="10" presetClass="entr" presetSubtype="0" fill="hold" grpId="0" nodeType="withEffect">
                                  <p:stCondLst>
                                    <p:cond delay="0"/>
                                  </p:stCondLst>
                                  <p:childTnLst>
                                    <p:set>
                                      <p:cBhvr>
                                        <p:cTn id="161" dur="1" fill="hold">
                                          <p:stCondLst>
                                            <p:cond delay="0"/>
                                          </p:stCondLst>
                                        </p:cTn>
                                        <p:tgtEl>
                                          <p:spTgt spid="107"/>
                                        </p:tgtEl>
                                        <p:attrNameLst>
                                          <p:attrName>style.visibility</p:attrName>
                                        </p:attrNameLst>
                                      </p:cBhvr>
                                      <p:to>
                                        <p:strVal val="visible"/>
                                      </p:to>
                                    </p:set>
                                    <p:animEffect transition="in" filter="fade">
                                      <p:cBhvr>
                                        <p:cTn id="162" dur="500"/>
                                        <p:tgtEl>
                                          <p:spTgt spid="107"/>
                                        </p:tgtEl>
                                      </p:cBhvr>
                                    </p:animEffect>
                                  </p:childTnLst>
                                </p:cTn>
                              </p:par>
                              <p:par>
                                <p:cTn id="163" presetID="64" presetClass="path" presetSubtype="0" decel="100000" fill="hold" grpId="1" nodeType="withEffect">
                                  <p:stCondLst>
                                    <p:cond delay="0"/>
                                  </p:stCondLst>
                                  <p:childTnLst>
                                    <p:animMotion origin="layout" path="M 0 0.02042 L 0 4.39855E-6 " pathEditMode="relative" rAng="0" ptsTypes="AA">
                                      <p:cBhvr>
                                        <p:cTn id="164" dur="500" fill="hold"/>
                                        <p:tgtEl>
                                          <p:spTgt spid="107"/>
                                        </p:tgtEl>
                                        <p:attrNameLst>
                                          <p:attrName>ppt_x</p:attrName>
                                          <p:attrName>ppt_y</p:attrName>
                                        </p:attrNameLst>
                                      </p:cBhvr>
                                      <p:rCtr x="0" y="-1021"/>
                                    </p:animMotion>
                                  </p:childTnLst>
                                </p:cTn>
                              </p:par>
                              <p:par>
                                <p:cTn id="165" presetID="10" presetClass="entr" presetSubtype="0" fill="hold" nodeType="withEffect">
                                  <p:stCondLst>
                                    <p:cond delay="0"/>
                                  </p:stCondLst>
                                  <p:childTnLst>
                                    <p:set>
                                      <p:cBhvr>
                                        <p:cTn id="166" dur="1" fill="hold">
                                          <p:stCondLst>
                                            <p:cond delay="0"/>
                                          </p:stCondLst>
                                        </p:cTn>
                                        <p:tgtEl>
                                          <p:spTgt spid="9"/>
                                        </p:tgtEl>
                                        <p:attrNameLst>
                                          <p:attrName>style.visibility</p:attrName>
                                        </p:attrNameLst>
                                      </p:cBhvr>
                                      <p:to>
                                        <p:strVal val="visible"/>
                                      </p:to>
                                    </p:set>
                                    <p:animEffect transition="in" filter="fade">
                                      <p:cBhvr>
                                        <p:cTn id="167" dur="500"/>
                                        <p:tgtEl>
                                          <p:spTgt spid="9"/>
                                        </p:tgtEl>
                                      </p:cBhvr>
                                    </p:animEffect>
                                  </p:childTnLst>
                                </p:cTn>
                              </p:par>
                              <p:par>
                                <p:cTn id="168" presetID="64" presetClass="path" presetSubtype="0" decel="100000" fill="hold" nodeType="withEffect">
                                  <p:stCondLst>
                                    <p:cond delay="0"/>
                                  </p:stCondLst>
                                  <p:childTnLst>
                                    <p:animMotion origin="layout" path="M 0 0.02042 L 0 4.39855E-6 " pathEditMode="relative" rAng="0" ptsTypes="AA">
                                      <p:cBhvr>
                                        <p:cTn id="169" dur="500" fill="hold"/>
                                        <p:tgtEl>
                                          <p:spTgt spid="9"/>
                                        </p:tgtEl>
                                        <p:attrNameLst>
                                          <p:attrName>ppt_x</p:attrName>
                                          <p:attrName>ppt_y</p:attrName>
                                        </p:attrNameLst>
                                      </p:cBhvr>
                                      <p:rCtr x="0" y="-1021"/>
                                    </p:animMotion>
                                  </p:childTnLst>
                                </p:cTn>
                              </p:par>
                              <p:par>
                                <p:cTn id="170" presetID="10" presetClass="entr" presetSubtype="0" fill="hold" grpId="0" nodeType="withEffect">
                                  <p:stCondLst>
                                    <p:cond delay="0"/>
                                  </p:stCondLst>
                                  <p:childTnLst>
                                    <p:set>
                                      <p:cBhvr>
                                        <p:cTn id="171" dur="1" fill="hold">
                                          <p:stCondLst>
                                            <p:cond delay="0"/>
                                          </p:stCondLst>
                                        </p:cTn>
                                        <p:tgtEl>
                                          <p:spTgt spid="102"/>
                                        </p:tgtEl>
                                        <p:attrNameLst>
                                          <p:attrName>style.visibility</p:attrName>
                                        </p:attrNameLst>
                                      </p:cBhvr>
                                      <p:to>
                                        <p:strVal val="visible"/>
                                      </p:to>
                                    </p:set>
                                    <p:animEffect transition="in" filter="fade">
                                      <p:cBhvr>
                                        <p:cTn id="172" dur="500"/>
                                        <p:tgtEl>
                                          <p:spTgt spid="102"/>
                                        </p:tgtEl>
                                      </p:cBhvr>
                                    </p:animEffect>
                                  </p:childTnLst>
                                </p:cTn>
                              </p:par>
                              <p:par>
                                <p:cTn id="173" presetID="64" presetClass="path" presetSubtype="0" decel="100000" fill="hold" grpId="1" nodeType="withEffect">
                                  <p:stCondLst>
                                    <p:cond delay="0"/>
                                  </p:stCondLst>
                                  <p:childTnLst>
                                    <p:animMotion origin="layout" path="M 0 0.02042 L 0 4.39855E-6 " pathEditMode="relative" rAng="0" ptsTypes="AA">
                                      <p:cBhvr>
                                        <p:cTn id="174" dur="500" fill="hold"/>
                                        <p:tgtEl>
                                          <p:spTgt spid="102"/>
                                        </p:tgtEl>
                                        <p:attrNameLst>
                                          <p:attrName>ppt_x</p:attrName>
                                          <p:attrName>ppt_y</p:attrName>
                                        </p:attrNameLst>
                                      </p:cBhvr>
                                      <p:rCtr x="0" y="-1021"/>
                                    </p:animMotion>
                                  </p:childTnLst>
                                </p:cTn>
                              </p:par>
                              <p:par>
                                <p:cTn id="175" presetID="10" presetClass="entr" presetSubtype="0" fill="hold" nodeType="withEffect">
                                  <p:stCondLst>
                                    <p:cond delay="0"/>
                                  </p:stCondLst>
                                  <p:childTnLst>
                                    <p:set>
                                      <p:cBhvr>
                                        <p:cTn id="176" dur="1" fill="hold">
                                          <p:stCondLst>
                                            <p:cond delay="0"/>
                                          </p:stCondLst>
                                        </p:cTn>
                                        <p:tgtEl>
                                          <p:spTgt spid="7"/>
                                        </p:tgtEl>
                                        <p:attrNameLst>
                                          <p:attrName>style.visibility</p:attrName>
                                        </p:attrNameLst>
                                      </p:cBhvr>
                                      <p:to>
                                        <p:strVal val="visible"/>
                                      </p:to>
                                    </p:set>
                                    <p:animEffect transition="in" filter="fade">
                                      <p:cBhvr>
                                        <p:cTn id="177" dur="500"/>
                                        <p:tgtEl>
                                          <p:spTgt spid="7"/>
                                        </p:tgtEl>
                                      </p:cBhvr>
                                    </p:animEffect>
                                  </p:childTnLst>
                                </p:cTn>
                              </p:par>
                              <p:par>
                                <p:cTn id="178" presetID="64" presetClass="path" presetSubtype="0" decel="100000" fill="hold" nodeType="withEffect">
                                  <p:stCondLst>
                                    <p:cond delay="0"/>
                                  </p:stCondLst>
                                  <p:childTnLst>
                                    <p:animMotion origin="layout" path="M 0 0.02042 L 0 4.39855E-6 " pathEditMode="relative" rAng="0" ptsTypes="AA">
                                      <p:cBhvr>
                                        <p:cTn id="179" dur="500" fill="hold"/>
                                        <p:tgtEl>
                                          <p:spTgt spid="7"/>
                                        </p:tgtEl>
                                        <p:attrNameLst>
                                          <p:attrName>ppt_x</p:attrName>
                                          <p:attrName>ppt_y</p:attrName>
                                        </p:attrNameLst>
                                      </p:cBhvr>
                                      <p:rCtr x="0" y="-1021"/>
                                    </p:animMotion>
                                  </p:childTnLst>
                                </p:cTn>
                              </p:par>
                              <p:par>
                                <p:cTn id="180" presetID="10" presetClass="entr" presetSubtype="0" fill="hold" grpId="0" nodeType="withEffect">
                                  <p:stCondLst>
                                    <p:cond delay="0"/>
                                  </p:stCondLst>
                                  <p:childTnLst>
                                    <p:set>
                                      <p:cBhvr>
                                        <p:cTn id="181" dur="1" fill="hold">
                                          <p:stCondLst>
                                            <p:cond delay="0"/>
                                          </p:stCondLst>
                                        </p:cTn>
                                        <p:tgtEl>
                                          <p:spTgt spid="103"/>
                                        </p:tgtEl>
                                        <p:attrNameLst>
                                          <p:attrName>style.visibility</p:attrName>
                                        </p:attrNameLst>
                                      </p:cBhvr>
                                      <p:to>
                                        <p:strVal val="visible"/>
                                      </p:to>
                                    </p:set>
                                    <p:animEffect transition="in" filter="fade">
                                      <p:cBhvr>
                                        <p:cTn id="182" dur="500"/>
                                        <p:tgtEl>
                                          <p:spTgt spid="103"/>
                                        </p:tgtEl>
                                      </p:cBhvr>
                                    </p:animEffect>
                                  </p:childTnLst>
                                </p:cTn>
                              </p:par>
                              <p:par>
                                <p:cTn id="183" presetID="64" presetClass="path" presetSubtype="0" decel="100000" fill="hold" grpId="1" nodeType="withEffect">
                                  <p:stCondLst>
                                    <p:cond delay="0"/>
                                  </p:stCondLst>
                                  <p:childTnLst>
                                    <p:animMotion origin="layout" path="M 0 0.02042 L 0 4.39855E-6 " pathEditMode="relative" rAng="0" ptsTypes="AA">
                                      <p:cBhvr>
                                        <p:cTn id="184" dur="500" fill="hold"/>
                                        <p:tgtEl>
                                          <p:spTgt spid="103"/>
                                        </p:tgtEl>
                                        <p:attrNameLst>
                                          <p:attrName>ppt_x</p:attrName>
                                          <p:attrName>ppt_y</p:attrName>
                                        </p:attrNameLst>
                                      </p:cBhvr>
                                      <p:rCtr x="0" y="-1021"/>
                                    </p:animMotion>
                                  </p:childTnLst>
                                </p:cTn>
                              </p:par>
                              <p:par>
                                <p:cTn id="185" presetID="10" presetClass="entr" presetSubtype="0" fill="hold" nodeType="withEffect">
                                  <p:stCondLst>
                                    <p:cond delay="0"/>
                                  </p:stCondLst>
                                  <p:childTnLst>
                                    <p:set>
                                      <p:cBhvr>
                                        <p:cTn id="186" dur="1" fill="hold">
                                          <p:stCondLst>
                                            <p:cond delay="0"/>
                                          </p:stCondLst>
                                        </p:cTn>
                                        <p:tgtEl>
                                          <p:spTgt spid="5"/>
                                        </p:tgtEl>
                                        <p:attrNameLst>
                                          <p:attrName>style.visibility</p:attrName>
                                        </p:attrNameLst>
                                      </p:cBhvr>
                                      <p:to>
                                        <p:strVal val="visible"/>
                                      </p:to>
                                    </p:set>
                                    <p:animEffect transition="in" filter="fade">
                                      <p:cBhvr>
                                        <p:cTn id="187" dur="500"/>
                                        <p:tgtEl>
                                          <p:spTgt spid="5"/>
                                        </p:tgtEl>
                                      </p:cBhvr>
                                    </p:animEffect>
                                  </p:childTnLst>
                                </p:cTn>
                              </p:par>
                              <p:par>
                                <p:cTn id="188" presetID="64" presetClass="path" presetSubtype="0" decel="100000" fill="hold" nodeType="withEffect">
                                  <p:stCondLst>
                                    <p:cond delay="0"/>
                                  </p:stCondLst>
                                  <p:childTnLst>
                                    <p:animMotion origin="layout" path="M 0 0.02042 L 0 4.39855E-6 " pathEditMode="relative" rAng="0" ptsTypes="AA">
                                      <p:cBhvr>
                                        <p:cTn id="189" dur="500" fill="hold"/>
                                        <p:tgtEl>
                                          <p:spTgt spid="5"/>
                                        </p:tgtEl>
                                        <p:attrNameLst>
                                          <p:attrName>ppt_x</p:attrName>
                                          <p:attrName>ppt_y</p:attrName>
                                        </p:attrNameLst>
                                      </p:cBhvr>
                                      <p:rCtr x="0" y="-1021"/>
                                    </p:animMotion>
                                  </p:childTnLst>
                                </p:cTn>
                              </p:par>
                              <p:par>
                                <p:cTn id="190" presetID="10" presetClass="entr" presetSubtype="0" fill="hold" grpId="0" nodeType="with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fade">
                                      <p:cBhvr>
                                        <p:cTn id="192" dur="500"/>
                                        <p:tgtEl>
                                          <p:spTgt spid="104"/>
                                        </p:tgtEl>
                                      </p:cBhvr>
                                    </p:animEffect>
                                  </p:childTnLst>
                                </p:cTn>
                              </p:par>
                              <p:par>
                                <p:cTn id="193" presetID="64" presetClass="path" presetSubtype="0" decel="100000" fill="hold" grpId="1" nodeType="withEffect">
                                  <p:stCondLst>
                                    <p:cond delay="0"/>
                                  </p:stCondLst>
                                  <p:childTnLst>
                                    <p:animMotion origin="layout" path="M 0 0.02042 L 0 4.39855E-6 " pathEditMode="relative" rAng="0" ptsTypes="AA">
                                      <p:cBhvr>
                                        <p:cTn id="194" dur="500" fill="hold"/>
                                        <p:tgtEl>
                                          <p:spTgt spid="104"/>
                                        </p:tgtEl>
                                        <p:attrNameLst>
                                          <p:attrName>ppt_x</p:attrName>
                                          <p:attrName>ppt_y</p:attrName>
                                        </p:attrNameLst>
                                      </p:cBhvr>
                                      <p:rCtr x="0" y="-10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P spid="108" grpId="0"/>
      <p:bldP spid="108" grpId="1"/>
      <p:bldP spid="109" grpId="0"/>
      <p:bldP spid="109" grpId="1"/>
      <p:bldP spid="53" grpId="0" animBg="1"/>
      <p:bldP spid="53" grpId="1" animBg="1"/>
      <p:bldP spid="92" grpId="0" animBg="1"/>
      <p:bldP spid="92" grpId="1" animBg="1"/>
      <p:bldP spid="96" grpId="0"/>
      <p:bldP spid="96" grpId="1"/>
      <p:bldP spid="98" grpId="0"/>
      <p:bldP spid="98" grpId="1"/>
      <p:bldP spid="94" grpId="0" animBg="1"/>
      <p:bldP spid="94" grpId="1" animBg="1"/>
      <p:bldP spid="99" grpId="0"/>
      <p:bldP spid="99" grpId="1"/>
      <p:bldP spid="100" grpId="0"/>
      <p:bldP spid="100" grpId="1"/>
      <p:bldP spid="101" grpId="0"/>
      <p:bldP spid="101" grpId="1"/>
      <p:bldP spid="93" grpId="0" animBg="1"/>
      <p:bldP spid="93" grpId="1" animBg="1"/>
      <p:bldP spid="105" grpId="0"/>
      <p:bldP spid="105" grpId="1"/>
      <p:bldP spid="106" grpId="0"/>
      <p:bldP spid="106" grpId="1"/>
      <p:bldP spid="107" grpId="0"/>
      <p:bldP spid="107" grpId="1"/>
      <p:bldP spid="102" grpId="0"/>
      <p:bldP spid="102" grpId="1"/>
      <p:bldP spid="103" grpId="0"/>
      <p:bldP spid="103" grpId="1"/>
      <p:bldP spid="104" grpId="0"/>
      <p:bldP spid="10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9162E5-1E38-47AF-A2DA-C6716FFBDF73}"/>
              </a:ext>
            </a:extLst>
          </p:cNvPr>
          <p:cNvSpPr>
            <a:spLocks noGrp="1"/>
          </p:cNvSpPr>
          <p:nvPr>
            <p:ph type="title"/>
          </p:nvPr>
        </p:nvSpPr>
        <p:spPr>
          <a:xfrm>
            <a:off x="465139" y="632779"/>
            <a:ext cx="4525962" cy="820738"/>
          </a:xfrm>
        </p:spPr>
        <p:txBody>
          <a:bodyPr/>
          <a:lstStyle/>
          <a:p>
            <a:r>
              <a:rPr lang="en-US" dirty="0">
                <a:gradFill>
                  <a:gsLst>
                    <a:gs pos="0">
                      <a:schemeClr val="tx1"/>
                    </a:gs>
                    <a:gs pos="100000">
                      <a:schemeClr val="tx1"/>
                    </a:gs>
                  </a:gsLst>
                  <a:lin ang="5400000" scaled="1"/>
                </a:gradFill>
              </a:rPr>
              <a:t>Bring the </a:t>
            </a:r>
            <a:r>
              <a:rPr lang="en-US" dirty="0">
                <a:gradFill>
                  <a:gsLst>
                    <a:gs pos="0">
                      <a:schemeClr val="tx2"/>
                    </a:gs>
                    <a:gs pos="100000">
                      <a:schemeClr val="tx2"/>
                    </a:gs>
                  </a:gsLst>
                  <a:lin ang="5400000" scaled="1"/>
                </a:gradFill>
              </a:rPr>
              <a:t>full deployment</a:t>
            </a:r>
            <a:br>
              <a:rPr lang="en-US" dirty="0">
                <a:gradFill>
                  <a:gsLst>
                    <a:gs pos="0">
                      <a:schemeClr val="tx2"/>
                    </a:gs>
                    <a:gs pos="100000">
                      <a:schemeClr val="tx2"/>
                    </a:gs>
                  </a:gsLst>
                  <a:lin ang="5400000" scaled="1"/>
                </a:gradFill>
              </a:rPr>
            </a:br>
            <a:r>
              <a:rPr lang="en-US" dirty="0">
                <a:gradFill>
                  <a:gsLst>
                    <a:gs pos="0">
                      <a:schemeClr val="tx2"/>
                    </a:gs>
                    <a:gs pos="100000">
                      <a:schemeClr val="tx2"/>
                    </a:gs>
                  </a:gsLst>
                  <a:lin ang="5400000" scaled="1"/>
                </a:gradFill>
              </a:rPr>
              <a:t>of cloud resources</a:t>
            </a:r>
            <a:r>
              <a:rPr lang="en-US" dirty="0">
                <a:gradFill>
                  <a:gsLst>
                    <a:gs pos="0">
                      <a:schemeClr val="tx1"/>
                    </a:gs>
                    <a:gs pos="100000">
                      <a:schemeClr val="tx1"/>
                    </a:gs>
                  </a:gsLst>
                  <a:lin ang="5400000" scaled="1"/>
                </a:gradFill>
              </a:rPr>
              <a:t> on-prem</a:t>
            </a:r>
          </a:p>
        </p:txBody>
      </p:sp>
      <p:sp>
        <p:nvSpPr>
          <p:cNvPr id="6" name="Text Placeholder 5">
            <a:extLst>
              <a:ext uri="{FF2B5EF4-FFF2-40B4-BE49-F238E27FC236}">
                <a16:creationId xmlns:a16="http://schemas.microsoft.com/office/drawing/2014/main" id="{0C535602-8D08-43E1-8F39-B7F0D7BDB85E}"/>
              </a:ext>
            </a:extLst>
          </p:cNvPr>
          <p:cNvSpPr>
            <a:spLocks noGrp="1"/>
          </p:cNvSpPr>
          <p:nvPr>
            <p:ph type="body" sz="quarter" idx="42"/>
          </p:nvPr>
        </p:nvSpPr>
        <p:spPr>
          <a:xfrm>
            <a:off x="465139" y="1960860"/>
            <a:ext cx="4525962" cy="1858970"/>
          </a:xfrm>
        </p:spPr>
        <p:txBody>
          <a:bodyPr/>
          <a:lstStyle/>
          <a:p>
            <a:pPr marL="174625" indent="-174625">
              <a:lnSpc>
                <a:spcPct val="90000"/>
              </a:lnSpc>
              <a:spcAft>
                <a:spcPts val="1200"/>
              </a:spcAft>
              <a:buFont typeface="Arial" panose="020B0604020202020204" pitchFamily="34" charset="0"/>
              <a:buChar char="•"/>
            </a:pPr>
            <a:r>
              <a:rPr lang="en-US" dirty="0">
                <a:gradFill>
                  <a:gsLst>
                    <a:gs pos="0">
                      <a:schemeClr val="tx1"/>
                    </a:gs>
                    <a:gs pos="100000">
                      <a:schemeClr val="tx1"/>
                    </a:gs>
                  </a:gsLst>
                  <a:lin ang="5400000" scaled="0"/>
                </a:gradFill>
                <a:cs typeface="Segoe UI" panose="020B0502040204020203" pitchFamily="34" charset="0"/>
              </a:rPr>
              <a:t>Leverage Azure Arc data service on-prem for</a:t>
            </a:r>
            <a:br>
              <a:rPr lang="en-US" dirty="0">
                <a:gradFill>
                  <a:gsLst>
                    <a:gs pos="0">
                      <a:schemeClr val="tx1"/>
                    </a:gs>
                    <a:gs pos="100000">
                      <a:schemeClr val="tx1"/>
                    </a:gs>
                  </a:gsLst>
                  <a:lin ang="5400000" scaled="0"/>
                </a:gradFill>
                <a:cs typeface="Segoe UI" panose="020B0502040204020203" pitchFamily="34" charset="0"/>
              </a:rPr>
            </a:br>
            <a:r>
              <a:rPr lang="en-US" dirty="0">
                <a:gradFill>
                  <a:gsLst>
                    <a:gs pos="0">
                      <a:schemeClr val="tx1"/>
                    </a:gs>
                    <a:gs pos="100000">
                      <a:schemeClr val="tx1"/>
                    </a:gs>
                  </a:gsLst>
                  <a:lin ang="5400000" scaled="0"/>
                </a:gradFill>
                <a:cs typeface="Segoe UI" panose="020B0502040204020203" pitchFamily="34" charset="0"/>
              </a:rPr>
              <a:t>your intensive data analysis in-store</a:t>
            </a:r>
          </a:p>
          <a:p>
            <a:pPr marL="174625" indent="-174625">
              <a:lnSpc>
                <a:spcPct val="90000"/>
              </a:lnSpc>
              <a:spcAft>
                <a:spcPts val="1200"/>
              </a:spcAft>
              <a:buFont typeface="Arial" panose="020B0604020202020204" pitchFamily="34" charset="0"/>
              <a:buChar char="•"/>
            </a:pPr>
            <a:r>
              <a:rPr lang="en-US" dirty="0">
                <a:gradFill>
                  <a:gsLst>
                    <a:gs pos="0">
                      <a:schemeClr val="tx1"/>
                    </a:gs>
                    <a:gs pos="100000">
                      <a:schemeClr val="tx1"/>
                    </a:gs>
                  </a:gsLst>
                  <a:lin ang="5400000" scaled="0"/>
                </a:gradFill>
                <a:cs typeface="Segoe UI" panose="020B0502040204020203" pitchFamily="34" charset="0"/>
              </a:rPr>
              <a:t>With AKS on HCI you can automate container deployment in your stores for apps you can’t</a:t>
            </a:r>
            <a:br>
              <a:rPr lang="en-US" dirty="0">
                <a:gradFill>
                  <a:gsLst>
                    <a:gs pos="0">
                      <a:schemeClr val="tx1"/>
                    </a:gs>
                    <a:gs pos="100000">
                      <a:schemeClr val="tx1"/>
                    </a:gs>
                  </a:gsLst>
                  <a:lin ang="5400000" scaled="0"/>
                </a:gradFill>
                <a:cs typeface="Segoe UI" panose="020B0502040204020203" pitchFamily="34" charset="0"/>
              </a:rPr>
            </a:br>
            <a:r>
              <a:rPr lang="en-US" dirty="0">
                <a:gradFill>
                  <a:gsLst>
                    <a:gs pos="0">
                      <a:schemeClr val="tx1"/>
                    </a:gs>
                    <a:gs pos="100000">
                      <a:schemeClr val="tx1"/>
                    </a:gs>
                  </a:gsLst>
                  <a:lin ang="5400000" scaled="0"/>
                </a:gradFill>
                <a:cs typeface="Segoe UI" panose="020B0502040204020203" pitchFamily="34" charset="0"/>
              </a:rPr>
              <a:t>run in the cloud</a:t>
            </a:r>
          </a:p>
          <a:p>
            <a:pPr marL="174625" indent="-174625">
              <a:lnSpc>
                <a:spcPct val="90000"/>
              </a:lnSpc>
              <a:spcAft>
                <a:spcPts val="1200"/>
              </a:spcAft>
              <a:buFont typeface="Arial" panose="020B0604020202020204" pitchFamily="34" charset="0"/>
              <a:buChar char="•"/>
            </a:pPr>
            <a:r>
              <a:rPr lang="en-US" dirty="0">
                <a:gradFill>
                  <a:gsLst>
                    <a:gs pos="0">
                      <a:schemeClr val="tx1"/>
                    </a:gs>
                    <a:gs pos="100000">
                      <a:schemeClr val="tx1"/>
                    </a:gs>
                  </a:gsLst>
                  <a:lin ang="5400000" scaled="0"/>
                </a:gradFill>
                <a:cs typeface="Segoe UI" panose="020B0502040204020203" pitchFamily="34" charset="0"/>
              </a:rPr>
              <a:t>Cost reductions for secure collaboration and management are  provided through Azure</a:t>
            </a:r>
            <a:br>
              <a:rPr lang="en-US" dirty="0">
                <a:gradFill>
                  <a:gsLst>
                    <a:gs pos="0">
                      <a:schemeClr val="tx1"/>
                    </a:gs>
                    <a:gs pos="100000">
                      <a:schemeClr val="tx1"/>
                    </a:gs>
                  </a:gsLst>
                  <a:lin ang="5400000" scaled="0"/>
                </a:gradFill>
                <a:cs typeface="Segoe UI" panose="020B0502040204020203" pitchFamily="34" charset="0"/>
              </a:rPr>
            </a:br>
            <a:r>
              <a:rPr lang="en-US" dirty="0">
                <a:gradFill>
                  <a:gsLst>
                    <a:gs pos="0">
                      <a:schemeClr val="tx1"/>
                    </a:gs>
                    <a:gs pos="100000">
                      <a:schemeClr val="tx1"/>
                    </a:gs>
                  </a:gsLst>
                  <a:lin ang="5400000" scaled="0"/>
                </a:gradFill>
                <a:cs typeface="Segoe UI" panose="020B0502040204020203" pitchFamily="34" charset="0"/>
              </a:rPr>
              <a:t>Defender and Azure Sentinel</a:t>
            </a:r>
          </a:p>
        </p:txBody>
      </p:sp>
      <p:sp>
        <p:nvSpPr>
          <p:cNvPr id="9" name="Rectangle 8">
            <a:extLst>
              <a:ext uri="{FF2B5EF4-FFF2-40B4-BE49-F238E27FC236}">
                <a16:creationId xmlns:a16="http://schemas.microsoft.com/office/drawing/2014/main" id="{E37E4CA1-7153-46BE-9A7D-D53D14CA5D48}"/>
              </a:ext>
              <a:ext uri="{C183D7F6-B498-43B3-948B-1728B52AA6E4}">
                <adec:decorative xmlns:adec="http://schemas.microsoft.com/office/drawing/2017/decorative" val="1"/>
              </a:ext>
            </a:extLst>
          </p:cNvPr>
          <p:cNvSpPr/>
          <p:nvPr/>
        </p:nvSpPr>
        <p:spPr bwMode="auto">
          <a:xfrm>
            <a:off x="5441950" y="-1"/>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FDD6BF7-AE2D-4A31-8CA1-8F9360B76EDA}"/>
              </a:ext>
              <a:ext uri="{C183D7F6-B498-43B3-948B-1728B52AA6E4}">
                <adec:decorative xmlns:adec="http://schemas.microsoft.com/office/drawing/2017/decorative" val="0"/>
              </a:ext>
            </a:extLst>
          </p:cNvPr>
          <p:cNvSpPr txBox="1"/>
          <p:nvPr/>
        </p:nvSpPr>
        <p:spPr>
          <a:xfrm>
            <a:off x="5913438" y="449263"/>
            <a:ext cx="5317655" cy="246221"/>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latin typeface="+mj-lt"/>
              </a:rPr>
              <a:t>Example of a typical Azure Stack HCI deployment in retail</a:t>
            </a:r>
          </a:p>
        </p:txBody>
      </p:sp>
      <p:sp>
        <p:nvSpPr>
          <p:cNvPr id="19" name="Rectangle 18">
            <a:extLst>
              <a:ext uri="{FF2B5EF4-FFF2-40B4-BE49-F238E27FC236}">
                <a16:creationId xmlns:a16="http://schemas.microsoft.com/office/drawing/2014/main" id="{9E5BC30F-E51F-4778-954C-AC820EF4A2C3}"/>
              </a:ext>
            </a:extLst>
          </p:cNvPr>
          <p:cNvSpPr/>
          <p:nvPr/>
        </p:nvSpPr>
        <p:spPr bwMode="auto">
          <a:xfrm>
            <a:off x="5913438" y="1106134"/>
            <a:ext cx="1920240" cy="240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400" dirty="0">
                <a:gradFill>
                  <a:gsLst>
                    <a:gs pos="0">
                      <a:schemeClr val="tx2"/>
                    </a:gs>
                    <a:gs pos="100000">
                      <a:schemeClr val="tx2"/>
                    </a:gs>
                  </a:gsLst>
                  <a:lin ang="5400000" scaled="0"/>
                </a:gradFill>
                <a:ea typeface="Segoe UI" pitchFamily="34" charset="0"/>
                <a:cs typeface="Segoe UI" pitchFamily="34" charset="0"/>
              </a:rPr>
              <a:t>Azure Stack HCI</a:t>
            </a:r>
          </a:p>
        </p:txBody>
      </p:sp>
      <p:sp>
        <p:nvSpPr>
          <p:cNvPr id="18" name="Rectangle 17">
            <a:extLst>
              <a:ext uri="{FF2B5EF4-FFF2-40B4-BE49-F238E27FC236}">
                <a16:creationId xmlns:a16="http://schemas.microsoft.com/office/drawing/2014/main" id="{5DF64CEF-47A1-495E-8493-1B0DD2F38CCB}"/>
              </a:ext>
              <a:ext uri="{C183D7F6-B498-43B3-948B-1728B52AA6E4}">
                <adec:decorative xmlns:adec="http://schemas.microsoft.com/office/drawing/2017/decorative" val="1"/>
              </a:ext>
            </a:extLst>
          </p:cNvPr>
          <p:cNvSpPr/>
          <p:nvPr/>
        </p:nvSpPr>
        <p:spPr bwMode="auto">
          <a:xfrm>
            <a:off x="5913438" y="1346200"/>
            <a:ext cx="3668713" cy="3630127"/>
          </a:xfrm>
          <a:prstGeom prst="rect">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chemeClr val="tx2"/>
                  </a:gs>
                  <a:gs pos="100000">
                    <a:schemeClr val="tx2"/>
                  </a:gs>
                </a:gsLst>
                <a:lin ang="5400000" scaled="0"/>
              </a:gradFill>
              <a:latin typeface="+mj-lt"/>
              <a:cs typeface="Segoe UI" pitchFamily="34" charset="0"/>
            </a:endParaRPr>
          </a:p>
        </p:txBody>
      </p:sp>
      <p:sp>
        <p:nvSpPr>
          <p:cNvPr id="24" name="Rectangle 23">
            <a:extLst>
              <a:ext uri="{FF2B5EF4-FFF2-40B4-BE49-F238E27FC236}">
                <a16:creationId xmlns:a16="http://schemas.microsoft.com/office/drawing/2014/main" id="{2B6A4868-4DCB-4670-B2B1-9DB6765B1063}"/>
              </a:ext>
              <a:ext uri="{C183D7F6-B498-43B3-948B-1728B52AA6E4}">
                <adec:decorative xmlns:adec="http://schemas.microsoft.com/office/drawing/2017/decorative" val="1"/>
              </a:ext>
            </a:extLst>
          </p:cNvPr>
          <p:cNvSpPr/>
          <p:nvPr/>
        </p:nvSpPr>
        <p:spPr bwMode="auto">
          <a:xfrm>
            <a:off x="5991225" y="1416844"/>
            <a:ext cx="2085156" cy="3468818"/>
          </a:xfrm>
          <a:prstGeom prst="rect">
            <a:avLst/>
          </a:prstGeom>
          <a:noFill/>
          <a:ln>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chemeClr val="tx2"/>
                  </a:gs>
                  <a:gs pos="100000">
                    <a:schemeClr val="tx2"/>
                  </a:gs>
                </a:gsLst>
                <a:lin ang="5400000" scaled="0"/>
              </a:gradFill>
              <a:latin typeface="+mj-lt"/>
              <a:cs typeface="Segoe UI" pitchFamily="34" charset="0"/>
            </a:endParaRPr>
          </a:p>
        </p:txBody>
      </p:sp>
      <p:sp>
        <p:nvSpPr>
          <p:cNvPr id="22" name="Rectangle 21">
            <a:extLst>
              <a:ext uri="{FF2B5EF4-FFF2-40B4-BE49-F238E27FC236}">
                <a16:creationId xmlns:a16="http://schemas.microsoft.com/office/drawing/2014/main" id="{D080DB4C-2639-4334-8541-B1265F815A82}"/>
              </a:ext>
              <a:ext uri="{C183D7F6-B498-43B3-948B-1728B52AA6E4}">
                <adec:decorative xmlns:adec="http://schemas.microsoft.com/office/drawing/2017/decorative" val="1"/>
              </a:ext>
            </a:extLst>
          </p:cNvPr>
          <p:cNvSpPr/>
          <p:nvPr/>
        </p:nvSpPr>
        <p:spPr bwMode="auto">
          <a:xfrm>
            <a:off x="6073683" y="1489206"/>
            <a:ext cx="1920240" cy="27238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chemeClr val="tx2"/>
                  </a:gs>
                  <a:gs pos="100000">
                    <a:schemeClr val="tx2"/>
                  </a:gs>
                </a:gsLst>
                <a:lin ang="5400000" scaled="0"/>
              </a:gradFill>
              <a:latin typeface="+mj-lt"/>
              <a:cs typeface="Segoe UI" pitchFamily="34" charset="0"/>
            </a:endParaRPr>
          </a:p>
        </p:txBody>
      </p:sp>
      <p:pic>
        <p:nvPicPr>
          <p:cNvPr id="113" name="Graphic 112" descr="Web Apps icon">
            <a:extLst>
              <a:ext uri="{FF2B5EF4-FFF2-40B4-BE49-F238E27FC236}">
                <a16:creationId xmlns:a16="http://schemas.microsoft.com/office/drawing/2014/main" id="{29ACC79F-E612-4BC0-A1F3-DF904B7B1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2927" y="2057032"/>
            <a:ext cx="301752" cy="301752"/>
          </a:xfrm>
          <a:prstGeom prst="rect">
            <a:avLst/>
          </a:prstGeom>
        </p:spPr>
      </p:pic>
      <p:sp>
        <p:nvSpPr>
          <p:cNvPr id="52" name="Rectangle 51">
            <a:extLst>
              <a:ext uri="{FF2B5EF4-FFF2-40B4-BE49-F238E27FC236}">
                <a16:creationId xmlns:a16="http://schemas.microsoft.com/office/drawing/2014/main" id="{FB8FB78B-20B4-47B9-886C-2797CF26AD4C}"/>
              </a:ext>
            </a:extLst>
          </p:cNvPr>
          <p:cNvSpPr/>
          <p:nvPr/>
        </p:nvSpPr>
        <p:spPr bwMode="auto">
          <a:xfrm>
            <a:off x="6256563" y="2440105"/>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Web Apps</a:t>
            </a:r>
          </a:p>
        </p:txBody>
      </p:sp>
      <p:pic>
        <p:nvPicPr>
          <p:cNvPr id="85" name="Graphic 84" descr="Arc Data Services icon">
            <a:extLst>
              <a:ext uri="{FF2B5EF4-FFF2-40B4-BE49-F238E27FC236}">
                <a16:creationId xmlns:a16="http://schemas.microsoft.com/office/drawing/2014/main" id="{2B271ED5-D8AD-4FC7-8C74-184C6A5AEA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80993" y="3100961"/>
            <a:ext cx="305620" cy="305620"/>
          </a:xfrm>
          <a:prstGeom prst="rect">
            <a:avLst/>
          </a:prstGeom>
        </p:spPr>
      </p:pic>
      <p:sp>
        <p:nvSpPr>
          <p:cNvPr id="53" name="Rectangle 52">
            <a:extLst>
              <a:ext uri="{FF2B5EF4-FFF2-40B4-BE49-F238E27FC236}">
                <a16:creationId xmlns:a16="http://schemas.microsoft.com/office/drawing/2014/main" id="{95808A78-775B-4DC4-A708-DF7B0A67AE3F}"/>
              </a:ext>
            </a:extLst>
          </p:cNvPr>
          <p:cNvSpPr/>
          <p:nvPr/>
        </p:nvSpPr>
        <p:spPr bwMode="auto">
          <a:xfrm>
            <a:off x="6256563" y="3492917"/>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Arc Data Services</a:t>
            </a:r>
          </a:p>
        </p:txBody>
      </p:sp>
      <p:sp>
        <p:nvSpPr>
          <p:cNvPr id="23" name="Rectangle 22">
            <a:extLst>
              <a:ext uri="{FF2B5EF4-FFF2-40B4-BE49-F238E27FC236}">
                <a16:creationId xmlns:a16="http://schemas.microsoft.com/office/drawing/2014/main" id="{8F23EE3A-6E83-401A-B7D5-BF9017A17ED4}"/>
              </a:ext>
              <a:ext uri="{C183D7F6-B498-43B3-948B-1728B52AA6E4}">
                <adec:decorative xmlns:adec="http://schemas.microsoft.com/office/drawing/2017/decorative" val="1"/>
              </a:ext>
            </a:extLst>
          </p:cNvPr>
          <p:cNvSpPr/>
          <p:nvPr/>
        </p:nvSpPr>
        <p:spPr bwMode="auto">
          <a:xfrm>
            <a:off x="6073683" y="4356100"/>
            <a:ext cx="1920240" cy="45719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chemeClr val="tx2"/>
                  </a:gs>
                  <a:gs pos="100000">
                    <a:schemeClr val="tx2"/>
                  </a:gs>
                </a:gsLst>
                <a:lin ang="5400000" scaled="0"/>
              </a:gradFill>
              <a:latin typeface="+mj-lt"/>
              <a:cs typeface="Segoe UI" pitchFamily="34" charset="0"/>
            </a:endParaRPr>
          </a:p>
        </p:txBody>
      </p:sp>
      <p:pic>
        <p:nvPicPr>
          <p:cNvPr id="109" name="Graphic 108" descr="Arc Enabled Kubernetes icon">
            <a:extLst>
              <a:ext uri="{FF2B5EF4-FFF2-40B4-BE49-F238E27FC236}">
                <a16:creationId xmlns:a16="http://schemas.microsoft.com/office/drawing/2014/main" id="{54EC2BF1-68BD-4DD0-9561-7D48D733A6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49883" y="4498974"/>
            <a:ext cx="171450" cy="171450"/>
          </a:xfrm>
          <a:prstGeom prst="rect">
            <a:avLst/>
          </a:prstGeom>
        </p:spPr>
      </p:pic>
      <p:sp>
        <p:nvSpPr>
          <p:cNvPr id="51" name="Rectangle 50">
            <a:extLst>
              <a:ext uri="{FF2B5EF4-FFF2-40B4-BE49-F238E27FC236}">
                <a16:creationId xmlns:a16="http://schemas.microsoft.com/office/drawing/2014/main" id="{C4FACD6F-3B68-430A-9A54-67D381BFF25D}"/>
              </a:ext>
            </a:extLst>
          </p:cNvPr>
          <p:cNvSpPr/>
          <p:nvPr/>
        </p:nvSpPr>
        <p:spPr bwMode="auto">
          <a:xfrm>
            <a:off x="6401117" y="4508525"/>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Arc enabled Kubernetes</a:t>
            </a:r>
          </a:p>
        </p:txBody>
      </p:sp>
      <p:sp>
        <p:nvSpPr>
          <p:cNvPr id="25" name="Rectangle 24">
            <a:extLst>
              <a:ext uri="{FF2B5EF4-FFF2-40B4-BE49-F238E27FC236}">
                <a16:creationId xmlns:a16="http://schemas.microsoft.com/office/drawing/2014/main" id="{19EAF5C5-315E-4991-944A-2919805F9619}"/>
              </a:ext>
            </a:extLst>
          </p:cNvPr>
          <p:cNvSpPr/>
          <p:nvPr/>
        </p:nvSpPr>
        <p:spPr bwMode="auto">
          <a:xfrm>
            <a:off x="8235950" y="1489207"/>
            <a:ext cx="1189580" cy="110794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cs typeface="Segoe UI" pitchFamily="34" charset="0"/>
              </a:rPr>
              <a:t>Virtual machines</a:t>
            </a:r>
          </a:p>
        </p:txBody>
      </p:sp>
      <p:pic>
        <p:nvPicPr>
          <p:cNvPr id="115" name="Graphic 114" descr="Virtual machine icon">
            <a:extLst>
              <a:ext uri="{FF2B5EF4-FFF2-40B4-BE49-F238E27FC236}">
                <a16:creationId xmlns:a16="http://schemas.microsoft.com/office/drawing/2014/main" id="{35424500-620F-4927-A8C9-94CED1A632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08872" y="1793980"/>
            <a:ext cx="301752" cy="301752"/>
          </a:xfrm>
          <a:prstGeom prst="rect">
            <a:avLst/>
          </a:prstGeom>
        </p:spPr>
      </p:pic>
      <p:pic>
        <p:nvPicPr>
          <p:cNvPr id="120" name="Graphic 119" descr="Virtual machine icon">
            <a:extLst>
              <a:ext uri="{FF2B5EF4-FFF2-40B4-BE49-F238E27FC236}">
                <a16:creationId xmlns:a16="http://schemas.microsoft.com/office/drawing/2014/main" id="{48B72EF3-1F17-4683-835D-C3D6E4F380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0856" y="1793980"/>
            <a:ext cx="301752" cy="301752"/>
          </a:xfrm>
          <a:prstGeom prst="rect">
            <a:avLst/>
          </a:prstGeom>
        </p:spPr>
      </p:pic>
      <p:pic>
        <p:nvPicPr>
          <p:cNvPr id="122" name="Graphic 121" descr="Virtual machine icon">
            <a:extLst>
              <a:ext uri="{FF2B5EF4-FFF2-40B4-BE49-F238E27FC236}">
                <a16:creationId xmlns:a16="http://schemas.microsoft.com/office/drawing/2014/main" id="{603C0786-CFDE-47DE-8B76-76DCC9A9B2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08872" y="2194646"/>
            <a:ext cx="301752" cy="301752"/>
          </a:xfrm>
          <a:prstGeom prst="rect">
            <a:avLst/>
          </a:prstGeom>
        </p:spPr>
      </p:pic>
      <p:pic>
        <p:nvPicPr>
          <p:cNvPr id="123" name="Graphic 122" descr="Virtual machine icon">
            <a:extLst>
              <a:ext uri="{FF2B5EF4-FFF2-40B4-BE49-F238E27FC236}">
                <a16:creationId xmlns:a16="http://schemas.microsoft.com/office/drawing/2014/main" id="{2F6CAC31-A5B2-4D23-BF8C-301AC8F0C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0856" y="2194646"/>
            <a:ext cx="301752" cy="301752"/>
          </a:xfrm>
          <a:prstGeom prst="rect">
            <a:avLst/>
          </a:prstGeom>
        </p:spPr>
      </p:pic>
      <p:sp>
        <p:nvSpPr>
          <p:cNvPr id="26" name="Rectangle 25">
            <a:extLst>
              <a:ext uri="{FF2B5EF4-FFF2-40B4-BE49-F238E27FC236}">
                <a16:creationId xmlns:a16="http://schemas.microsoft.com/office/drawing/2014/main" id="{6D625FE4-7B6B-4991-843B-60BF015B60C3}"/>
              </a:ext>
              <a:ext uri="{C183D7F6-B498-43B3-948B-1728B52AA6E4}">
                <adec:decorative xmlns:adec="http://schemas.microsoft.com/office/drawing/2017/decorative" val="1"/>
              </a:ext>
            </a:extLst>
          </p:cNvPr>
          <p:cNvSpPr/>
          <p:nvPr/>
        </p:nvSpPr>
        <p:spPr bwMode="auto">
          <a:xfrm>
            <a:off x="8235950" y="3396343"/>
            <a:ext cx="1189580" cy="141695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chemeClr val="tx2"/>
                  </a:gs>
                  <a:gs pos="100000">
                    <a:schemeClr val="tx2"/>
                  </a:gs>
                </a:gsLst>
                <a:lin ang="5400000" scaled="0"/>
              </a:gradFill>
              <a:latin typeface="+mj-lt"/>
              <a:cs typeface="Segoe UI" pitchFamily="34" charset="0"/>
            </a:endParaRPr>
          </a:p>
        </p:txBody>
      </p:sp>
      <p:pic>
        <p:nvPicPr>
          <p:cNvPr id="77" name="Graphic 76" descr="Azure Update Management icon">
            <a:extLst>
              <a:ext uri="{FF2B5EF4-FFF2-40B4-BE49-F238E27FC236}">
                <a16:creationId xmlns:a16="http://schemas.microsoft.com/office/drawing/2014/main" id="{D4EF12AD-1D14-43CB-8192-60C0ACD84D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95865" y="3629938"/>
            <a:ext cx="171450" cy="171450"/>
          </a:xfrm>
          <a:prstGeom prst="rect">
            <a:avLst/>
          </a:prstGeom>
        </p:spPr>
      </p:pic>
      <p:sp>
        <p:nvSpPr>
          <p:cNvPr id="47" name="Rectangle 46">
            <a:extLst>
              <a:ext uri="{FF2B5EF4-FFF2-40B4-BE49-F238E27FC236}">
                <a16:creationId xmlns:a16="http://schemas.microsoft.com/office/drawing/2014/main" id="{E0ECCE84-740A-404A-B666-2D17C74592D8}"/>
              </a:ext>
            </a:extLst>
          </p:cNvPr>
          <p:cNvSpPr/>
          <p:nvPr/>
        </p:nvSpPr>
        <p:spPr bwMode="auto">
          <a:xfrm>
            <a:off x="8527230" y="3563314"/>
            <a:ext cx="840608" cy="304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Update Management</a:t>
            </a:r>
          </a:p>
        </p:txBody>
      </p:sp>
      <p:pic>
        <p:nvPicPr>
          <p:cNvPr id="63" name="Graphic 62" descr="Azure Backup icon">
            <a:extLst>
              <a:ext uri="{FF2B5EF4-FFF2-40B4-BE49-F238E27FC236}">
                <a16:creationId xmlns:a16="http://schemas.microsoft.com/office/drawing/2014/main" id="{51486757-22FC-4F38-A79B-0B6D4D0ECC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5865" y="4019095"/>
            <a:ext cx="171450" cy="171450"/>
          </a:xfrm>
          <a:prstGeom prst="rect">
            <a:avLst/>
          </a:prstGeom>
        </p:spPr>
      </p:pic>
      <p:sp>
        <p:nvSpPr>
          <p:cNvPr id="48" name="Rectangle 47">
            <a:extLst>
              <a:ext uri="{FF2B5EF4-FFF2-40B4-BE49-F238E27FC236}">
                <a16:creationId xmlns:a16="http://schemas.microsoft.com/office/drawing/2014/main" id="{6074FACC-E77D-475E-AB74-F8BD2868AA43}"/>
              </a:ext>
            </a:extLst>
          </p:cNvPr>
          <p:cNvSpPr/>
          <p:nvPr/>
        </p:nvSpPr>
        <p:spPr bwMode="auto">
          <a:xfrm>
            <a:off x="8527230" y="3952471"/>
            <a:ext cx="840608" cy="304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 Backup</a:t>
            </a:r>
          </a:p>
        </p:txBody>
      </p:sp>
      <p:pic>
        <p:nvPicPr>
          <p:cNvPr id="73" name="Graphic 72" descr="Azure Monitor icon">
            <a:extLst>
              <a:ext uri="{FF2B5EF4-FFF2-40B4-BE49-F238E27FC236}">
                <a16:creationId xmlns:a16="http://schemas.microsoft.com/office/drawing/2014/main" id="{439871BE-6C61-483C-8AC3-D08AC59CF9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95865" y="4402221"/>
            <a:ext cx="171450" cy="171450"/>
          </a:xfrm>
          <a:prstGeom prst="rect">
            <a:avLst/>
          </a:prstGeom>
        </p:spPr>
      </p:pic>
      <p:sp>
        <p:nvSpPr>
          <p:cNvPr id="49" name="Rectangle 48">
            <a:extLst>
              <a:ext uri="{FF2B5EF4-FFF2-40B4-BE49-F238E27FC236}">
                <a16:creationId xmlns:a16="http://schemas.microsoft.com/office/drawing/2014/main" id="{504B6517-8FB1-47C7-802C-6898D118BB38}"/>
              </a:ext>
            </a:extLst>
          </p:cNvPr>
          <p:cNvSpPr/>
          <p:nvPr/>
        </p:nvSpPr>
        <p:spPr bwMode="auto">
          <a:xfrm>
            <a:off x="8527230" y="4335597"/>
            <a:ext cx="840608" cy="304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 Monitor</a:t>
            </a:r>
          </a:p>
        </p:txBody>
      </p:sp>
      <p:cxnSp>
        <p:nvCxnSpPr>
          <p:cNvPr id="29" name="Straight Arrow Connector 28">
            <a:extLst>
              <a:ext uri="{FF2B5EF4-FFF2-40B4-BE49-F238E27FC236}">
                <a16:creationId xmlns:a16="http://schemas.microsoft.com/office/drawing/2014/main" id="{123E737C-0695-4177-81A7-CB3F9C7051F2}"/>
              </a:ext>
              <a:ext uri="{C183D7F6-B498-43B3-948B-1728B52AA6E4}">
                <adec:decorative xmlns:adec="http://schemas.microsoft.com/office/drawing/2017/decorative" val="1"/>
              </a:ext>
            </a:extLst>
          </p:cNvPr>
          <p:cNvCxnSpPr>
            <a:cxnSpLocks/>
          </p:cNvCxnSpPr>
          <p:nvPr/>
        </p:nvCxnSpPr>
        <p:spPr>
          <a:xfrm>
            <a:off x="8076381" y="3053313"/>
            <a:ext cx="1956619" cy="0"/>
          </a:xfrm>
          <a:prstGeom prst="straightConnector1">
            <a:avLst/>
          </a:prstGeom>
          <a:ln>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4A0852-A4F0-43AD-B481-ECAE3E5C672F}"/>
              </a:ext>
              <a:ext uri="{C183D7F6-B498-43B3-948B-1728B52AA6E4}">
                <adec:decorative xmlns:adec="http://schemas.microsoft.com/office/drawing/2017/decorative" val="1"/>
              </a:ext>
            </a:extLst>
          </p:cNvPr>
          <p:cNvCxnSpPr>
            <a:cxnSpLocks/>
          </p:cNvCxnSpPr>
          <p:nvPr/>
        </p:nvCxnSpPr>
        <p:spPr>
          <a:xfrm>
            <a:off x="9582151" y="3269213"/>
            <a:ext cx="450849"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756F307-E8C6-4978-A634-8662E195D469}"/>
              </a:ext>
            </a:extLst>
          </p:cNvPr>
          <p:cNvSpPr/>
          <p:nvPr/>
        </p:nvSpPr>
        <p:spPr bwMode="auto">
          <a:xfrm>
            <a:off x="10033000" y="1106134"/>
            <a:ext cx="1612898" cy="240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400" dirty="0">
                <a:gradFill>
                  <a:gsLst>
                    <a:gs pos="0">
                      <a:schemeClr val="tx2"/>
                    </a:gs>
                    <a:gs pos="100000">
                      <a:schemeClr val="tx2"/>
                    </a:gs>
                  </a:gsLst>
                  <a:lin ang="5400000" scaled="0"/>
                </a:gradFill>
                <a:ea typeface="Segoe UI" pitchFamily="34" charset="0"/>
                <a:cs typeface="Segoe UI" pitchFamily="34" charset="0"/>
              </a:rPr>
              <a:t>Azure Cloud</a:t>
            </a:r>
          </a:p>
        </p:txBody>
      </p:sp>
      <p:sp>
        <p:nvSpPr>
          <p:cNvPr id="17" name="Rectangle 16">
            <a:extLst>
              <a:ext uri="{FF2B5EF4-FFF2-40B4-BE49-F238E27FC236}">
                <a16:creationId xmlns:a16="http://schemas.microsoft.com/office/drawing/2014/main" id="{5B94E359-5836-4EB2-9A4C-4A569A30FF75}"/>
              </a:ext>
              <a:ext uri="{C183D7F6-B498-43B3-948B-1728B52AA6E4}">
                <adec:decorative xmlns:adec="http://schemas.microsoft.com/office/drawing/2017/decorative" val="1"/>
              </a:ext>
            </a:extLst>
          </p:cNvPr>
          <p:cNvSpPr/>
          <p:nvPr/>
        </p:nvSpPr>
        <p:spPr bwMode="auto">
          <a:xfrm>
            <a:off x="10033000" y="1346200"/>
            <a:ext cx="1938336" cy="3630127"/>
          </a:xfrm>
          <a:prstGeom prst="rect">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chemeClr val="tx2"/>
                  </a:gs>
                  <a:gs pos="100000">
                    <a:schemeClr val="tx2"/>
                  </a:gs>
                </a:gsLst>
                <a:lin ang="5400000" scaled="0"/>
              </a:gradFill>
              <a:latin typeface="+mj-lt"/>
              <a:cs typeface="Segoe UI" pitchFamily="34" charset="0"/>
            </a:endParaRPr>
          </a:p>
        </p:txBody>
      </p:sp>
      <p:pic>
        <p:nvPicPr>
          <p:cNvPr id="107" name="Graphic 106" descr="IoT Hub icon">
            <a:extLst>
              <a:ext uri="{FF2B5EF4-FFF2-40B4-BE49-F238E27FC236}">
                <a16:creationId xmlns:a16="http://schemas.microsoft.com/office/drawing/2014/main" id="{C49B7409-A393-4261-A0DF-470099E07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24280" y="1633030"/>
            <a:ext cx="171450" cy="171450"/>
          </a:xfrm>
          <a:prstGeom prst="rect">
            <a:avLst/>
          </a:prstGeom>
        </p:spPr>
      </p:pic>
      <p:sp>
        <p:nvSpPr>
          <p:cNvPr id="32" name="Rectangle 31">
            <a:extLst>
              <a:ext uri="{FF2B5EF4-FFF2-40B4-BE49-F238E27FC236}">
                <a16:creationId xmlns:a16="http://schemas.microsoft.com/office/drawing/2014/main" id="{BF04F30D-D4F0-43E1-8796-E7F702E29A9D}"/>
              </a:ext>
            </a:extLst>
          </p:cNvPr>
          <p:cNvSpPr/>
          <p:nvPr/>
        </p:nvSpPr>
        <p:spPr bwMode="auto">
          <a:xfrm>
            <a:off x="10554148" y="1641631"/>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IoT Hub</a:t>
            </a:r>
          </a:p>
        </p:txBody>
      </p:sp>
      <p:pic>
        <p:nvPicPr>
          <p:cNvPr id="105" name="Graphic 104" descr="Data factory icon">
            <a:extLst>
              <a:ext uri="{FF2B5EF4-FFF2-40B4-BE49-F238E27FC236}">
                <a16:creationId xmlns:a16="http://schemas.microsoft.com/office/drawing/2014/main" id="{CBC7DFCD-B311-4923-9BF2-5E1FC336794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24280" y="2348803"/>
            <a:ext cx="171450" cy="171450"/>
          </a:xfrm>
          <a:prstGeom prst="rect">
            <a:avLst/>
          </a:prstGeom>
        </p:spPr>
      </p:pic>
      <p:sp>
        <p:nvSpPr>
          <p:cNvPr id="33" name="Rectangle 32" descr="Data factory icon">
            <a:extLst>
              <a:ext uri="{FF2B5EF4-FFF2-40B4-BE49-F238E27FC236}">
                <a16:creationId xmlns:a16="http://schemas.microsoft.com/office/drawing/2014/main" id="{7DD071AA-FB30-4058-B241-932BC3BD9646}"/>
              </a:ext>
            </a:extLst>
          </p:cNvPr>
          <p:cNvSpPr/>
          <p:nvPr/>
        </p:nvSpPr>
        <p:spPr bwMode="auto">
          <a:xfrm>
            <a:off x="10554148" y="2358354"/>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Data factory</a:t>
            </a:r>
          </a:p>
        </p:txBody>
      </p:sp>
      <p:pic>
        <p:nvPicPr>
          <p:cNvPr id="61" name="Graphic 60" descr="Storage icon">
            <a:extLst>
              <a:ext uri="{FF2B5EF4-FFF2-40B4-BE49-F238E27FC236}">
                <a16:creationId xmlns:a16="http://schemas.microsoft.com/office/drawing/2014/main" id="{8AEEDD63-504F-411E-A7D5-1CD9C267B1A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24280" y="3068301"/>
            <a:ext cx="171450" cy="171450"/>
          </a:xfrm>
          <a:prstGeom prst="rect">
            <a:avLst/>
          </a:prstGeom>
        </p:spPr>
      </p:pic>
      <p:sp>
        <p:nvSpPr>
          <p:cNvPr id="34" name="Rectangle 33">
            <a:extLst>
              <a:ext uri="{FF2B5EF4-FFF2-40B4-BE49-F238E27FC236}">
                <a16:creationId xmlns:a16="http://schemas.microsoft.com/office/drawing/2014/main" id="{8581233D-16CB-4B54-A5DD-4DC884F94E3F}"/>
              </a:ext>
            </a:extLst>
          </p:cNvPr>
          <p:cNvSpPr/>
          <p:nvPr/>
        </p:nvSpPr>
        <p:spPr bwMode="auto">
          <a:xfrm>
            <a:off x="10554148" y="3075078"/>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Storage</a:t>
            </a:r>
          </a:p>
        </p:txBody>
      </p:sp>
      <p:pic>
        <p:nvPicPr>
          <p:cNvPr id="103" name="Graphic 102" descr="Kubernetes icon">
            <a:extLst>
              <a:ext uri="{FF2B5EF4-FFF2-40B4-BE49-F238E27FC236}">
                <a16:creationId xmlns:a16="http://schemas.microsoft.com/office/drawing/2014/main" id="{938A63AD-13B2-47AB-9EDC-5D21602DB13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324280" y="3782251"/>
            <a:ext cx="171450" cy="171450"/>
          </a:xfrm>
          <a:prstGeom prst="rect">
            <a:avLst/>
          </a:prstGeom>
        </p:spPr>
      </p:pic>
      <p:sp>
        <p:nvSpPr>
          <p:cNvPr id="35" name="Rectangle 34" descr="Kubernetes icon">
            <a:extLst>
              <a:ext uri="{FF2B5EF4-FFF2-40B4-BE49-F238E27FC236}">
                <a16:creationId xmlns:a16="http://schemas.microsoft.com/office/drawing/2014/main" id="{7280D4E3-B283-451A-A90A-F2562DCBB92B}"/>
              </a:ext>
            </a:extLst>
          </p:cNvPr>
          <p:cNvSpPr/>
          <p:nvPr/>
        </p:nvSpPr>
        <p:spPr bwMode="auto">
          <a:xfrm>
            <a:off x="10554148" y="3791802"/>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Kubernetes</a:t>
            </a:r>
          </a:p>
        </p:txBody>
      </p:sp>
      <p:pic>
        <p:nvPicPr>
          <p:cNvPr id="99" name="Graphic 98" descr="Virtual Machines icon">
            <a:extLst>
              <a:ext uri="{FF2B5EF4-FFF2-40B4-BE49-F238E27FC236}">
                <a16:creationId xmlns:a16="http://schemas.microsoft.com/office/drawing/2014/main" id="{7C0F0D2E-575D-4F22-A485-CDBF99B291D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324280" y="4498582"/>
            <a:ext cx="171450" cy="171450"/>
          </a:xfrm>
          <a:prstGeom prst="rect">
            <a:avLst/>
          </a:prstGeom>
        </p:spPr>
      </p:pic>
      <p:sp>
        <p:nvSpPr>
          <p:cNvPr id="36" name="Rectangle 35">
            <a:extLst>
              <a:ext uri="{FF2B5EF4-FFF2-40B4-BE49-F238E27FC236}">
                <a16:creationId xmlns:a16="http://schemas.microsoft.com/office/drawing/2014/main" id="{ABDE54C5-8A48-4168-9914-9E15783FB4DD}"/>
              </a:ext>
            </a:extLst>
          </p:cNvPr>
          <p:cNvSpPr/>
          <p:nvPr/>
        </p:nvSpPr>
        <p:spPr bwMode="auto">
          <a:xfrm>
            <a:off x="10554148" y="4508525"/>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Virtual machines</a:t>
            </a:r>
          </a:p>
        </p:txBody>
      </p:sp>
      <p:sp>
        <p:nvSpPr>
          <p:cNvPr id="20" name="Rectangle 19">
            <a:extLst>
              <a:ext uri="{FF2B5EF4-FFF2-40B4-BE49-F238E27FC236}">
                <a16:creationId xmlns:a16="http://schemas.microsoft.com/office/drawing/2014/main" id="{A40FC984-0A63-4203-B3F1-869163DFDAA1}"/>
              </a:ext>
            </a:extLst>
          </p:cNvPr>
          <p:cNvSpPr/>
          <p:nvPr/>
        </p:nvSpPr>
        <p:spPr bwMode="auto">
          <a:xfrm>
            <a:off x="5913438" y="5119334"/>
            <a:ext cx="1920240" cy="240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400" dirty="0">
                <a:gradFill>
                  <a:gsLst>
                    <a:gs pos="0">
                      <a:schemeClr val="tx2"/>
                    </a:gs>
                    <a:gs pos="100000">
                      <a:schemeClr val="tx2"/>
                    </a:gs>
                  </a:gsLst>
                  <a:lin ang="5400000" scaled="0"/>
                </a:gradFill>
                <a:ea typeface="Segoe UI" pitchFamily="34" charset="0"/>
                <a:cs typeface="Segoe UI" pitchFamily="34" charset="0"/>
              </a:rPr>
              <a:t>Azure Cloud</a:t>
            </a:r>
          </a:p>
        </p:txBody>
      </p:sp>
      <p:sp>
        <p:nvSpPr>
          <p:cNvPr id="16" name="Rectangle 15">
            <a:extLst>
              <a:ext uri="{FF2B5EF4-FFF2-40B4-BE49-F238E27FC236}">
                <a16:creationId xmlns:a16="http://schemas.microsoft.com/office/drawing/2014/main" id="{FCF07E39-4998-4EF8-961F-2C4631AC2EF5}"/>
              </a:ext>
              <a:ext uri="{C183D7F6-B498-43B3-948B-1728B52AA6E4}">
                <adec:decorative xmlns:adec="http://schemas.microsoft.com/office/drawing/2017/decorative" val="1"/>
              </a:ext>
            </a:extLst>
          </p:cNvPr>
          <p:cNvSpPr/>
          <p:nvPr/>
        </p:nvSpPr>
        <p:spPr bwMode="auto">
          <a:xfrm>
            <a:off x="5913438" y="5359400"/>
            <a:ext cx="6057898" cy="1185864"/>
          </a:xfrm>
          <a:prstGeom prst="rect">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chemeClr val="tx2"/>
                  </a:gs>
                  <a:gs pos="100000">
                    <a:schemeClr val="tx2"/>
                  </a:gs>
                </a:gsLst>
                <a:lin ang="5400000" scaled="0"/>
              </a:gradFill>
              <a:latin typeface="+mj-lt"/>
              <a:cs typeface="Segoe UI" pitchFamily="34" charset="0"/>
            </a:endParaRPr>
          </a:p>
        </p:txBody>
      </p:sp>
      <p:pic>
        <p:nvPicPr>
          <p:cNvPr id="67" name="Graphic 66" descr="Azure Security Center icon">
            <a:extLst>
              <a:ext uri="{FF2B5EF4-FFF2-40B4-BE49-F238E27FC236}">
                <a16:creationId xmlns:a16="http://schemas.microsoft.com/office/drawing/2014/main" id="{62366B63-8EF0-43FC-90C5-DDD4DF7AA67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180427" y="5562149"/>
            <a:ext cx="171450" cy="171450"/>
          </a:xfrm>
          <a:prstGeom prst="rect">
            <a:avLst/>
          </a:prstGeom>
        </p:spPr>
      </p:pic>
      <p:sp>
        <p:nvSpPr>
          <p:cNvPr id="41" name="Rectangle 40">
            <a:extLst>
              <a:ext uri="{FF2B5EF4-FFF2-40B4-BE49-F238E27FC236}">
                <a16:creationId xmlns:a16="http://schemas.microsoft.com/office/drawing/2014/main" id="{1F69FA7C-4743-49A6-8F8A-C3721A8A82DF}"/>
              </a:ext>
            </a:extLst>
          </p:cNvPr>
          <p:cNvSpPr/>
          <p:nvPr/>
        </p:nvSpPr>
        <p:spPr bwMode="auto">
          <a:xfrm>
            <a:off x="6407439" y="5572150"/>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Security center</a:t>
            </a:r>
          </a:p>
        </p:txBody>
      </p:sp>
      <p:pic>
        <p:nvPicPr>
          <p:cNvPr id="97" name="Graphic 96" descr="Azure AD icon">
            <a:extLst>
              <a:ext uri="{FF2B5EF4-FFF2-40B4-BE49-F238E27FC236}">
                <a16:creationId xmlns:a16="http://schemas.microsoft.com/office/drawing/2014/main" id="{2962637A-02B9-41FE-9B33-1E98CD7BAB4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180427" y="5863919"/>
            <a:ext cx="171450" cy="171450"/>
          </a:xfrm>
          <a:prstGeom prst="rect">
            <a:avLst/>
          </a:prstGeom>
        </p:spPr>
      </p:pic>
      <p:sp>
        <p:nvSpPr>
          <p:cNvPr id="42" name="Rectangle 41">
            <a:extLst>
              <a:ext uri="{FF2B5EF4-FFF2-40B4-BE49-F238E27FC236}">
                <a16:creationId xmlns:a16="http://schemas.microsoft.com/office/drawing/2014/main" id="{74642AF5-A48F-4E03-8105-D6D0B664CE78}"/>
              </a:ext>
            </a:extLst>
          </p:cNvPr>
          <p:cNvSpPr/>
          <p:nvPr/>
        </p:nvSpPr>
        <p:spPr bwMode="auto">
          <a:xfrm>
            <a:off x="6407439" y="5874436"/>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 AD</a:t>
            </a:r>
          </a:p>
        </p:txBody>
      </p:sp>
      <p:pic>
        <p:nvPicPr>
          <p:cNvPr id="75" name="Graphic 74" descr="Azure Policy icon">
            <a:extLst>
              <a:ext uri="{FF2B5EF4-FFF2-40B4-BE49-F238E27FC236}">
                <a16:creationId xmlns:a16="http://schemas.microsoft.com/office/drawing/2014/main" id="{AF94A311-7681-4445-B132-E1C2AB1271F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180427" y="6165689"/>
            <a:ext cx="171450" cy="171450"/>
          </a:xfrm>
          <a:prstGeom prst="rect">
            <a:avLst/>
          </a:prstGeom>
        </p:spPr>
      </p:pic>
      <p:sp>
        <p:nvSpPr>
          <p:cNvPr id="43" name="Rectangle 42">
            <a:extLst>
              <a:ext uri="{FF2B5EF4-FFF2-40B4-BE49-F238E27FC236}">
                <a16:creationId xmlns:a16="http://schemas.microsoft.com/office/drawing/2014/main" id="{AEA7187D-762B-4CA3-B88F-408571D4D296}"/>
              </a:ext>
            </a:extLst>
          </p:cNvPr>
          <p:cNvSpPr/>
          <p:nvPr/>
        </p:nvSpPr>
        <p:spPr bwMode="auto">
          <a:xfrm>
            <a:off x="6407439" y="6175240"/>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Azure Policy</a:t>
            </a:r>
          </a:p>
        </p:txBody>
      </p:sp>
      <p:pic>
        <p:nvPicPr>
          <p:cNvPr id="117" name="Graphic 116" descr="IoT Hub icon">
            <a:extLst>
              <a:ext uri="{FF2B5EF4-FFF2-40B4-BE49-F238E27FC236}">
                <a16:creationId xmlns:a16="http://schemas.microsoft.com/office/drawing/2014/main" id="{BAA6D999-8AFB-4227-B67B-4E4057F11F5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038466" y="5863919"/>
            <a:ext cx="171450" cy="171450"/>
          </a:xfrm>
          <a:prstGeom prst="rect">
            <a:avLst/>
          </a:prstGeom>
        </p:spPr>
      </p:pic>
      <p:sp>
        <p:nvSpPr>
          <p:cNvPr id="45" name="Rectangle 44">
            <a:extLst>
              <a:ext uri="{FF2B5EF4-FFF2-40B4-BE49-F238E27FC236}">
                <a16:creationId xmlns:a16="http://schemas.microsoft.com/office/drawing/2014/main" id="{3E1753FB-CF37-42C2-9BA7-6F0045D412F5}"/>
              </a:ext>
            </a:extLst>
          </p:cNvPr>
          <p:cNvSpPr/>
          <p:nvPr/>
        </p:nvSpPr>
        <p:spPr bwMode="auto">
          <a:xfrm>
            <a:off x="8288338" y="5874436"/>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IoT hub</a:t>
            </a:r>
          </a:p>
        </p:txBody>
      </p:sp>
      <p:pic>
        <p:nvPicPr>
          <p:cNvPr id="95" name="Graphic 94" descr="Azure Log Anayltics icon">
            <a:extLst>
              <a:ext uri="{FF2B5EF4-FFF2-40B4-BE49-F238E27FC236}">
                <a16:creationId xmlns:a16="http://schemas.microsoft.com/office/drawing/2014/main" id="{B6C2E9F1-7E19-4389-82DF-8B5947D8E31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038466" y="6165689"/>
            <a:ext cx="171450" cy="171450"/>
          </a:xfrm>
          <a:prstGeom prst="rect">
            <a:avLst/>
          </a:prstGeom>
        </p:spPr>
      </p:pic>
      <p:sp>
        <p:nvSpPr>
          <p:cNvPr id="46" name="Rectangle 45">
            <a:extLst>
              <a:ext uri="{FF2B5EF4-FFF2-40B4-BE49-F238E27FC236}">
                <a16:creationId xmlns:a16="http://schemas.microsoft.com/office/drawing/2014/main" id="{3288BB3B-461F-4A5F-A94C-6EBC2F82F868}"/>
              </a:ext>
            </a:extLst>
          </p:cNvPr>
          <p:cNvSpPr/>
          <p:nvPr/>
        </p:nvSpPr>
        <p:spPr bwMode="auto">
          <a:xfrm>
            <a:off x="8288338" y="6175240"/>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Log analytics</a:t>
            </a:r>
          </a:p>
        </p:txBody>
      </p:sp>
      <p:pic>
        <p:nvPicPr>
          <p:cNvPr id="93" name="Graphic 92" descr="Azure Key Vault icon">
            <a:extLst>
              <a:ext uri="{FF2B5EF4-FFF2-40B4-BE49-F238E27FC236}">
                <a16:creationId xmlns:a16="http://schemas.microsoft.com/office/drawing/2014/main" id="{16E4913C-FE14-401C-9C21-12B8FD6B85C9}"/>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898702" y="5553049"/>
            <a:ext cx="171450" cy="171450"/>
          </a:xfrm>
          <a:prstGeom prst="rect">
            <a:avLst/>
          </a:prstGeom>
        </p:spPr>
      </p:pic>
      <p:sp>
        <p:nvSpPr>
          <p:cNvPr id="38" name="Rectangle 37">
            <a:extLst>
              <a:ext uri="{FF2B5EF4-FFF2-40B4-BE49-F238E27FC236}">
                <a16:creationId xmlns:a16="http://schemas.microsoft.com/office/drawing/2014/main" id="{D43F2C05-3648-4723-966E-9B61E7546809}"/>
              </a:ext>
            </a:extLst>
          </p:cNvPr>
          <p:cNvSpPr/>
          <p:nvPr/>
        </p:nvSpPr>
        <p:spPr bwMode="auto">
          <a:xfrm>
            <a:off x="10128570" y="5572150"/>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Key Vault</a:t>
            </a:r>
          </a:p>
        </p:txBody>
      </p:sp>
      <p:pic>
        <p:nvPicPr>
          <p:cNvPr id="91" name="Graphic 90" descr="Azure Sentinel icon">
            <a:extLst>
              <a:ext uri="{FF2B5EF4-FFF2-40B4-BE49-F238E27FC236}">
                <a16:creationId xmlns:a16="http://schemas.microsoft.com/office/drawing/2014/main" id="{18DE3FE6-74DA-420E-87D1-7FD12C821F1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898702" y="5863919"/>
            <a:ext cx="171450" cy="171450"/>
          </a:xfrm>
          <a:prstGeom prst="rect">
            <a:avLst/>
          </a:prstGeom>
        </p:spPr>
      </p:pic>
      <p:sp>
        <p:nvSpPr>
          <p:cNvPr id="39" name="Rectangle 38">
            <a:extLst>
              <a:ext uri="{FF2B5EF4-FFF2-40B4-BE49-F238E27FC236}">
                <a16:creationId xmlns:a16="http://schemas.microsoft.com/office/drawing/2014/main" id="{6D422B82-216E-4017-8CC3-E08EF35EAD8C}"/>
              </a:ext>
            </a:extLst>
          </p:cNvPr>
          <p:cNvSpPr/>
          <p:nvPr/>
        </p:nvSpPr>
        <p:spPr bwMode="auto">
          <a:xfrm>
            <a:off x="10128570" y="5874436"/>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Sentinel</a:t>
            </a:r>
          </a:p>
        </p:txBody>
      </p:sp>
      <p:pic>
        <p:nvPicPr>
          <p:cNvPr id="89" name="Graphic 88" descr="Defender for IoT icon">
            <a:extLst>
              <a:ext uri="{FF2B5EF4-FFF2-40B4-BE49-F238E27FC236}">
                <a16:creationId xmlns:a16="http://schemas.microsoft.com/office/drawing/2014/main" id="{5C08ABB3-D3D6-421A-BD77-040464171E1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898702" y="6165689"/>
            <a:ext cx="171450" cy="171450"/>
          </a:xfrm>
          <a:prstGeom prst="rect">
            <a:avLst/>
          </a:prstGeom>
        </p:spPr>
      </p:pic>
      <p:sp>
        <p:nvSpPr>
          <p:cNvPr id="40" name="Rectangle 39">
            <a:extLst>
              <a:ext uri="{FF2B5EF4-FFF2-40B4-BE49-F238E27FC236}">
                <a16:creationId xmlns:a16="http://schemas.microsoft.com/office/drawing/2014/main" id="{592A337E-B989-40D7-A88F-C6E4E32B33FF}"/>
              </a:ext>
            </a:extLst>
          </p:cNvPr>
          <p:cNvSpPr/>
          <p:nvPr/>
        </p:nvSpPr>
        <p:spPr bwMode="auto">
          <a:xfrm>
            <a:off x="10128570" y="6175240"/>
            <a:ext cx="1554480" cy="152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100" dirty="0">
                <a:gradFill>
                  <a:gsLst>
                    <a:gs pos="0">
                      <a:schemeClr val="tx1"/>
                    </a:gs>
                    <a:gs pos="100000">
                      <a:schemeClr val="tx1"/>
                    </a:gs>
                  </a:gsLst>
                  <a:lin ang="5400000" scaled="0"/>
                </a:gradFill>
                <a:ea typeface="Segoe UI" pitchFamily="34" charset="0"/>
                <a:cs typeface="Segoe UI" pitchFamily="34" charset="0"/>
              </a:rPr>
              <a:t>Defender for IoT</a:t>
            </a:r>
          </a:p>
        </p:txBody>
      </p:sp>
    </p:spTree>
    <p:extLst>
      <p:ext uri="{BB962C8B-B14F-4D97-AF65-F5344CB8AC3E}">
        <p14:creationId xmlns:p14="http://schemas.microsoft.com/office/powerpoint/2010/main" val="11717554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9162E5-1E38-47AF-A2DA-C6716FFBDF73}"/>
              </a:ext>
            </a:extLst>
          </p:cNvPr>
          <p:cNvSpPr>
            <a:spLocks noGrp="1"/>
          </p:cNvSpPr>
          <p:nvPr>
            <p:ph type="title"/>
          </p:nvPr>
        </p:nvSpPr>
        <p:spPr>
          <a:xfrm>
            <a:off x="465138" y="632779"/>
            <a:ext cx="5238975" cy="410369"/>
          </a:xfrm>
        </p:spPr>
        <p:txBody>
          <a:bodyPr/>
          <a:lstStyle/>
          <a:p>
            <a:r>
              <a:rPr lang="en-US" dirty="0">
                <a:gradFill>
                  <a:gsLst>
                    <a:gs pos="0">
                      <a:schemeClr val="tx2"/>
                    </a:gs>
                    <a:gs pos="100000">
                      <a:schemeClr val="tx2"/>
                    </a:gs>
                  </a:gsLst>
                  <a:lin ang="5400000" scaled="1"/>
                </a:gradFill>
              </a:rPr>
              <a:t>Retail customer story</a:t>
            </a:r>
            <a:endParaRPr lang="en-US" dirty="0">
              <a:gradFill>
                <a:gsLst>
                  <a:gs pos="0">
                    <a:schemeClr val="tx1"/>
                  </a:gs>
                  <a:gs pos="100000">
                    <a:schemeClr val="tx1"/>
                  </a:gs>
                </a:gsLst>
                <a:lin ang="5400000" scaled="1"/>
              </a:gradFill>
            </a:endParaRPr>
          </a:p>
        </p:txBody>
      </p:sp>
      <p:sp>
        <p:nvSpPr>
          <p:cNvPr id="6" name="Text Placeholder 5">
            <a:extLst>
              <a:ext uri="{FF2B5EF4-FFF2-40B4-BE49-F238E27FC236}">
                <a16:creationId xmlns:a16="http://schemas.microsoft.com/office/drawing/2014/main" id="{0C535602-8D08-43E1-8F39-B7F0D7BDB85E}"/>
              </a:ext>
            </a:extLst>
          </p:cNvPr>
          <p:cNvSpPr>
            <a:spLocks noGrp="1"/>
          </p:cNvSpPr>
          <p:nvPr>
            <p:ph type="body" sz="quarter" idx="42"/>
          </p:nvPr>
        </p:nvSpPr>
        <p:spPr>
          <a:xfrm>
            <a:off x="465138" y="1638292"/>
            <a:ext cx="5238975" cy="3108543"/>
          </a:xfrm>
        </p:spPr>
        <p:txBody>
          <a:bodyPr/>
          <a:lstStyle/>
          <a:p>
            <a:pPr>
              <a:lnSpc>
                <a:spcPct val="90000"/>
              </a:lnSpc>
            </a:pPr>
            <a:r>
              <a:rPr lang="en-US" sz="1600" dirty="0">
                <a:gradFill>
                  <a:gsLst>
                    <a:gs pos="0">
                      <a:schemeClr val="tx2"/>
                    </a:gs>
                    <a:gs pos="100000">
                      <a:schemeClr val="tx2"/>
                    </a:gs>
                  </a:gsLst>
                  <a:lin ang="5400000" scaled="0"/>
                </a:gradFill>
                <a:latin typeface="+mj-lt"/>
                <a:cs typeface="Segoe UI" panose="020B0502040204020203" pitchFamily="34" charset="0"/>
              </a:rPr>
              <a:t>Situation</a:t>
            </a:r>
          </a:p>
          <a:p>
            <a:pPr>
              <a:lnSpc>
                <a:spcPct val="90000"/>
              </a:lnSpc>
              <a:spcAft>
                <a:spcPts val="1200"/>
              </a:spcAft>
            </a:pPr>
            <a:r>
              <a:rPr lang="en-US" dirty="0">
                <a:gradFill>
                  <a:gsLst>
                    <a:gs pos="0">
                      <a:schemeClr val="tx1"/>
                    </a:gs>
                    <a:gs pos="100000">
                      <a:schemeClr val="tx1"/>
                    </a:gs>
                  </a:gsLst>
                  <a:lin ang="5400000" scaled="0"/>
                </a:gradFill>
                <a:cs typeface="Segoe UI" panose="020B0502040204020203" pitchFamily="34" charset="0"/>
              </a:rPr>
              <a:t>Major US retail grocery chain (1,400+ stores) identified need to modernize store IT infrastructure to run POS operations locally</a:t>
            </a:r>
          </a:p>
          <a:p>
            <a:pPr>
              <a:lnSpc>
                <a:spcPct val="90000"/>
              </a:lnSpc>
            </a:pPr>
            <a:r>
              <a:rPr lang="en-US" sz="1600" dirty="0">
                <a:gradFill>
                  <a:gsLst>
                    <a:gs pos="0">
                      <a:schemeClr val="tx2"/>
                    </a:gs>
                    <a:gs pos="100000">
                      <a:schemeClr val="tx2"/>
                    </a:gs>
                  </a:gsLst>
                  <a:lin ang="5400000" scaled="0"/>
                </a:gradFill>
                <a:latin typeface="+mj-lt"/>
                <a:cs typeface="Segoe UI" panose="020B0502040204020203" pitchFamily="34" charset="0"/>
              </a:rPr>
              <a:t>Solution</a:t>
            </a:r>
          </a:p>
          <a:p>
            <a:pPr>
              <a:lnSpc>
                <a:spcPct val="90000"/>
              </a:lnSpc>
              <a:spcAft>
                <a:spcPts val="1200"/>
              </a:spcAft>
            </a:pPr>
            <a:r>
              <a:rPr lang="en-US" dirty="0">
                <a:gradFill>
                  <a:gsLst>
                    <a:gs pos="0">
                      <a:schemeClr val="tx1"/>
                    </a:gs>
                    <a:gs pos="100000">
                      <a:schemeClr val="tx1"/>
                    </a:gs>
                  </a:gsLst>
                  <a:lin ang="5400000" scaled="0"/>
                </a:gradFill>
                <a:cs typeface="Segoe UI" panose="020B0502040204020203" pitchFamily="34" charset="0"/>
              </a:rPr>
              <a:t>A switchless 2 node tower form factor, Azure Stack HCI cluster in each store connected to Azure </a:t>
            </a:r>
          </a:p>
          <a:p>
            <a:pPr>
              <a:lnSpc>
                <a:spcPct val="90000"/>
              </a:lnSpc>
            </a:pPr>
            <a:r>
              <a:rPr lang="en-US" sz="1600" dirty="0">
                <a:gradFill>
                  <a:gsLst>
                    <a:gs pos="0">
                      <a:schemeClr val="tx2"/>
                    </a:gs>
                    <a:gs pos="100000">
                      <a:schemeClr val="tx2"/>
                    </a:gs>
                  </a:gsLst>
                  <a:lin ang="5400000" scaled="0"/>
                </a:gradFill>
                <a:latin typeface="+mj-lt"/>
                <a:cs typeface="Segoe UI" panose="020B0502040204020203" pitchFamily="34" charset="0"/>
              </a:rPr>
              <a:t>Benefits</a:t>
            </a:r>
          </a:p>
          <a:p>
            <a:pPr marL="174625" indent="-174625">
              <a:lnSpc>
                <a:spcPct val="90000"/>
              </a:lnSpc>
              <a:spcAft>
                <a:spcPts val="1200"/>
              </a:spcAft>
              <a:buFont typeface="Arial" panose="020B0604020202020204" pitchFamily="34" charset="0"/>
              <a:buChar char="•"/>
            </a:pPr>
            <a:r>
              <a:rPr lang="en-US" dirty="0">
                <a:gradFill>
                  <a:gsLst>
                    <a:gs pos="0">
                      <a:schemeClr val="tx1"/>
                    </a:gs>
                    <a:gs pos="100000">
                      <a:schemeClr val="tx1"/>
                    </a:gs>
                  </a:gsLst>
                  <a:lin ang="5400000" scaled="0"/>
                </a:gradFill>
                <a:cs typeface="Segoe UI" panose="020B0502040204020203" pitchFamily="34" charset="0"/>
              </a:rPr>
              <a:t>A low entry point solution with the right amount of compute power to run POS locally</a:t>
            </a:r>
          </a:p>
          <a:p>
            <a:pPr marL="174625" indent="-174625">
              <a:lnSpc>
                <a:spcPct val="90000"/>
              </a:lnSpc>
              <a:spcAft>
                <a:spcPts val="1200"/>
              </a:spcAft>
              <a:buFont typeface="Arial" panose="020B0604020202020204" pitchFamily="34" charset="0"/>
              <a:buChar char="•"/>
            </a:pPr>
            <a:r>
              <a:rPr lang="en-US" dirty="0">
                <a:gradFill>
                  <a:gsLst>
                    <a:gs pos="0">
                      <a:schemeClr val="tx1"/>
                    </a:gs>
                    <a:gs pos="100000">
                      <a:schemeClr val="tx1"/>
                    </a:gs>
                  </a:gsLst>
                  <a:lin ang="5400000" scaled="0"/>
                </a:gradFill>
                <a:cs typeface="Segoe UI" panose="020B0502040204020203" pitchFamily="34" charset="0"/>
              </a:rPr>
              <a:t>Automatically backed up with Azure</a:t>
            </a:r>
          </a:p>
          <a:p>
            <a:pPr marL="174625" indent="-174625">
              <a:lnSpc>
                <a:spcPct val="90000"/>
              </a:lnSpc>
              <a:spcAft>
                <a:spcPts val="1200"/>
              </a:spcAft>
              <a:buFont typeface="Arial" panose="020B0604020202020204" pitchFamily="34" charset="0"/>
              <a:buChar char="•"/>
            </a:pPr>
            <a:r>
              <a:rPr lang="en-US" dirty="0">
                <a:gradFill>
                  <a:gsLst>
                    <a:gs pos="0">
                      <a:schemeClr val="tx1"/>
                    </a:gs>
                    <a:gs pos="100000">
                      <a:schemeClr val="tx1"/>
                    </a:gs>
                  </a:gsLst>
                  <a:lin ang="5400000" scaled="0"/>
                </a:gradFill>
                <a:cs typeface="Segoe UI" panose="020B0502040204020203" pitchFamily="34" charset="0"/>
              </a:rPr>
              <a:t>Native integration with Arc makes it possible to monitor all the clusters in the stores from a central location </a:t>
            </a:r>
          </a:p>
        </p:txBody>
      </p:sp>
      <p:pic>
        <p:nvPicPr>
          <p:cNvPr id="62" name="Picture 61">
            <a:extLst>
              <a:ext uri="{FF2B5EF4-FFF2-40B4-BE49-F238E27FC236}">
                <a16:creationId xmlns:a16="http://schemas.microsoft.com/office/drawing/2014/main" id="{B6EA338D-9414-4141-AC09-2C07213D83F9}"/>
              </a:ext>
              <a:ext uri="{C183D7F6-B498-43B3-948B-1728B52AA6E4}">
                <adec:decorative xmlns:adec="http://schemas.microsoft.com/office/drawing/2017/decorative" val="1"/>
              </a:ext>
            </a:extLst>
          </p:cNvPr>
          <p:cNvPicPr>
            <a:picLocks noChangeAspect="1"/>
          </p:cNvPicPr>
          <p:nvPr/>
        </p:nvPicPr>
        <p:blipFill rotWithShape="1">
          <a:blip r:embed="rId3"/>
          <a:srcRect l="36024"/>
          <a:stretch/>
        </p:blipFill>
        <p:spPr>
          <a:xfrm>
            <a:off x="6218237" y="-1"/>
            <a:ext cx="6218238" cy="6994525"/>
          </a:xfrm>
          <a:prstGeom prst="rect">
            <a:avLst/>
          </a:prstGeom>
        </p:spPr>
      </p:pic>
    </p:spTree>
    <p:extLst>
      <p:ext uri="{BB962C8B-B14F-4D97-AF65-F5344CB8AC3E}">
        <p14:creationId xmlns:p14="http://schemas.microsoft.com/office/powerpoint/2010/main" val="31082986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6896-85C5-4B5E-AF12-2C37EBBF61F8}"/>
              </a:ext>
            </a:extLst>
          </p:cNvPr>
          <p:cNvSpPr>
            <a:spLocks noGrp="1"/>
          </p:cNvSpPr>
          <p:nvPr>
            <p:ph type="title"/>
          </p:nvPr>
        </p:nvSpPr>
        <p:spPr>
          <a:xfrm>
            <a:off x="465138" y="632779"/>
            <a:ext cx="11533187" cy="410369"/>
          </a:xfrm>
        </p:spPr>
        <p:txBody>
          <a:bodyPr/>
          <a:lstStyle/>
          <a:p>
            <a:r>
              <a:rPr kumimoji="0" lang="en-US" sz="2800" b="0" i="0" u="none" strike="noStrike" kern="1200" cap="none" spc="-50" normalizeH="0" baseline="0" noProof="0" dirty="0">
                <a:ln w="3175">
                  <a:noFill/>
                </a:ln>
                <a:gradFill>
                  <a:gsLst>
                    <a:gs pos="0">
                      <a:srgbClr val="0078D3"/>
                    </a:gs>
                    <a:gs pos="100000">
                      <a:srgbClr val="0078D3"/>
                    </a:gs>
                  </a:gsLst>
                  <a:lin ang="5400000" scaled="1"/>
                </a:gradFill>
                <a:effectLst/>
                <a:uLnTx/>
                <a:uFillTx/>
                <a:latin typeface="Segoe UI Semibold"/>
                <a:ea typeface="+mn-ea"/>
                <a:cs typeface="Segoe UI" pitchFamily="34" charset="0"/>
              </a:rPr>
              <a:t>Microsoft Azure </a:t>
            </a:r>
            <a:r>
              <a:rPr lang="en-US" dirty="0">
                <a:gradFill>
                  <a:gsLst>
                    <a:gs pos="0">
                      <a:schemeClr val="tx1"/>
                    </a:gs>
                    <a:gs pos="100000">
                      <a:schemeClr val="tx1"/>
                    </a:gs>
                  </a:gsLst>
                  <a:lin ang="5400000" scaled="1"/>
                </a:gradFill>
              </a:rPr>
              <a:t>powering the cloud for retailers</a:t>
            </a:r>
            <a:endParaRPr lang="en-US" dirty="0">
              <a:gradFill>
                <a:gsLst>
                  <a:gs pos="0">
                    <a:schemeClr val="tx2"/>
                  </a:gs>
                  <a:gs pos="100000">
                    <a:schemeClr val="tx2"/>
                  </a:gs>
                </a:gsLst>
                <a:lin ang="5400000" scaled="1"/>
              </a:gradFill>
            </a:endParaRPr>
          </a:p>
        </p:txBody>
      </p:sp>
      <p:sp>
        <p:nvSpPr>
          <p:cNvPr id="33" name="Content Placeholder 2">
            <a:extLst>
              <a:ext uri="{FF2B5EF4-FFF2-40B4-BE49-F238E27FC236}">
                <a16:creationId xmlns:a16="http://schemas.microsoft.com/office/drawing/2014/main" id="{24EFEE75-E197-44C8-8FAB-C036D1E4C186}"/>
              </a:ext>
            </a:extLst>
          </p:cNvPr>
          <p:cNvSpPr txBox="1">
            <a:spLocks/>
          </p:cNvSpPr>
          <p:nvPr/>
        </p:nvSpPr>
        <p:spPr>
          <a:xfrm>
            <a:off x="1492461" y="1918770"/>
            <a:ext cx="1997198" cy="430887"/>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spcBef>
                <a:spcPct val="0"/>
              </a:spcBef>
              <a:spcAft>
                <a:spcPct val="0"/>
              </a:spcAft>
              <a:buSzTx/>
              <a:defRPr/>
            </a:pPr>
            <a:r>
              <a:rPr lang="en-US" sz="1600" b="1" spc="30" dirty="0">
                <a:gradFill>
                  <a:gsLst>
                    <a:gs pos="0">
                      <a:schemeClr val="tx2"/>
                    </a:gs>
                    <a:gs pos="100000">
                      <a:schemeClr val="tx2"/>
                    </a:gs>
                  </a:gsLst>
                  <a:lin ang="5400000" scaled="1"/>
                </a:gradFill>
                <a:ea typeface="Segoe UI" pitchFamily="34" charset="0"/>
                <a:cs typeface="Segoe UI" pitchFamily="34" charset="0"/>
              </a:rPr>
              <a:t>Edge Devices</a:t>
            </a:r>
          </a:p>
        </p:txBody>
      </p:sp>
      <p:sp>
        <p:nvSpPr>
          <p:cNvPr id="34" name="Content Placeholder 3">
            <a:extLst>
              <a:ext uri="{FF2B5EF4-FFF2-40B4-BE49-F238E27FC236}">
                <a16:creationId xmlns:a16="http://schemas.microsoft.com/office/drawing/2014/main" id="{0FFF638B-D0A3-4AF2-ADEB-20DEED3257A4}"/>
              </a:ext>
            </a:extLst>
          </p:cNvPr>
          <p:cNvSpPr txBox="1">
            <a:spLocks/>
          </p:cNvSpPr>
          <p:nvPr/>
        </p:nvSpPr>
        <p:spPr>
          <a:xfrm>
            <a:off x="1492461" y="2481438"/>
            <a:ext cx="1498600" cy="37856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Azure Stack HCI</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35" name="Content Placeholder 4">
            <a:extLst>
              <a:ext uri="{FF2B5EF4-FFF2-40B4-BE49-F238E27FC236}">
                <a16:creationId xmlns:a16="http://schemas.microsoft.com/office/drawing/2014/main" id="{A0C8E050-8DF4-47A6-B4AF-A9494CDAF6C3}"/>
              </a:ext>
            </a:extLst>
          </p:cNvPr>
          <p:cNvSpPr txBox="1">
            <a:spLocks/>
          </p:cNvSpPr>
          <p:nvPr/>
        </p:nvSpPr>
        <p:spPr>
          <a:xfrm>
            <a:off x="3395209" y="2481438"/>
            <a:ext cx="1527175" cy="572464"/>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Azure Arc Enabled Server</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36" name="Content Placeholder 5">
            <a:extLst>
              <a:ext uri="{FF2B5EF4-FFF2-40B4-BE49-F238E27FC236}">
                <a16:creationId xmlns:a16="http://schemas.microsoft.com/office/drawing/2014/main" id="{D81C7731-DE0E-47CC-8CF8-E70999CA675F}"/>
              </a:ext>
            </a:extLst>
          </p:cNvPr>
          <p:cNvSpPr txBox="1">
            <a:spLocks/>
          </p:cNvSpPr>
          <p:nvPr/>
        </p:nvSpPr>
        <p:spPr>
          <a:xfrm>
            <a:off x="5320145" y="2481438"/>
            <a:ext cx="1265238" cy="37856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Azure Sphere</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37" name="Content Placeholder 6">
            <a:extLst>
              <a:ext uri="{FF2B5EF4-FFF2-40B4-BE49-F238E27FC236}">
                <a16:creationId xmlns:a16="http://schemas.microsoft.com/office/drawing/2014/main" id="{618804BC-7D72-4973-99CE-61CC5C903C20}"/>
              </a:ext>
            </a:extLst>
          </p:cNvPr>
          <p:cNvSpPr txBox="1">
            <a:spLocks/>
          </p:cNvSpPr>
          <p:nvPr/>
        </p:nvSpPr>
        <p:spPr>
          <a:xfrm>
            <a:off x="6995918" y="2481438"/>
            <a:ext cx="1135062" cy="37856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Azure Kinect</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38" name="Content Placeholder 7">
            <a:extLst>
              <a:ext uri="{FF2B5EF4-FFF2-40B4-BE49-F238E27FC236}">
                <a16:creationId xmlns:a16="http://schemas.microsoft.com/office/drawing/2014/main" id="{587D48C2-87D8-4215-B198-B8434B30281D}"/>
              </a:ext>
            </a:extLst>
          </p:cNvPr>
          <p:cNvSpPr txBox="1">
            <a:spLocks/>
          </p:cNvSpPr>
          <p:nvPr/>
        </p:nvSpPr>
        <p:spPr>
          <a:xfrm>
            <a:off x="8535128" y="2481438"/>
            <a:ext cx="911225" cy="37856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HoloLens </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39" name="Content Placeholder 8">
            <a:extLst>
              <a:ext uri="{FF2B5EF4-FFF2-40B4-BE49-F238E27FC236}">
                <a16:creationId xmlns:a16="http://schemas.microsoft.com/office/drawing/2014/main" id="{6FC36C36-7F18-43F1-BB95-98D795E4312A}"/>
              </a:ext>
            </a:extLst>
          </p:cNvPr>
          <p:cNvSpPr txBox="1">
            <a:spLocks/>
          </p:cNvSpPr>
          <p:nvPr/>
        </p:nvSpPr>
        <p:spPr>
          <a:xfrm>
            <a:off x="1492461" y="3044660"/>
            <a:ext cx="1563024" cy="430887"/>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spcBef>
                <a:spcPct val="0"/>
              </a:spcBef>
              <a:spcAft>
                <a:spcPct val="0"/>
              </a:spcAft>
              <a:buSzTx/>
              <a:defRPr/>
            </a:pPr>
            <a:r>
              <a:rPr lang="en-US" sz="1600" b="1" spc="30">
                <a:gradFill>
                  <a:gsLst>
                    <a:gs pos="0">
                      <a:schemeClr val="tx2"/>
                    </a:gs>
                    <a:gs pos="100000">
                      <a:schemeClr val="tx2"/>
                    </a:gs>
                  </a:gsLst>
                  <a:lin ang="5400000" scaled="1"/>
                </a:gradFill>
                <a:ea typeface="Segoe UI" pitchFamily="34" charset="0"/>
                <a:cs typeface="Segoe UI" pitchFamily="34" charset="0"/>
              </a:rPr>
              <a:t>Serverless</a:t>
            </a:r>
            <a:endParaRPr lang="en-US" sz="1600" b="1" spc="30" dirty="0">
              <a:gradFill>
                <a:gsLst>
                  <a:gs pos="0">
                    <a:schemeClr val="tx2"/>
                  </a:gs>
                  <a:gs pos="100000">
                    <a:schemeClr val="tx2"/>
                  </a:gs>
                </a:gsLst>
                <a:lin ang="5400000" scaled="1"/>
              </a:gradFill>
              <a:ea typeface="Segoe UI" pitchFamily="34" charset="0"/>
              <a:cs typeface="Segoe UI" pitchFamily="34" charset="0"/>
            </a:endParaRPr>
          </a:p>
        </p:txBody>
      </p:sp>
      <p:sp>
        <p:nvSpPr>
          <p:cNvPr id="40" name="Content Placeholder 9">
            <a:extLst>
              <a:ext uri="{FF2B5EF4-FFF2-40B4-BE49-F238E27FC236}">
                <a16:creationId xmlns:a16="http://schemas.microsoft.com/office/drawing/2014/main" id="{2980C2C1-3321-45A6-9829-4DA7FB121BAD}"/>
              </a:ext>
            </a:extLst>
          </p:cNvPr>
          <p:cNvSpPr txBox="1">
            <a:spLocks/>
          </p:cNvSpPr>
          <p:nvPr/>
        </p:nvSpPr>
        <p:spPr>
          <a:xfrm>
            <a:off x="1492461" y="3545329"/>
            <a:ext cx="1870075" cy="1461939"/>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Web</a:t>
            </a:r>
          </a:p>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Mobile</a:t>
            </a:r>
          </a:p>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Mixed Reality</a:t>
            </a:r>
          </a:p>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Containers</a:t>
            </a:r>
          </a:p>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Events + Integration</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41" name="Content Placeholder 10">
            <a:extLst>
              <a:ext uri="{FF2B5EF4-FFF2-40B4-BE49-F238E27FC236}">
                <a16:creationId xmlns:a16="http://schemas.microsoft.com/office/drawing/2014/main" id="{E9442834-B229-4A15-8BAA-14D963C8B10A}"/>
              </a:ext>
            </a:extLst>
          </p:cNvPr>
          <p:cNvSpPr txBox="1">
            <a:spLocks/>
          </p:cNvSpPr>
          <p:nvPr/>
        </p:nvSpPr>
        <p:spPr>
          <a:xfrm>
            <a:off x="5320145" y="3528860"/>
            <a:ext cx="2101850" cy="1461939"/>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Databases</a:t>
            </a:r>
          </a:p>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Analytics</a:t>
            </a:r>
          </a:p>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AI + Machine Learning</a:t>
            </a:r>
          </a:p>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Internet of Things</a:t>
            </a:r>
          </a:p>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Media</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42" name="Content Placeholder 13">
            <a:extLst>
              <a:ext uri="{FF2B5EF4-FFF2-40B4-BE49-F238E27FC236}">
                <a16:creationId xmlns:a16="http://schemas.microsoft.com/office/drawing/2014/main" id="{7D718BC9-F805-47CB-97FD-322C37AAFED5}"/>
              </a:ext>
            </a:extLst>
          </p:cNvPr>
          <p:cNvSpPr txBox="1">
            <a:spLocks/>
          </p:cNvSpPr>
          <p:nvPr/>
        </p:nvSpPr>
        <p:spPr>
          <a:xfrm>
            <a:off x="1492461" y="5203597"/>
            <a:ext cx="2022613" cy="430887"/>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spcBef>
                <a:spcPct val="0"/>
              </a:spcBef>
              <a:spcAft>
                <a:spcPct val="0"/>
              </a:spcAft>
              <a:buSzTx/>
              <a:defRPr/>
            </a:pPr>
            <a:r>
              <a:rPr lang="en-US" sz="1600" b="1" spc="30">
                <a:gradFill>
                  <a:gsLst>
                    <a:gs pos="0">
                      <a:schemeClr val="tx2"/>
                    </a:gs>
                    <a:gs pos="100000">
                      <a:schemeClr val="tx2"/>
                    </a:gs>
                  </a:gsLst>
                  <a:lin ang="5400000" scaled="1"/>
                </a:gradFill>
                <a:ea typeface="Segoe UI" pitchFamily="34" charset="0"/>
                <a:cs typeface="Segoe UI" pitchFamily="34" charset="0"/>
              </a:rPr>
              <a:t>Infrastructure</a:t>
            </a:r>
            <a:endParaRPr lang="en-US" sz="1600" b="1" spc="30" dirty="0">
              <a:gradFill>
                <a:gsLst>
                  <a:gs pos="0">
                    <a:schemeClr val="tx2"/>
                  </a:gs>
                  <a:gs pos="100000">
                    <a:schemeClr val="tx2"/>
                  </a:gs>
                </a:gsLst>
                <a:lin ang="5400000" scaled="1"/>
              </a:gradFill>
              <a:ea typeface="Segoe UI" pitchFamily="34" charset="0"/>
              <a:cs typeface="Segoe UI" pitchFamily="34" charset="0"/>
            </a:endParaRPr>
          </a:p>
        </p:txBody>
      </p:sp>
      <p:sp>
        <p:nvSpPr>
          <p:cNvPr id="43" name="Content Placeholder 14">
            <a:extLst>
              <a:ext uri="{FF2B5EF4-FFF2-40B4-BE49-F238E27FC236}">
                <a16:creationId xmlns:a16="http://schemas.microsoft.com/office/drawing/2014/main" id="{623C798E-7726-40E2-9C75-CCEF7188472E}"/>
              </a:ext>
            </a:extLst>
          </p:cNvPr>
          <p:cNvSpPr txBox="1">
            <a:spLocks/>
          </p:cNvSpPr>
          <p:nvPr/>
        </p:nvSpPr>
        <p:spPr>
          <a:xfrm>
            <a:off x="1492461" y="5696800"/>
            <a:ext cx="920750" cy="37856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Compute</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44" name="Content Placeholder 15">
            <a:extLst>
              <a:ext uri="{FF2B5EF4-FFF2-40B4-BE49-F238E27FC236}">
                <a16:creationId xmlns:a16="http://schemas.microsoft.com/office/drawing/2014/main" id="{3E597E8C-B2FA-4002-9644-8A3B25C1C94B}"/>
              </a:ext>
            </a:extLst>
          </p:cNvPr>
          <p:cNvSpPr txBox="1">
            <a:spLocks/>
          </p:cNvSpPr>
          <p:nvPr/>
        </p:nvSpPr>
        <p:spPr>
          <a:xfrm>
            <a:off x="3395209" y="5693512"/>
            <a:ext cx="1073150" cy="37856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Networking</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45" name="Content Placeholder 16">
            <a:extLst>
              <a:ext uri="{FF2B5EF4-FFF2-40B4-BE49-F238E27FC236}">
                <a16:creationId xmlns:a16="http://schemas.microsoft.com/office/drawing/2014/main" id="{68A65680-B963-42CD-90D9-18B244673D7B}"/>
              </a:ext>
            </a:extLst>
          </p:cNvPr>
          <p:cNvSpPr txBox="1">
            <a:spLocks/>
          </p:cNvSpPr>
          <p:nvPr/>
        </p:nvSpPr>
        <p:spPr>
          <a:xfrm>
            <a:off x="5320145" y="5693512"/>
            <a:ext cx="820738" cy="37856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Storage</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46" name="Content Placeholder 17">
            <a:extLst>
              <a:ext uri="{FF2B5EF4-FFF2-40B4-BE49-F238E27FC236}">
                <a16:creationId xmlns:a16="http://schemas.microsoft.com/office/drawing/2014/main" id="{E5F8372F-9DAF-4E7F-83B7-E6BB91BEBF90}"/>
              </a:ext>
            </a:extLst>
          </p:cNvPr>
          <p:cNvSpPr txBox="1">
            <a:spLocks/>
          </p:cNvSpPr>
          <p:nvPr/>
        </p:nvSpPr>
        <p:spPr>
          <a:xfrm>
            <a:off x="6995918" y="5693512"/>
            <a:ext cx="785812" cy="37856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Security</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47" name="Content Placeholder 18">
            <a:extLst>
              <a:ext uri="{FF2B5EF4-FFF2-40B4-BE49-F238E27FC236}">
                <a16:creationId xmlns:a16="http://schemas.microsoft.com/office/drawing/2014/main" id="{F51F2736-3BA0-45CD-8084-7D065924C0B9}"/>
              </a:ext>
            </a:extLst>
          </p:cNvPr>
          <p:cNvSpPr txBox="1">
            <a:spLocks/>
          </p:cNvSpPr>
          <p:nvPr/>
        </p:nvSpPr>
        <p:spPr>
          <a:xfrm>
            <a:off x="8535128" y="5693513"/>
            <a:ext cx="763587" cy="37856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Identity</a:t>
            </a:r>
            <a:endParaRPr lang="en-US" sz="1400" spc="0" dirty="0">
              <a:gradFill>
                <a:gsLst>
                  <a:gs pos="0">
                    <a:schemeClr val="tx1"/>
                  </a:gs>
                  <a:gs pos="100000">
                    <a:schemeClr val="tx1"/>
                  </a:gs>
                </a:gsLst>
                <a:lin ang="5400000" scaled="1"/>
              </a:gradFill>
              <a:latin typeface="Segoe UI"/>
              <a:cs typeface="Segoe UI" pitchFamily="34" charset="0"/>
            </a:endParaRPr>
          </a:p>
        </p:txBody>
      </p:sp>
      <p:sp>
        <p:nvSpPr>
          <p:cNvPr id="48" name="Content Placeholder 11">
            <a:extLst>
              <a:ext uri="{FF2B5EF4-FFF2-40B4-BE49-F238E27FC236}">
                <a16:creationId xmlns:a16="http://schemas.microsoft.com/office/drawing/2014/main" id="{CABDAE05-2EA5-4497-B3D2-BE65AC8953A2}"/>
              </a:ext>
            </a:extLst>
          </p:cNvPr>
          <p:cNvSpPr txBox="1">
            <a:spLocks/>
          </p:cNvSpPr>
          <p:nvPr/>
        </p:nvSpPr>
        <p:spPr>
          <a:xfrm>
            <a:off x="10426204" y="3813478"/>
            <a:ext cx="763587" cy="430887"/>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spcBef>
                <a:spcPct val="0"/>
              </a:spcBef>
              <a:spcAft>
                <a:spcPct val="0"/>
              </a:spcAft>
              <a:buSzTx/>
              <a:defRPr/>
            </a:pPr>
            <a:r>
              <a:rPr lang="en-US" sz="1600" b="1" spc="30">
                <a:gradFill>
                  <a:gsLst>
                    <a:gs pos="0">
                      <a:schemeClr val="tx2"/>
                    </a:gs>
                    <a:gs pos="100000">
                      <a:schemeClr val="tx2"/>
                    </a:gs>
                  </a:gsLst>
                  <a:lin ang="5400000" scaled="1"/>
                </a:gradFill>
                <a:cs typeface="Segoe UI" pitchFamily="34" charset="0"/>
              </a:rPr>
              <a:t>Tools</a:t>
            </a:r>
            <a:endParaRPr lang="en-US" sz="1600" b="1" spc="30" dirty="0">
              <a:gradFill>
                <a:gsLst>
                  <a:gs pos="0">
                    <a:schemeClr val="tx2"/>
                  </a:gs>
                  <a:gs pos="100000">
                    <a:schemeClr val="tx2"/>
                  </a:gs>
                </a:gsLst>
                <a:lin ang="5400000" scaled="1"/>
              </a:gradFill>
              <a:cs typeface="Segoe UI" pitchFamily="34" charset="0"/>
            </a:endParaRPr>
          </a:p>
        </p:txBody>
      </p:sp>
      <p:sp>
        <p:nvSpPr>
          <p:cNvPr id="49" name="Content Placeholder 12">
            <a:extLst>
              <a:ext uri="{FF2B5EF4-FFF2-40B4-BE49-F238E27FC236}">
                <a16:creationId xmlns:a16="http://schemas.microsoft.com/office/drawing/2014/main" id="{F662CAA4-87CF-48C7-B868-1D273EAF47BD}"/>
              </a:ext>
            </a:extLst>
          </p:cNvPr>
          <p:cNvSpPr txBox="1">
            <a:spLocks/>
          </p:cNvSpPr>
          <p:nvPr/>
        </p:nvSpPr>
        <p:spPr>
          <a:xfrm>
            <a:off x="10468397" y="4222684"/>
            <a:ext cx="1163637" cy="119109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Visual Studio</a:t>
            </a:r>
          </a:p>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GitHub</a:t>
            </a:r>
          </a:p>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Power Apps</a:t>
            </a:r>
          </a:p>
          <a:p>
            <a:pPr defTabSz="932198" fontAlgn="base">
              <a:lnSpc>
                <a:spcPct val="90000"/>
              </a:lnSpc>
              <a:spcBef>
                <a:spcPts val="600"/>
              </a:spcBef>
              <a:buSzTx/>
              <a:defRPr/>
            </a:pPr>
            <a:r>
              <a:rPr lang="en-US" sz="1400" spc="0">
                <a:gradFill>
                  <a:gsLst>
                    <a:gs pos="0">
                      <a:schemeClr val="tx1"/>
                    </a:gs>
                    <a:gs pos="100000">
                      <a:schemeClr val="tx1"/>
                    </a:gs>
                  </a:gsLst>
                  <a:lin ang="5400000" scaled="1"/>
                </a:gradFill>
                <a:latin typeface="Segoe UI"/>
                <a:cs typeface="Segoe UI" pitchFamily="34" charset="0"/>
              </a:rPr>
              <a:t>Power BI</a:t>
            </a:r>
            <a:endParaRPr lang="en-US" sz="1400" spc="0" dirty="0">
              <a:gradFill>
                <a:gsLst>
                  <a:gs pos="0">
                    <a:schemeClr val="tx1"/>
                  </a:gs>
                  <a:gs pos="100000">
                    <a:schemeClr val="tx1"/>
                  </a:gs>
                </a:gsLst>
                <a:lin ang="5400000" scaled="1"/>
              </a:gradFill>
              <a:latin typeface="Segoe UI"/>
              <a:cs typeface="Segoe UI" pitchFamily="34" charset="0"/>
            </a:endParaRPr>
          </a:p>
        </p:txBody>
      </p:sp>
      <p:grpSp>
        <p:nvGrpSpPr>
          <p:cNvPr id="50" name="Group 49">
            <a:extLst>
              <a:ext uri="{FF2B5EF4-FFF2-40B4-BE49-F238E27FC236}">
                <a16:creationId xmlns:a16="http://schemas.microsoft.com/office/drawing/2014/main" id="{59166697-F24C-46A1-874C-3D0D6AD8ED06}"/>
              </a:ext>
              <a:ext uri="{C183D7F6-B498-43B3-948B-1728B52AA6E4}">
                <adec:decorative xmlns:adec="http://schemas.microsoft.com/office/drawing/2017/decorative" val="1"/>
              </a:ext>
            </a:extLst>
          </p:cNvPr>
          <p:cNvGrpSpPr/>
          <p:nvPr/>
        </p:nvGrpSpPr>
        <p:grpSpPr>
          <a:xfrm>
            <a:off x="721033" y="2010405"/>
            <a:ext cx="508846" cy="375058"/>
            <a:chOff x="1289855" y="5585222"/>
            <a:chExt cx="426534" cy="314388"/>
          </a:xfrm>
        </p:grpSpPr>
        <p:grpSp>
          <p:nvGrpSpPr>
            <p:cNvPr id="51" name="desktop" descr="desktop">
              <a:extLst>
                <a:ext uri="{FF2B5EF4-FFF2-40B4-BE49-F238E27FC236}">
                  <a16:creationId xmlns:a16="http://schemas.microsoft.com/office/drawing/2014/main" id="{BC22FD3B-767F-48F3-8B9B-CB415475EDC2}"/>
                </a:ext>
              </a:extLst>
            </p:cNvPr>
            <p:cNvGrpSpPr/>
            <p:nvPr/>
          </p:nvGrpSpPr>
          <p:grpSpPr>
            <a:xfrm>
              <a:off x="1378578" y="5585222"/>
              <a:ext cx="337811" cy="314388"/>
              <a:chOff x="5419125" y="3953316"/>
              <a:chExt cx="391539" cy="364391"/>
            </a:xfrm>
          </p:grpSpPr>
          <p:sp>
            <p:nvSpPr>
              <p:cNvPr id="68" name="Freeform: Shape 67">
                <a:extLst>
                  <a:ext uri="{FF2B5EF4-FFF2-40B4-BE49-F238E27FC236}">
                    <a16:creationId xmlns:a16="http://schemas.microsoft.com/office/drawing/2014/main" id="{1B05E116-4F68-48EC-A139-1D5F2B5F546D}"/>
                  </a:ext>
                  <a:ext uri="{C183D7F6-B498-43B3-948B-1728B52AA6E4}">
                    <adec:decorative xmlns:adec="http://schemas.microsoft.com/office/drawing/2017/decorative" val="1"/>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B51E59E-13AA-4809-B071-67CB7AA158FE}"/>
                  </a:ext>
                  <a:ext uri="{C183D7F6-B498-43B3-948B-1728B52AA6E4}">
                    <adec:decorative xmlns:adec="http://schemas.microsoft.com/office/drawing/2017/decorative" val="1"/>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BE4DA54F-D772-45EB-8543-4D9BD5FEF86D}"/>
                  </a:ext>
                  <a:ext uri="{C183D7F6-B498-43B3-948B-1728B52AA6E4}">
                    <adec:decorative xmlns:adec="http://schemas.microsoft.com/office/drawing/2017/decorative" val="1"/>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2AB9653-A001-4FF7-ADEA-2D2500F45E24}"/>
                  </a:ext>
                  <a:ext uri="{C183D7F6-B498-43B3-948B-1728B52AA6E4}">
                    <adec:decorative xmlns:adec="http://schemas.microsoft.com/office/drawing/2017/decorative" val="1"/>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2" name="Group 51" descr="chip">
              <a:extLst>
                <a:ext uri="{FF2B5EF4-FFF2-40B4-BE49-F238E27FC236}">
                  <a16:creationId xmlns:a16="http://schemas.microsoft.com/office/drawing/2014/main" id="{5AA52684-2309-47B8-8F86-C7294B8DC9F0}"/>
                </a:ext>
              </a:extLst>
            </p:cNvPr>
            <p:cNvGrpSpPr/>
            <p:nvPr/>
          </p:nvGrpSpPr>
          <p:grpSpPr>
            <a:xfrm>
              <a:off x="1289855" y="5691188"/>
              <a:ext cx="196327" cy="197359"/>
              <a:chOff x="3149601" y="2824164"/>
              <a:chExt cx="301626" cy="303212"/>
            </a:xfrm>
          </p:grpSpPr>
          <p:sp>
            <p:nvSpPr>
              <p:cNvPr id="54" name="Freeform 67">
                <a:extLst>
                  <a:ext uri="{FF2B5EF4-FFF2-40B4-BE49-F238E27FC236}">
                    <a16:creationId xmlns:a16="http://schemas.microsoft.com/office/drawing/2014/main" id="{51AC79E5-CEF5-4D1A-9756-CE8835D7BFC1}"/>
                  </a:ext>
                  <a:ext uri="{C183D7F6-B498-43B3-948B-1728B52AA6E4}">
                    <adec:decorative xmlns:adec="http://schemas.microsoft.com/office/drawing/2017/decorative" val="1"/>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5" name="Line 68">
                <a:extLst>
                  <a:ext uri="{FF2B5EF4-FFF2-40B4-BE49-F238E27FC236}">
                    <a16:creationId xmlns:a16="http://schemas.microsoft.com/office/drawing/2014/main" id="{B9E546D8-A74C-419A-BB9A-B802E6B1C232}"/>
                  </a:ext>
                  <a:ext uri="{C183D7F6-B498-43B3-948B-1728B52AA6E4}">
                    <adec:decorative xmlns:adec="http://schemas.microsoft.com/office/drawing/2017/decorative" val="1"/>
                  </a:ext>
                </a:extLst>
              </p:cNvPr>
              <p:cNvSpPr>
                <a:spLocks noChangeShapeType="1"/>
              </p:cNvSpPr>
              <p:nvPr/>
            </p:nvSpPr>
            <p:spPr bwMode="auto">
              <a:xfrm>
                <a:off x="3300414"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6" name="Line 69">
                <a:extLst>
                  <a:ext uri="{FF2B5EF4-FFF2-40B4-BE49-F238E27FC236}">
                    <a16:creationId xmlns:a16="http://schemas.microsoft.com/office/drawing/2014/main" id="{C724876F-AEBA-4F17-B73A-6C19E52825C0}"/>
                  </a:ext>
                  <a:ext uri="{C183D7F6-B498-43B3-948B-1728B52AA6E4}">
                    <adec:decorative xmlns:adec="http://schemas.microsoft.com/office/drawing/2017/decorative" val="1"/>
                  </a:ext>
                </a:extLst>
              </p:cNvPr>
              <p:cNvSpPr>
                <a:spLocks noChangeShapeType="1"/>
              </p:cNvSpPr>
              <p:nvPr/>
            </p:nvSpPr>
            <p:spPr bwMode="auto">
              <a:xfrm>
                <a:off x="3248026"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7" name="Line 70">
                <a:extLst>
                  <a:ext uri="{FF2B5EF4-FFF2-40B4-BE49-F238E27FC236}">
                    <a16:creationId xmlns:a16="http://schemas.microsoft.com/office/drawing/2014/main" id="{757ACC4D-71F2-40C9-B4D0-2C2CB4C9BCEF}"/>
                  </a:ext>
                  <a:ext uri="{C183D7F6-B498-43B3-948B-1728B52AA6E4}">
                    <adec:decorative xmlns:adec="http://schemas.microsoft.com/office/drawing/2017/decorative" val="1"/>
                  </a:ext>
                </a:extLst>
              </p:cNvPr>
              <p:cNvSpPr>
                <a:spLocks noChangeShapeType="1"/>
              </p:cNvSpPr>
              <p:nvPr/>
            </p:nvSpPr>
            <p:spPr bwMode="auto">
              <a:xfrm>
                <a:off x="3352801"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8" name="Line 71">
                <a:extLst>
                  <a:ext uri="{FF2B5EF4-FFF2-40B4-BE49-F238E27FC236}">
                    <a16:creationId xmlns:a16="http://schemas.microsoft.com/office/drawing/2014/main" id="{4A9C3ED4-5DB0-4BB4-A534-50F5C21C311E}"/>
                  </a:ext>
                  <a:ext uri="{C183D7F6-B498-43B3-948B-1728B52AA6E4}">
                    <adec:decorative xmlns:adec="http://schemas.microsoft.com/office/drawing/2017/decorative" val="1"/>
                  </a:ext>
                </a:extLst>
              </p:cNvPr>
              <p:cNvSpPr>
                <a:spLocks noChangeShapeType="1"/>
              </p:cNvSpPr>
              <p:nvPr/>
            </p:nvSpPr>
            <p:spPr bwMode="auto">
              <a:xfrm>
                <a:off x="3300414"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9" name="Line 72">
                <a:extLst>
                  <a:ext uri="{FF2B5EF4-FFF2-40B4-BE49-F238E27FC236}">
                    <a16:creationId xmlns:a16="http://schemas.microsoft.com/office/drawing/2014/main" id="{879CB8BF-6A15-4B93-884C-B8969321BE93}"/>
                  </a:ext>
                  <a:ext uri="{C183D7F6-B498-43B3-948B-1728B52AA6E4}">
                    <adec:decorative xmlns:adec="http://schemas.microsoft.com/office/drawing/2017/decorative" val="1"/>
                  </a:ext>
                </a:extLst>
              </p:cNvPr>
              <p:cNvSpPr>
                <a:spLocks noChangeShapeType="1"/>
              </p:cNvSpPr>
              <p:nvPr/>
            </p:nvSpPr>
            <p:spPr bwMode="auto">
              <a:xfrm>
                <a:off x="3248026"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0" name="Line 73">
                <a:extLst>
                  <a:ext uri="{FF2B5EF4-FFF2-40B4-BE49-F238E27FC236}">
                    <a16:creationId xmlns:a16="http://schemas.microsoft.com/office/drawing/2014/main" id="{5DD78AAF-D3F0-481A-BA56-0FDC57D32BBB}"/>
                  </a:ext>
                  <a:ext uri="{C183D7F6-B498-43B3-948B-1728B52AA6E4}">
                    <adec:decorative xmlns:adec="http://schemas.microsoft.com/office/drawing/2017/decorative" val="1"/>
                  </a:ext>
                </a:extLst>
              </p:cNvPr>
              <p:cNvSpPr>
                <a:spLocks noChangeShapeType="1"/>
              </p:cNvSpPr>
              <p:nvPr/>
            </p:nvSpPr>
            <p:spPr bwMode="auto">
              <a:xfrm>
                <a:off x="3352801"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1" name="Line 74">
                <a:extLst>
                  <a:ext uri="{FF2B5EF4-FFF2-40B4-BE49-F238E27FC236}">
                    <a16:creationId xmlns:a16="http://schemas.microsoft.com/office/drawing/2014/main" id="{CA673B6E-538B-43D5-9D56-7749CDCD8569}"/>
                  </a:ext>
                  <a:ext uri="{C183D7F6-B498-43B3-948B-1728B52AA6E4}">
                    <adec:decorative xmlns:adec="http://schemas.microsoft.com/office/drawing/2017/decorative" val="1"/>
                  </a:ext>
                </a:extLst>
              </p:cNvPr>
              <p:cNvSpPr>
                <a:spLocks noChangeShapeType="1"/>
              </p:cNvSpPr>
              <p:nvPr/>
            </p:nvSpPr>
            <p:spPr bwMode="auto">
              <a:xfrm>
                <a:off x="3149601" y="2974976"/>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2" name="Line 75">
                <a:extLst>
                  <a:ext uri="{FF2B5EF4-FFF2-40B4-BE49-F238E27FC236}">
                    <a16:creationId xmlns:a16="http://schemas.microsoft.com/office/drawing/2014/main" id="{36F96D4E-4BC7-4F51-A0C6-5AE81AA9C50F}"/>
                  </a:ext>
                  <a:ext uri="{C183D7F6-B498-43B3-948B-1728B52AA6E4}">
                    <adec:decorative xmlns:adec="http://schemas.microsoft.com/office/drawing/2017/decorative" val="1"/>
                  </a:ext>
                </a:extLst>
              </p:cNvPr>
              <p:cNvSpPr>
                <a:spLocks noChangeShapeType="1"/>
              </p:cNvSpPr>
              <p:nvPr/>
            </p:nvSpPr>
            <p:spPr bwMode="auto">
              <a:xfrm>
                <a:off x="3149601" y="30273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3" name="Line 76">
                <a:extLst>
                  <a:ext uri="{FF2B5EF4-FFF2-40B4-BE49-F238E27FC236}">
                    <a16:creationId xmlns:a16="http://schemas.microsoft.com/office/drawing/2014/main" id="{D5EB7A83-0F95-4C9E-A031-35A0B774D208}"/>
                  </a:ext>
                  <a:ext uri="{C183D7F6-B498-43B3-948B-1728B52AA6E4}">
                    <adec:decorative xmlns:adec="http://schemas.microsoft.com/office/drawing/2017/decorative" val="1"/>
                  </a:ext>
                </a:extLst>
              </p:cNvPr>
              <p:cNvSpPr>
                <a:spLocks noChangeShapeType="1"/>
              </p:cNvSpPr>
              <p:nvPr/>
            </p:nvSpPr>
            <p:spPr bwMode="auto">
              <a:xfrm>
                <a:off x="3149601" y="29257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4" name="Line 77">
                <a:extLst>
                  <a:ext uri="{FF2B5EF4-FFF2-40B4-BE49-F238E27FC236}">
                    <a16:creationId xmlns:a16="http://schemas.microsoft.com/office/drawing/2014/main" id="{E8C32415-A7B2-470B-BD42-B173E783C213}"/>
                  </a:ext>
                  <a:ext uri="{C183D7F6-B498-43B3-948B-1728B52AA6E4}">
                    <adec:decorative xmlns:adec="http://schemas.microsoft.com/office/drawing/2017/decorative" val="1"/>
                  </a:ext>
                </a:extLst>
              </p:cNvPr>
              <p:cNvSpPr>
                <a:spLocks noChangeShapeType="1"/>
              </p:cNvSpPr>
              <p:nvPr/>
            </p:nvSpPr>
            <p:spPr bwMode="auto">
              <a:xfrm>
                <a:off x="3379789" y="2974976"/>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5" name="Line 78">
                <a:extLst>
                  <a:ext uri="{FF2B5EF4-FFF2-40B4-BE49-F238E27FC236}">
                    <a16:creationId xmlns:a16="http://schemas.microsoft.com/office/drawing/2014/main" id="{F535566E-C1CB-4D45-B16E-2A9665FB7A04}"/>
                  </a:ext>
                  <a:ext uri="{C183D7F6-B498-43B3-948B-1728B52AA6E4}">
                    <adec:decorative xmlns:adec="http://schemas.microsoft.com/office/drawing/2017/decorative" val="1"/>
                  </a:ext>
                </a:extLst>
              </p:cNvPr>
              <p:cNvSpPr>
                <a:spLocks noChangeShapeType="1"/>
              </p:cNvSpPr>
              <p:nvPr/>
            </p:nvSpPr>
            <p:spPr bwMode="auto">
              <a:xfrm>
                <a:off x="3379789" y="30273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6" name="Line 79">
                <a:extLst>
                  <a:ext uri="{FF2B5EF4-FFF2-40B4-BE49-F238E27FC236}">
                    <a16:creationId xmlns:a16="http://schemas.microsoft.com/office/drawing/2014/main" id="{4167C50F-2ADF-4364-BE97-85D632F0AECB}"/>
                  </a:ext>
                  <a:ext uri="{C183D7F6-B498-43B3-948B-1728B52AA6E4}">
                    <adec:decorative xmlns:adec="http://schemas.microsoft.com/office/drawing/2017/decorative" val="1"/>
                  </a:ext>
                </a:extLst>
              </p:cNvPr>
              <p:cNvSpPr>
                <a:spLocks noChangeShapeType="1"/>
              </p:cNvSpPr>
              <p:nvPr/>
            </p:nvSpPr>
            <p:spPr bwMode="auto">
              <a:xfrm>
                <a:off x="3379789" y="29257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09FAAE93-86C3-42F1-9D51-2A59BA64C1C6}"/>
                  </a:ext>
                  <a:ext uri="{C183D7F6-B498-43B3-948B-1728B52AA6E4}">
                    <adec:decorative xmlns:adec="http://schemas.microsoft.com/office/drawing/2017/decorative" val="1"/>
                  </a:ext>
                </a:extLst>
              </p:cNvPr>
              <p:cNvSpPr>
                <a:spLocks noChangeArrowheads="1"/>
              </p:cNvSpPr>
              <p:nvPr/>
            </p:nvSpPr>
            <p:spPr bwMode="auto">
              <a:xfrm>
                <a:off x="3238501" y="2913064"/>
                <a:ext cx="123825" cy="1254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72" name="Group 4">
            <a:extLst>
              <a:ext uri="{FF2B5EF4-FFF2-40B4-BE49-F238E27FC236}">
                <a16:creationId xmlns:a16="http://schemas.microsoft.com/office/drawing/2014/main" id="{5C62947A-9C73-4259-A1D5-CB6318EA637A}"/>
              </a:ext>
              <a:ext uri="{C183D7F6-B498-43B3-948B-1728B52AA6E4}">
                <adec:decorative xmlns:adec="http://schemas.microsoft.com/office/drawing/2017/decorative" val="1"/>
              </a:ext>
            </a:extLst>
          </p:cNvPr>
          <p:cNvGrpSpPr>
            <a:grpSpLocks noChangeAspect="1"/>
          </p:cNvGrpSpPr>
          <p:nvPr/>
        </p:nvGrpSpPr>
        <p:grpSpPr bwMode="auto">
          <a:xfrm>
            <a:off x="744670" y="3102032"/>
            <a:ext cx="499031" cy="497461"/>
            <a:chOff x="1016" y="765"/>
            <a:chExt cx="318" cy="317"/>
          </a:xfrm>
        </p:grpSpPr>
        <p:sp>
          <p:nvSpPr>
            <p:cNvPr id="73" name="AutoShape 3">
              <a:extLst>
                <a:ext uri="{FF2B5EF4-FFF2-40B4-BE49-F238E27FC236}">
                  <a16:creationId xmlns:a16="http://schemas.microsoft.com/office/drawing/2014/main" id="{BA99DB5A-9E1B-433B-A8EA-65DE25382FEF}"/>
                </a:ext>
                <a:ext uri="{C183D7F6-B498-43B3-948B-1728B52AA6E4}">
                  <adec:decorative xmlns:adec="http://schemas.microsoft.com/office/drawing/2017/decorative" val="1"/>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4" name="Freeform 5">
              <a:extLst>
                <a:ext uri="{FF2B5EF4-FFF2-40B4-BE49-F238E27FC236}">
                  <a16:creationId xmlns:a16="http://schemas.microsoft.com/office/drawing/2014/main" id="{2D65D22A-01FB-4EEA-8195-669FB4F3A34C}"/>
                </a:ext>
                <a:ext uri="{C183D7F6-B498-43B3-948B-1728B52AA6E4}">
                  <adec:decorative xmlns:adec="http://schemas.microsoft.com/office/drawing/2017/decorative" val="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5" name="Freeform 6">
              <a:extLst>
                <a:ext uri="{FF2B5EF4-FFF2-40B4-BE49-F238E27FC236}">
                  <a16:creationId xmlns:a16="http://schemas.microsoft.com/office/drawing/2014/main" id="{01B98D62-D128-4ACD-8776-475C85FE454F}"/>
                </a:ext>
                <a:ext uri="{C183D7F6-B498-43B3-948B-1728B52AA6E4}">
                  <adec:decorative xmlns:adec="http://schemas.microsoft.com/office/drawing/2017/decorative" val="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6" name="Freeform 7">
              <a:extLst>
                <a:ext uri="{FF2B5EF4-FFF2-40B4-BE49-F238E27FC236}">
                  <a16:creationId xmlns:a16="http://schemas.microsoft.com/office/drawing/2014/main" id="{178F37F8-822D-4E7B-9A3A-F2374714427C}"/>
                </a:ext>
                <a:ext uri="{C183D7F6-B498-43B3-948B-1728B52AA6E4}">
                  <adec:decorative xmlns:adec="http://schemas.microsoft.com/office/drawing/2017/decorative" val="1"/>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7" name="Freeform 8">
              <a:extLst>
                <a:ext uri="{FF2B5EF4-FFF2-40B4-BE49-F238E27FC236}">
                  <a16:creationId xmlns:a16="http://schemas.microsoft.com/office/drawing/2014/main" id="{B58BAF0A-79E7-4445-9D8B-E13EDCD954AA}"/>
                </a:ext>
                <a:ext uri="{C183D7F6-B498-43B3-948B-1728B52AA6E4}">
                  <adec:decorative xmlns:adec="http://schemas.microsoft.com/office/drawing/2017/decorative" val="1"/>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8" name="Freeform 9">
              <a:extLst>
                <a:ext uri="{FF2B5EF4-FFF2-40B4-BE49-F238E27FC236}">
                  <a16:creationId xmlns:a16="http://schemas.microsoft.com/office/drawing/2014/main" id="{53B00AC8-8C63-4E8C-A5FE-33DED285C568}"/>
                </a:ext>
                <a:ext uri="{C183D7F6-B498-43B3-948B-1728B52AA6E4}">
                  <adec:decorative xmlns:adec="http://schemas.microsoft.com/office/drawing/2017/decorative" val="1"/>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9" name="Freeform 10">
              <a:extLst>
                <a:ext uri="{FF2B5EF4-FFF2-40B4-BE49-F238E27FC236}">
                  <a16:creationId xmlns:a16="http://schemas.microsoft.com/office/drawing/2014/main" id="{4A273DF2-018E-4EE2-AD4F-D4B0640A6AAE}"/>
                </a:ext>
                <a:ext uri="{C183D7F6-B498-43B3-948B-1728B52AA6E4}">
                  <adec:decorative xmlns:adec="http://schemas.microsoft.com/office/drawing/2017/decorative" val="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0" name="Oval 11">
              <a:extLst>
                <a:ext uri="{FF2B5EF4-FFF2-40B4-BE49-F238E27FC236}">
                  <a16:creationId xmlns:a16="http://schemas.microsoft.com/office/drawing/2014/main" id="{9310DD22-DE07-4836-98A2-ED85FECBFA6D}"/>
                </a:ext>
                <a:ext uri="{C183D7F6-B498-43B3-948B-1728B52AA6E4}">
                  <adec:decorative xmlns:adec="http://schemas.microsoft.com/office/drawing/2017/decorative" val="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1" name="Oval 12">
              <a:extLst>
                <a:ext uri="{FF2B5EF4-FFF2-40B4-BE49-F238E27FC236}">
                  <a16:creationId xmlns:a16="http://schemas.microsoft.com/office/drawing/2014/main" id="{D75CE2DC-C3E3-43A6-8DCD-BD63E6E22B38}"/>
                </a:ext>
                <a:ext uri="{C183D7F6-B498-43B3-948B-1728B52AA6E4}">
                  <adec:decorative xmlns:adec="http://schemas.microsoft.com/office/drawing/2017/decorative" val="1"/>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2" name="Oval 13">
              <a:extLst>
                <a:ext uri="{FF2B5EF4-FFF2-40B4-BE49-F238E27FC236}">
                  <a16:creationId xmlns:a16="http://schemas.microsoft.com/office/drawing/2014/main" id="{189098B6-E970-4A5D-8820-7D66C395F8BC}"/>
                </a:ext>
                <a:ext uri="{C183D7F6-B498-43B3-948B-1728B52AA6E4}">
                  <adec:decorative xmlns:adec="http://schemas.microsoft.com/office/drawing/2017/decorative" val="1"/>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3" name="Oval 14">
              <a:extLst>
                <a:ext uri="{FF2B5EF4-FFF2-40B4-BE49-F238E27FC236}">
                  <a16:creationId xmlns:a16="http://schemas.microsoft.com/office/drawing/2014/main" id="{6A03F733-37B3-4A31-8A91-F2CB5A0AA949}"/>
                </a:ext>
                <a:ext uri="{C183D7F6-B498-43B3-948B-1728B52AA6E4}">
                  <adec:decorative xmlns:adec="http://schemas.microsoft.com/office/drawing/2017/decorative" val="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4" name="Freeform 15">
              <a:extLst>
                <a:ext uri="{FF2B5EF4-FFF2-40B4-BE49-F238E27FC236}">
                  <a16:creationId xmlns:a16="http://schemas.microsoft.com/office/drawing/2014/main" id="{3057C75D-2007-43BC-9F56-62F8C9294C60}"/>
                </a:ext>
                <a:ext uri="{C183D7F6-B498-43B3-948B-1728B52AA6E4}">
                  <adec:decorative xmlns:adec="http://schemas.microsoft.com/office/drawing/2017/decorative" val="1"/>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5" name="Freeform 16">
              <a:extLst>
                <a:ext uri="{FF2B5EF4-FFF2-40B4-BE49-F238E27FC236}">
                  <a16:creationId xmlns:a16="http://schemas.microsoft.com/office/drawing/2014/main" id="{C7042B66-2F7E-4E9B-A60F-03B60AC1A485}"/>
                </a:ext>
                <a:ext uri="{C183D7F6-B498-43B3-948B-1728B52AA6E4}">
                  <adec:decorative xmlns:adec="http://schemas.microsoft.com/office/drawing/2017/decorative" val="1"/>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6" name="Freeform 17">
              <a:extLst>
                <a:ext uri="{FF2B5EF4-FFF2-40B4-BE49-F238E27FC236}">
                  <a16:creationId xmlns:a16="http://schemas.microsoft.com/office/drawing/2014/main" id="{A6F39AAE-B4C3-4138-8BF5-31E98C93C6BA}"/>
                </a:ext>
                <a:ext uri="{C183D7F6-B498-43B3-948B-1728B52AA6E4}">
                  <adec:decorative xmlns:adec="http://schemas.microsoft.com/office/drawing/2017/decorative" val="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7" name="Oval 18">
              <a:extLst>
                <a:ext uri="{FF2B5EF4-FFF2-40B4-BE49-F238E27FC236}">
                  <a16:creationId xmlns:a16="http://schemas.microsoft.com/office/drawing/2014/main" id="{C5863782-7A2E-49FC-9EF9-2E06C2AE5240}"/>
                </a:ext>
                <a:ext uri="{C183D7F6-B498-43B3-948B-1728B52AA6E4}">
                  <adec:decorative xmlns:adec="http://schemas.microsoft.com/office/drawing/2017/decorative" val="1"/>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C4F353B5-3D16-40E5-B6C7-E25366DA15D3}"/>
              </a:ext>
              <a:ext uri="{C183D7F6-B498-43B3-948B-1728B52AA6E4}">
                <adec:decorative xmlns:adec="http://schemas.microsoft.com/office/drawing/2017/decorative" val="1"/>
              </a:ext>
            </a:extLst>
          </p:cNvPr>
          <p:cNvGrpSpPr/>
          <p:nvPr/>
        </p:nvGrpSpPr>
        <p:grpSpPr>
          <a:xfrm>
            <a:off x="755766" y="5248993"/>
            <a:ext cx="464778" cy="439822"/>
            <a:chOff x="1319636" y="4536767"/>
            <a:chExt cx="376130" cy="355934"/>
          </a:xfrm>
        </p:grpSpPr>
        <p:sp>
          <p:nvSpPr>
            <p:cNvPr id="89" name="Oval 88">
              <a:extLst>
                <a:ext uri="{FF2B5EF4-FFF2-40B4-BE49-F238E27FC236}">
                  <a16:creationId xmlns:a16="http://schemas.microsoft.com/office/drawing/2014/main" id="{FA1E841B-14CB-48AD-94A5-3466412F2F0B}"/>
                </a:ext>
                <a:ext uri="{C183D7F6-B498-43B3-948B-1728B52AA6E4}">
                  <adec:decorative xmlns:adec="http://schemas.microsoft.com/office/drawing/2017/decorative" val="1"/>
                </a:ext>
              </a:extLst>
            </p:cNvPr>
            <p:cNvSpPr/>
            <p:nvPr/>
          </p:nvSpPr>
          <p:spPr bwMode="auto">
            <a:xfrm>
              <a:off x="1384007" y="4536767"/>
              <a:ext cx="239815" cy="239813"/>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90" name="Oval 89">
              <a:extLst>
                <a:ext uri="{FF2B5EF4-FFF2-40B4-BE49-F238E27FC236}">
                  <a16:creationId xmlns:a16="http://schemas.microsoft.com/office/drawing/2014/main" id="{07915807-D46D-451E-8FC6-033234B008FA}"/>
                </a:ext>
                <a:ext uri="{C183D7F6-B498-43B3-948B-1728B52AA6E4}">
                  <adec:decorative xmlns:adec="http://schemas.microsoft.com/office/drawing/2017/decorative" val="1"/>
                </a:ext>
              </a:extLst>
            </p:cNvPr>
            <p:cNvSpPr/>
            <p:nvPr/>
          </p:nvSpPr>
          <p:spPr bwMode="auto">
            <a:xfrm>
              <a:off x="1319636" y="4652888"/>
              <a:ext cx="239815" cy="239813"/>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9AF1C656-0814-4D70-88BA-A915F7E316EC}"/>
                </a:ext>
                <a:ext uri="{C183D7F6-B498-43B3-948B-1728B52AA6E4}">
                  <adec:decorative xmlns:adec="http://schemas.microsoft.com/office/drawing/2017/decorative" val="1"/>
                </a:ext>
              </a:extLst>
            </p:cNvPr>
            <p:cNvSpPr/>
            <p:nvPr/>
          </p:nvSpPr>
          <p:spPr bwMode="auto">
            <a:xfrm>
              <a:off x="1455951" y="4652888"/>
              <a:ext cx="239815" cy="239813"/>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12" name="Freeform: Shape 111">
              <a:extLst>
                <a:ext uri="{FF2B5EF4-FFF2-40B4-BE49-F238E27FC236}">
                  <a16:creationId xmlns:a16="http://schemas.microsoft.com/office/drawing/2014/main" id="{A8901FCF-D433-4B70-A12D-7FFC562AB1C7}"/>
                </a:ext>
                <a:ext uri="{C183D7F6-B498-43B3-948B-1728B52AA6E4}">
                  <adec:decorative xmlns:adec="http://schemas.microsoft.com/office/drawing/2017/decorative" val="1"/>
                </a:ext>
              </a:extLst>
            </p:cNvPr>
            <p:cNvSpPr/>
            <p:nvPr/>
          </p:nvSpPr>
          <p:spPr bwMode="auto">
            <a:xfrm>
              <a:off x="1454720" y="4675156"/>
              <a:ext cx="103760" cy="197511"/>
            </a:xfrm>
            <a:custGeom>
              <a:avLst/>
              <a:gdLst>
                <a:gd name="connsiteX0" fmla="*/ 138854 w 277707"/>
                <a:gd name="connsiteY0" fmla="*/ 0 h 528629"/>
                <a:gd name="connsiteX1" fmla="*/ 183474 w 277707"/>
                <a:gd name="connsiteY1" fmla="*/ 36815 h 528629"/>
                <a:gd name="connsiteX2" fmla="*/ 277707 w 277707"/>
                <a:gd name="connsiteY2" fmla="*/ 264314 h 528629"/>
                <a:gd name="connsiteX3" fmla="*/ 183474 w 277707"/>
                <a:gd name="connsiteY3" fmla="*/ 491814 h 528629"/>
                <a:gd name="connsiteX4" fmla="*/ 138854 w 277707"/>
                <a:gd name="connsiteY4" fmla="*/ 528629 h 528629"/>
                <a:gd name="connsiteX5" fmla="*/ 94234 w 277707"/>
                <a:gd name="connsiteY5" fmla="*/ 491814 h 528629"/>
                <a:gd name="connsiteX6" fmla="*/ 0 w 277707"/>
                <a:gd name="connsiteY6" fmla="*/ 264314 h 528629"/>
                <a:gd name="connsiteX7" fmla="*/ 94234 w 277707"/>
                <a:gd name="connsiteY7" fmla="*/ 36815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707" h="528629">
                  <a:moveTo>
                    <a:pt x="138854" y="0"/>
                  </a:moveTo>
                  <a:lnTo>
                    <a:pt x="183474" y="36815"/>
                  </a:lnTo>
                  <a:cubicBezTo>
                    <a:pt x="241696" y="95037"/>
                    <a:pt x="277707" y="175470"/>
                    <a:pt x="277707" y="264314"/>
                  </a:cubicBezTo>
                  <a:cubicBezTo>
                    <a:pt x="277707" y="353158"/>
                    <a:pt x="241696" y="433591"/>
                    <a:pt x="183474" y="491814"/>
                  </a:cubicBezTo>
                  <a:lnTo>
                    <a:pt x="138854" y="528629"/>
                  </a:lnTo>
                  <a:lnTo>
                    <a:pt x="94234" y="491814"/>
                  </a:lnTo>
                  <a:cubicBezTo>
                    <a:pt x="36011" y="433591"/>
                    <a:pt x="0" y="353158"/>
                    <a:pt x="0" y="264314"/>
                  </a:cubicBezTo>
                  <a:cubicBezTo>
                    <a:pt x="0" y="175470"/>
                    <a:pt x="36011" y="95037"/>
                    <a:pt x="94234" y="36815"/>
                  </a:cubicBezTo>
                  <a:close/>
                </a:path>
              </a:pathLst>
            </a:cu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113" name="Freeform: Shape 112">
              <a:extLst>
                <a:ext uri="{FF2B5EF4-FFF2-40B4-BE49-F238E27FC236}">
                  <a16:creationId xmlns:a16="http://schemas.microsoft.com/office/drawing/2014/main" id="{0F1F69B3-64BA-4D6C-9AE2-353972FC7C46}"/>
                </a:ext>
                <a:ext uri="{C183D7F6-B498-43B3-948B-1728B52AA6E4}">
                  <adec:decorative xmlns:adec="http://schemas.microsoft.com/office/drawing/2017/decorative" val="1"/>
                </a:ext>
              </a:extLst>
            </p:cNvPr>
            <p:cNvSpPr/>
            <p:nvPr/>
          </p:nvSpPr>
          <p:spPr bwMode="auto">
            <a:xfrm>
              <a:off x="1457106" y="4653702"/>
              <a:ext cx="167079" cy="124005"/>
            </a:xfrm>
            <a:custGeom>
              <a:avLst/>
              <a:gdLst>
                <a:gd name="connsiteX0" fmla="*/ 320108 w 447177"/>
                <a:gd name="connsiteY0" fmla="*/ 0 h 331892"/>
                <a:gd name="connsiteX1" fmla="*/ 445341 w 447177"/>
                <a:gd name="connsiteY1" fmla="*/ 25284 h 331892"/>
                <a:gd name="connsiteX2" fmla="*/ 447177 w 447177"/>
                <a:gd name="connsiteY2" fmla="*/ 26280 h 331892"/>
                <a:gd name="connsiteX3" fmla="*/ 442266 w 447177"/>
                <a:gd name="connsiteY3" fmla="*/ 75000 h 331892"/>
                <a:gd name="connsiteX4" fmla="*/ 127069 w 447177"/>
                <a:gd name="connsiteY4" fmla="*/ 331892 h 331892"/>
                <a:gd name="connsiteX5" fmla="*/ 1836 w 447177"/>
                <a:gd name="connsiteY5" fmla="*/ 306609 h 331892"/>
                <a:gd name="connsiteX6" fmla="*/ 0 w 447177"/>
                <a:gd name="connsiteY6" fmla="*/ 305612 h 331892"/>
                <a:gd name="connsiteX7" fmla="*/ 4912 w 447177"/>
                <a:gd name="connsiteY7" fmla="*/ 256893 h 331892"/>
                <a:gd name="connsiteX8" fmla="*/ 320108 w 447177"/>
                <a:gd name="connsiteY8" fmla="*/ 0 h 33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177" h="331892">
                  <a:moveTo>
                    <a:pt x="320108" y="0"/>
                  </a:moveTo>
                  <a:cubicBezTo>
                    <a:pt x="364530" y="0"/>
                    <a:pt x="406849" y="9003"/>
                    <a:pt x="445341" y="25284"/>
                  </a:cubicBezTo>
                  <a:lnTo>
                    <a:pt x="447177" y="26280"/>
                  </a:lnTo>
                  <a:lnTo>
                    <a:pt x="442266" y="75000"/>
                  </a:lnTo>
                  <a:cubicBezTo>
                    <a:pt x="412265" y="221608"/>
                    <a:pt x="282546" y="331892"/>
                    <a:pt x="127069" y="331892"/>
                  </a:cubicBezTo>
                  <a:cubicBezTo>
                    <a:pt x="82647" y="331892"/>
                    <a:pt x="40328" y="322889"/>
                    <a:pt x="1836" y="306609"/>
                  </a:cubicBezTo>
                  <a:lnTo>
                    <a:pt x="0" y="305612"/>
                  </a:lnTo>
                  <a:lnTo>
                    <a:pt x="4912" y="256893"/>
                  </a:lnTo>
                  <a:cubicBezTo>
                    <a:pt x="34912" y="110285"/>
                    <a:pt x="164631" y="0"/>
                    <a:pt x="320108" y="0"/>
                  </a:cubicBezTo>
                  <a:close/>
                </a:path>
              </a:pathLst>
            </a:cu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114" name="Freeform: Shape 113">
              <a:extLst>
                <a:ext uri="{FF2B5EF4-FFF2-40B4-BE49-F238E27FC236}">
                  <a16:creationId xmlns:a16="http://schemas.microsoft.com/office/drawing/2014/main" id="{9BF52B1B-2F3C-4C83-A165-41286CB2565A}"/>
                </a:ext>
                <a:ext uri="{C183D7F6-B498-43B3-948B-1728B52AA6E4}">
                  <adec:decorative xmlns:adec="http://schemas.microsoft.com/office/drawing/2017/decorative" val="1"/>
                </a:ext>
              </a:extLst>
            </p:cNvPr>
            <p:cNvSpPr/>
            <p:nvPr/>
          </p:nvSpPr>
          <p:spPr bwMode="auto">
            <a:xfrm>
              <a:off x="1385374" y="4653702"/>
              <a:ext cx="173883" cy="124005"/>
            </a:xfrm>
            <a:custGeom>
              <a:avLst/>
              <a:gdLst>
                <a:gd name="connsiteX0" fmla="*/ 146334 w 465388"/>
                <a:gd name="connsiteY0" fmla="*/ 0 h 331892"/>
                <a:gd name="connsiteX1" fmla="*/ 461531 w 465388"/>
                <a:gd name="connsiteY1" fmla="*/ 256893 h 331892"/>
                <a:gd name="connsiteX2" fmla="*/ 465388 w 465388"/>
                <a:gd name="connsiteY2" fmla="*/ 295156 h 331892"/>
                <a:gd name="connsiteX3" fmla="*/ 444287 w 465388"/>
                <a:gd name="connsiteY3" fmla="*/ 306609 h 331892"/>
                <a:gd name="connsiteX4" fmla="*/ 319054 w 465388"/>
                <a:gd name="connsiteY4" fmla="*/ 331892 h 331892"/>
                <a:gd name="connsiteX5" fmla="*/ 3858 w 465388"/>
                <a:gd name="connsiteY5" fmla="*/ 75000 h 331892"/>
                <a:gd name="connsiteX6" fmla="*/ 0 w 465388"/>
                <a:gd name="connsiteY6" fmla="*/ 36737 h 331892"/>
                <a:gd name="connsiteX7" fmla="*/ 21101 w 465388"/>
                <a:gd name="connsiteY7" fmla="*/ 25284 h 331892"/>
                <a:gd name="connsiteX8" fmla="*/ 146334 w 465388"/>
                <a:gd name="connsiteY8" fmla="*/ 0 h 33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388" h="331892">
                  <a:moveTo>
                    <a:pt x="146334" y="0"/>
                  </a:moveTo>
                  <a:cubicBezTo>
                    <a:pt x="301811" y="0"/>
                    <a:pt x="431530" y="110285"/>
                    <a:pt x="461531" y="256893"/>
                  </a:cubicBezTo>
                  <a:lnTo>
                    <a:pt x="465388" y="295156"/>
                  </a:lnTo>
                  <a:lnTo>
                    <a:pt x="444287" y="306609"/>
                  </a:lnTo>
                  <a:cubicBezTo>
                    <a:pt x="405795" y="322889"/>
                    <a:pt x="363476" y="331892"/>
                    <a:pt x="319054" y="331892"/>
                  </a:cubicBezTo>
                  <a:cubicBezTo>
                    <a:pt x="163577" y="331892"/>
                    <a:pt x="33858" y="221608"/>
                    <a:pt x="3858" y="75000"/>
                  </a:cubicBezTo>
                  <a:lnTo>
                    <a:pt x="0" y="36737"/>
                  </a:lnTo>
                  <a:lnTo>
                    <a:pt x="21101" y="25284"/>
                  </a:lnTo>
                  <a:cubicBezTo>
                    <a:pt x="59593" y="9003"/>
                    <a:pt x="101912" y="0"/>
                    <a:pt x="146334" y="0"/>
                  </a:cubicBezTo>
                  <a:close/>
                </a:path>
              </a:pathLst>
            </a:cu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115" name="Freeform: Shape 114">
              <a:extLst>
                <a:ext uri="{FF2B5EF4-FFF2-40B4-BE49-F238E27FC236}">
                  <a16:creationId xmlns:a16="http://schemas.microsoft.com/office/drawing/2014/main" id="{963B9CF7-36B8-4939-8EDC-4FCF8B6E6CC8}"/>
                </a:ext>
                <a:ext uri="{C183D7F6-B498-43B3-948B-1728B52AA6E4}">
                  <adec:decorative xmlns:adec="http://schemas.microsoft.com/office/drawing/2017/decorative" val="1"/>
                </a:ext>
              </a:extLst>
            </p:cNvPr>
            <p:cNvSpPr/>
            <p:nvPr/>
          </p:nvSpPr>
          <p:spPr bwMode="auto">
            <a:xfrm>
              <a:off x="1454820" y="4676486"/>
              <a:ext cx="101939" cy="101221"/>
            </a:xfrm>
            <a:custGeom>
              <a:avLst/>
              <a:gdLst>
                <a:gd name="connsiteX0" fmla="*/ 51177 w 101939"/>
                <a:gd name="connsiteY0" fmla="*/ 0 h 101221"/>
                <a:gd name="connsiteX1" fmla="*/ 59311 w 101939"/>
                <a:gd name="connsiteY1" fmla="*/ 4666 h 101221"/>
                <a:gd name="connsiteX2" fmla="*/ 100614 w 101939"/>
                <a:gd name="connsiteY2" fmla="*/ 73199 h 101221"/>
                <a:gd name="connsiteX3" fmla="*/ 101939 w 101939"/>
                <a:gd name="connsiteY3" fmla="*/ 86340 h 101221"/>
                <a:gd name="connsiteX4" fmla="*/ 91539 w 101939"/>
                <a:gd name="connsiteY4" fmla="*/ 92306 h 101221"/>
                <a:gd name="connsiteX5" fmla="*/ 47381 w 101939"/>
                <a:gd name="connsiteY5" fmla="*/ 101221 h 101221"/>
                <a:gd name="connsiteX6" fmla="*/ 3223 w 101939"/>
                <a:gd name="connsiteY6" fmla="*/ 92306 h 101221"/>
                <a:gd name="connsiteX7" fmla="*/ 0 w 101939"/>
                <a:gd name="connsiteY7" fmla="*/ 90457 h 101221"/>
                <a:gd name="connsiteX8" fmla="*/ 1740 w 101939"/>
                <a:gd name="connsiteY8" fmla="*/ 73199 h 101221"/>
                <a:gd name="connsiteX9" fmla="*/ 43043 w 101939"/>
                <a:gd name="connsiteY9" fmla="*/ 4666 h 1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39" h="101221">
                  <a:moveTo>
                    <a:pt x="51177" y="0"/>
                  </a:moveTo>
                  <a:lnTo>
                    <a:pt x="59311" y="4666"/>
                  </a:lnTo>
                  <a:cubicBezTo>
                    <a:pt x="80090" y="21815"/>
                    <a:pt x="95009" y="45811"/>
                    <a:pt x="100614" y="73199"/>
                  </a:cubicBezTo>
                  <a:lnTo>
                    <a:pt x="101939" y="86340"/>
                  </a:lnTo>
                  <a:lnTo>
                    <a:pt x="91539" y="92306"/>
                  </a:lnTo>
                  <a:lnTo>
                    <a:pt x="47381" y="101221"/>
                  </a:lnTo>
                  <a:lnTo>
                    <a:pt x="3223" y="92306"/>
                  </a:lnTo>
                  <a:lnTo>
                    <a:pt x="0" y="90457"/>
                  </a:lnTo>
                  <a:lnTo>
                    <a:pt x="1740" y="73199"/>
                  </a:lnTo>
                  <a:cubicBezTo>
                    <a:pt x="7345" y="45811"/>
                    <a:pt x="22264" y="21815"/>
                    <a:pt x="43043" y="4666"/>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grpSp>
      <p:grpSp>
        <p:nvGrpSpPr>
          <p:cNvPr id="120" name="engineer assistance">
            <a:extLst>
              <a:ext uri="{FF2B5EF4-FFF2-40B4-BE49-F238E27FC236}">
                <a16:creationId xmlns:a16="http://schemas.microsoft.com/office/drawing/2014/main" id="{1D92809E-21B9-4F5B-AB7B-A84A06A0D3E1}"/>
              </a:ext>
              <a:ext uri="{C183D7F6-B498-43B3-948B-1728B52AA6E4}">
                <adec:decorative xmlns:adec="http://schemas.microsoft.com/office/drawing/2017/decorative" val="1"/>
              </a:ext>
            </a:extLst>
          </p:cNvPr>
          <p:cNvGrpSpPr/>
          <p:nvPr/>
        </p:nvGrpSpPr>
        <p:grpSpPr>
          <a:xfrm>
            <a:off x="10468397" y="3217094"/>
            <a:ext cx="467100" cy="467096"/>
            <a:chOff x="6337562" y="5744951"/>
            <a:chExt cx="435026" cy="435024"/>
          </a:xfrm>
        </p:grpSpPr>
        <p:sp>
          <p:nvSpPr>
            <p:cNvPr id="121" name="Freeform: Shape 120">
              <a:extLst>
                <a:ext uri="{FF2B5EF4-FFF2-40B4-BE49-F238E27FC236}">
                  <a16:creationId xmlns:a16="http://schemas.microsoft.com/office/drawing/2014/main" id="{C6471AD7-0B84-4802-BE80-C0B884EDA00C}"/>
                </a:ext>
                <a:ext uri="{C183D7F6-B498-43B3-948B-1728B52AA6E4}">
                  <adec:decorative xmlns:adec="http://schemas.microsoft.com/office/drawing/2017/decorative" val="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71BAB7E-C859-4BBA-8814-FE54CC44E711}"/>
                </a:ext>
                <a:ext uri="{C183D7F6-B498-43B3-948B-1728B52AA6E4}">
                  <adec:decorative xmlns:adec="http://schemas.microsoft.com/office/drawing/2017/decorative" val="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cxnSp>
        <p:nvCxnSpPr>
          <p:cNvPr id="123" name="Straight Connector 122">
            <a:extLst>
              <a:ext uri="{FF2B5EF4-FFF2-40B4-BE49-F238E27FC236}">
                <a16:creationId xmlns:a16="http://schemas.microsoft.com/office/drawing/2014/main" id="{30FF0AC5-A7AC-4536-A1B6-A842D29E0330}"/>
              </a:ext>
              <a:ext uri="{C183D7F6-B498-43B3-948B-1728B52AA6E4}">
                <adec:decorative xmlns:adec="http://schemas.microsoft.com/office/drawing/2017/decorative" val="1"/>
              </a:ext>
            </a:extLst>
          </p:cNvPr>
          <p:cNvCxnSpPr>
            <a:cxnSpLocks/>
          </p:cNvCxnSpPr>
          <p:nvPr/>
        </p:nvCxnSpPr>
        <p:spPr>
          <a:xfrm>
            <a:off x="1492461" y="2322572"/>
            <a:ext cx="8203161" cy="3185"/>
          </a:xfrm>
          <a:prstGeom prst="line">
            <a:avLst/>
          </a:prstGeom>
          <a:ln>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24" name="Straight Connector 123">
            <a:extLst>
              <a:ext uri="{FF2B5EF4-FFF2-40B4-BE49-F238E27FC236}">
                <a16:creationId xmlns:a16="http://schemas.microsoft.com/office/drawing/2014/main" id="{B612F5FA-6A48-40A0-ADB8-56374B6D08C4}"/>
              </a:ext>
              <a:ext uri="{C183D7F6-B498-43B3-948B-1728B52AA6E4}">
                <adec:decorative xmlns:adec="http://schemas.microsoft.com/office/drawing/2017/decorative" val="1"/>
              </a:ext>
            </a:extLst>
          </p:cNvPr>
          <p:cNvCxnSpPr>
            <a:cxnSpLocks/>
          </p:cNvCxnSpPr>
          <p:nvPr/>
        </p:nvCxnSpPr>
        <p:spPr>
          <a:xfrm>
            <a:off x="1463883" y="3399188"/>
            <a:ext cx="8229238" cy="7668"/>
          </a:xfrm>
          <a:prstGeom prst="line">
            <a:avLst/>
          </a:prstGeom>
          <a:ln>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25" name="Straight Connector 124">
            <a:extLst>
              <a:ext uri="{FF2B5EF4-FFF2-40B4-BE49-F238E27FC236}">
                <a16:creationId xmlns:a16="http://schemas.microsoft.com/office/drawing/2014/main" id="{97D15038-44AF-45C0-8360-B27D4734B732}"/>
              </a:ext>
              <a:ext uri="{C183D7F6-B498-43B3-948B-1728B52AA6E4}">
                <adec:decorative xmlns:adec="http://schemas.microsoft.com/office/drawing/2017/decorative" val="1"/>
              </a:ext>
            </a:extLst>
          </p:cNvPr>
          <p:cNvCxnSpPr>
            <a:cxnSpLocks/>
          </p:cNvCxnSpPr>
          <p:nvPr/>
        </p:nvCxnSpPr>
        <p:spPr>
          <a:xfrm>
            <a:off x="1492461" y="5571611"/>
            <a:ext cx="8214264" cy="0"/>
          </a:xfrm>
          <a:prstGeom prst="line">
            <a:avLst/>
          </a:prstGeom>
          <a:ln>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26" name="Straight Connector 125">
            <a:extLst>
              <a:ext uri="{FF2B5EF4-FFF2-40B4-BE49-F238E27FC236}">
                <a16:creationId xmlns:a16="http://schemas.microsoft.com/office/drawing/2014/main" id="{65FD9883-790D-4922-BC41-6E2EBE98F9AE}"/>
              </a:ext>
              <a:ext uri="{C183D7F6-B498-43B3-948B-1728B52AA6E4}">
                <adec:decorative xmlns:adec="http://schemas.microsoft.com/office/drawing/2017/decorative" val="1"/>
              </a:ext>
            </a:extLst>
          </p:cNvPr>
          <p:cNvCxnSpPr>
            <a:cxnSpLocks/>
          </p:cNvCxnSpPr>
          <p:nvPr/>
        </p:nvCxnSpPr>
        <p:spPr>
          <a:xfrm>
            <a:off x="9690620" y="2331301"/>
            <a:ext cx="16105" cy="3240310"/>
          </a:xfrm>
          <a:prstGeom prst="line">
            <a:avLst/>
          </a:prstGeom>
          <a:ln>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27" name="Straight Connector 126">
            <a:extLst>
              <a:ext uri="{FF2B5EF4-FFF2-40B4-BE49-F238E27FC236}">
                <a16:creationId xmlns:a16="http://schemas.microsoft.com/office/drawing/2014/main" id="{91C01670-17C4-4210-AE0A-D829657D8B15}"/>
              </a:ext>
              <a:ext uri="{C183D7F6-B498-43B3-948B-1728B52AA6E4}">
                <adec:decorative xmlns:adec="http://schemas.microsoft.com/office/drawing/2017/decorative" val="1"/>
              </a:ext>
            </a:extLst>
          </p:cNvPr>
          <p:cNvCxnSpPr>
            <a:cxnSpLocks/>
          </p:cNvCxnSpPr>
          <p:nvPr/>
        </p:nvCxnSpPr>
        <p:spPr>
          <a:xfrm>
            <a:off x="9690620" y="3772028"/>
            <a:ext cx="457200" cy="3185"/>
          </a:xfrm>
          <a:prstGeom prst="line">
            <a:avLst/>
          </a:prstGeom>
          <a:ln>
            <a:headEnd type="none" w="lg" len="med"/>
            <a:tailEnd type="none" w="lg"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112136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8EBE-5C02-44E7-974E-9206FA887F1C}"/>
              </a:ext>
            </a:extLst>
          </p:cNvPr>
          <p:cNvSpPr>
            <a:spLocks noGrp="1"/>
          </p:cNvSpPr>
          <p:nvPr>
            <p:ph type="title"/>
          </p:nvPr>
        </p:nvSpPr>
        <p:spPr>
          <a:xfrm>
            <a:off x="465138" y="1194708"/>
            <a:ext cx="9804400" cy="3629025"/>
          </a:xfrm>
        </p:spPr>
        <p:txBody>
          <a:bodyPr/>
          <a:lstStyle/>
          <a:p>
            <a:r>
              <a:rPr lang="en-US" sz="4000" dirty="0">
                <a:gradFill>
                  <a:gsLst>
                    <a:gs pos="0">
                      <a:schemeClr val="bg1"/>
                    </a:gs>
                    <a:gs pos="100000">
                      <a:schemeClr val="bg1"/>
                    </a:gs>
                  </a:gsLst>
                  <a:lin ang="5400000" scaled="1"/>
                </a:gradFill>
              </a:rPr>
              <a:t>The purpose of bringing </a:t>
            </a:r>
            <a:r>
              <a:rPr lang="en-US" sz="4000" dirty="0">
                <a:gradFill>
                  <a:gsLst>
                    <a:gs pos="0">
                      <a:schemeClr val="accent5"/>
                    </a:gs>
                    <a:gs pos="100000">
                      <a:schemeClr val="accent5"/>
                    </a:gs>
                  </a:gsLst>
                  <a:lin ang="5400000" scaled="1"/>
                </a:gradFill>
              </a:rPr>
              <a:t>Azure Stack HCI</a:t>
            </a:r>
            <a:br>
              <a:rPr lang="en-US" sz="4000" dirty="0">
                <a:gradFill>
                  <a:gsLst>
                    <a:gs pos="0">
                      <a:schemeClr val="accent5"/>
                    </a:gs>
                    <a:gs pos="100000">
                      <a:schemeClr val="accent5"/>
                    </a:gs>
                  </a:gsLst>
                  <a:lin ang="5400000" scaled="1"/>
                </a:gradFill>
              </a:rPr>
            </a:br>
            <a:r>
              <a:rPr lang="en-US" sz="4000" dirty="0">
                <a:gradFill>
                  <a:gsLst>
                    <a:gs pos="0">
                      <a:schemeClr val="accent5"/>
                    </a:gs>
                    <a:gs pos="100000">
                      <a:schemeClr val="accent5"/>
                    </a:gs>
                  </a:gsLst>
                  <a:lin ang="5400000" scaled="1"/>
                </a:gradFill>
              </a:rPr>
              <a:t>and Azure Arc </a:t>
            </a:r>
            <a:r>
              <a:rPr lang="en-US" sz="4000" dirty="0">
                <a:gradFill>
                  <a:gsLst>
                    <a:gs pos="0">
                      <a:schemeClr val="bg1"/>
                    </a:gs>
                    <a:gs pos="100000">
                      <a:schemeClr val="bg1"/>
                    </a:gs>
                  </a:gsLst>
                  <a:lin ang="5400000" scaled="1"/>
                </a:gradFill>
              </a:rPr>
              <a:t>together is to deliver the best of Azure to our retail customers, on their infrastructure, that they control, with their preferred tools, on their premises.</a:t>
            </a:r>
          </a:p>
        </p:txBody>
      </p:sp>
    </p:spTree>
    <p:extLst>
      <p:ext uri="{BB962C8B-B14F-4D97-AF65-F5344CB8AC3E}">
        <p14:creationId xmlns:p14="http://schemas.microsoft.com/office/powerpoint/2010/main" val="884751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0.03791 -4.3123E-7 L 3.24228E-6 -4.3123E-7 " pathEditMode="relative" rAng="0" ptsTypes="AA">
                                      <p:cBhvr>
                                        <p:cTn id="9" dur="500" fill="hold"/>
                                        <p:tgtEl>
                                          <p:spTgt spid="2"/>
                                        </p:tgtEl>
                                        <p:attrNameLst>
                                          <p:attrName>ppt_x</p:attrName>
                                          <p:attrName>ppt_y</p:attrName>
                                        </p:attrNameLst>
                                      </p:cBhvr>
                                      <p:rCtr x="-19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E15065-3694-4D99-BB43-D69DD41F21DF}"/>
              </a:ext>
              <a:ext uri="{C183D7F6-B498-43B3-948B-1728B52AA6E4}">
                <adec:decorative xmlns:adec="http://schemas.microsoft.com/office/drawing/2017/decorative" val="1"/>
              </a:ext>
            </a:extLst>
          </p:cNvPr>
          <p:cNvPicPr>
            <a:picLocks noChangeAspect="1"/>
          </p:cNvPicPr>
          <p:nvPr/>
        </p:nvPicPr>
        <p:blipFill rotWithShape="1">
          <a:blip r:embed="rId3"/>
          <a:srcRect l="19218" r="19218"/>
          <a:stretch/>
        </p:blipFill>
        <p:spPr>
          <a:xfrm>
            <a:off x="6218237" y="-1"/>
            <a:ext cx="6218238" cy="6994526"/>
          </a:xfrm>
          <a:prstGeom prst="rect">
            <a:avLst/>
          </a:prstGeom>
        </p:spPr>
      </p:pic>
      <p:sp>
        <p:nvSpPr>
          <p:cNvPr id="3" name="Title 2">
            <a:extLst>
              <a:ext uri="{FF2B5EF4-FFF2-40B4-BE49-F238E27FC236}">
                <a16:creationId xmlns:a16="http://schemas.microsoft.com/office/drawing/2014/main" id="{C89162E5-1E38-47AF-A2DA-C6716FFBDF73}"/>
              </a:ext>
            </a:extLst>
          </p:cNvPr>
          <p:cNvSpPr>
            <a:spLocks noGrp="1"/>
          </p:cNvSpPr>
          <p:nvPr>
            <p:ph type="title"/>
          </p:nvPr>
        </p:nvSpPr>
        <p:spPr>
          <a:xfrm>
            <a:off x="465138" y="632779"/>
            <a:ext cx="5209947" cy="410369"/>
          </a:xfrm>
        </p:spPr>
        <p:txBody>
          <a:bodyPr/>
          <a:lstStyle/>
          <a:p>
            <a:r>
              <a:rPr lang="en-US" dirty="0">
                <a:gradFill>
                  <a:gsLst>
                    <a:gs pos="0">
                      <a:schemeClr val="tx1"/>
                    </a:gs>
                    <a:gs pos="100000">
                      <a:schemeClr val="tx1"/>
                    </a:gs>
                  </a:gsLst>
                  <a:lin ang="5400000" scaled="1"/>
                </a:gradFill>
              </a:rPr>
              <a:t>Next steps</a:t>
            </a:r>
          </a:p>
        </p:txBody>
      </p:sp>
      <p:sp>
        <p:nvSpPr>
          <p:cNvPr id="6" name="Text Placeholder 5">
            <a:extLst>
              <a:ext uri="{FF2B5EF4-FFF2-40B4-BE49-F238E27FC236}">
                <a16:creationId xmlns:a16="http://schemas.microsoft.com/office/drawing/2014/main" id="{0C535602-8D08-43E1-8F39-B7F0D7BDB85E}"/>
              </a:ext>
            </a:extLst>
          </p:cNvPr>
          <p:cNvSpPr>
            <a:spLocks noGrp="1"/>
          </p:cNvSpPr>
          <p:nvPr>
            <p:ph type="body" sz="quarter" idx="42"/>
          </p:nvPr>
        </p:nvSpPr>
        <p:spPr>
          <a:xfrm>
            <a:off x="465138" y="1638292"/>
            <a:ext cx="5209947" cy="3668697"/>
          </a:xfrm>
        </p:spPr>
        <p:txBody>
          <a:bodyPr/>
          <a:lstStyle/>
          <a:p>
            <a:pPr marR="0" lvl="0" algn="l" defTabSz="1066575" rtl="0" eaLnBrk="1" fontAlgn="auto" latinLnBrk="0" hangingPunct="1">
              <a:lnSpc>
                <a:spcPct val="100000"/>
              </a:lnSpc>
              <a:spcBef>
                <a:spcPts val="1176"/>
              </a:spcBef>
              <a:spcAft>
                <a:spcPts val="1200"/>
              </a:spcAft>
              <a:buClr>
                <a:srgbClr val="505050"/>
              </a:buClr>
              <a:buSzPct val="75000"/>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Learn more about our vision for digital transformation at </a:t>
            </a:r>
            <a:r>
              <a:rPr kumimoji="0" lang="en-US" sz="1800" b="0" i="0" u="sng" strike="noStrike" kern="0" cap="none" spc="0" normalizeH="0" baseline="0" noProof="0" dirty="0">
                <a:ln>
                  <a:noFill/>
                </a:ln>
                <a:gradFill>
                  <a:gsLst>
                    <a:gs pos="0">
                      <a:schemeClr val="tx2"/>
                    </a:gs>
                    <a:gs pos="100000">
                      <a:schemeClr val="tx2"/>
                    </a:gs>
                  </a:gsLst>
                  <a:lin ang="5400000" scaled="1"/>
                </a:gradFill>
                <a:effectLst/>
                <a:uLnTx/>
                <a:uFillTx/>
                <a:latin typeface="Segoe UI Semibold" panose="020B0702040204020203" pitchFamily="34" charset="0"/>
                <a:ea typeface="+mn-ea"/>
                <a:cs typeface="Segoe UI Semibold" panose="020B0702040204020203" pitchFamily="34" charset="0"/>
                <a:hlinkClick r:id="rId4"/>
              </a:rPr>
              <a:t>microsoft</a:t>
            </a:r>
            <a:r>
              <a:rPr kumimoji="0" lang="en-US" sz="1800" b="0" i="0" u="sng" strike="noStrike" kern="0" cap="none" spc="0" normalizeH="0" baseline="0" noProof="0" dirty="0">
                <a:ln>
                  <a:noFill/>
                </a:ln>
                <a:gradFill>
                  <a:gsLst>
                    <a:gs pos="0">
                      <a:schemeClr val="tx2"/>
                    </a:gs>
                    <a:gs pos="100000">
                      <a:schemeClr val="tx2"/>
                    </a:gs>
                  </a:gsLst>
                  <a:lin ang="5400000" scaled="1"/>
                </a:gradFill>
                <a:effectLst/>
                <a:uLnTx/>
                <a:uFillTx/>
                <a:latin typeface="Segoe UI Semibold" panose="020B0702040204020203" pitchFamily="34" charset="0"/>
                <a:ea typeface="+mn-ea"/>
                <a:cs typeface="Segoe UI Semibold" panose="020B0702040204020203" pitchFamily="34" charset="0"/>
              </a:rPr>
              <a:t>.</a:t>
            </a:r>
            <a:r>
              <a:rPr kumimoji="0" lang="en-US" sz="1800" b="0" i="0" u="sng" strike="noStrike" kern="0" cap="none" spc="0" normalizeH="0" baseline="0" noProof="0" dirty="0">
                <a:ln>
                  <a:noFill/>
                </a:ln>
                <a:gradFill>
                  <a:gsLst>
                    <a:gs pos="0">
                      <a:schemeClr val="tx2"/>
                    </a:gs>
                    <a:gs pos="100000">
                      <a:schemeClr val="tx2"/>
                    </a:gs>
                  </a:gsLst>
                  <a:lin ang="5400000" scaled="1"/>
                </a:gradFill>
                <a:effectLst/>
                <a:uLnTx/>
                <a:uFillTx/>
                <a:latin typeface="Segoe UI Semibold" panose="020B0702040204020203" pitchFamily="34" charset="0"/>
                <a:ea typeface="+mn-ea"/>
                <a:cs typeface="Segoe UI Semibold" panose="020B0702040204020203" pitchFamily="34" charset="0"/>
                <a:hlinkClick r:id="rId4"/>
              </a:rPr>
              <a:t>com</a:t>
            </a:r>
            <a:r>
              <a:rPr kumimoji="0" lang="en-US" sz="1800" b="0" i="0" u="sng" strike="noStrike" kern="0" cap="none" spc="0" normalizeH="0" baseline="0" noProof="0" dirty="0">
                <a:ln>
                  <a:noFill/>
                </a:ln>
                <a:gradFill>
                  <a:gsLst>
                    <a:gs pos="0">
                      <a:schemeClr val="tx2"/>
                    </a:gs>
                    <a:gs pos="100000">
                      <a:schemeClr val="tx2"/>
                    </a:gs>
                  </a:gsLst>
                  <a:lin ang="5400000" scaled="1"/>
                </a:gradFill>
                <a:effectLst/>
                <a:uLnTx/>
                <a:uFillTx/>
                <a:latin typeface="Segoe UI Semibold" panose="020B0702040204020203" pitchFamily="34" charset="0"/>
                <a:ea typeface="+mn-ea"/>
                <a:cs typeface="Segoe UI Semibold" panose="020B0702040204020203" pitchFamily="34" charset="0"/>
              </a:rPr>
              <a:t>/Retail </a:t>
            </a:r>
          </a:p>
          <a:p>
            <a:pPr marL="174625" lvl="2" indent="-174625">
              <a:lnSpc>
                <a:spcPct val="90000"/>
              </a:lnSpc>
              <a:spcAft>
                <a:spcPts val="1200"/>
              </a:spcAft>
              <a:buFont typeface="Arial" panose="020B0604020202020204" pitchFamily="34" charset="0"/>
              <a:buChar char="•"/>
              <a:defRPr/>
            </a:pPr>
            <a:r>
              <a:rPr lang="en-US" dirty="0">
                <a:gradFill>
                  <a:gsLst>
                    <a:gs pos="0">
                      <a:schemeClr val="tx1"/>
                    </a:gs>
                    <a:gs pos="100000">
                      <a:schemeClr val="tx1"/>
                    </a:gs>
                  </a:gsLst>
                  <a:lin ang="5400000" scaled="0"/>
                </a:gradFill>
                <a:latin typeface="+mn-lt"/>
                <a:cs typeface="Segoe UI" panose="020B0502040204020203" pitchFamily="34" charset="0"/>
              </a:rPr>
              <a:t>Our perspectives in blogs, videos, and articles</a:t>
            </a:r>
          </a:p>
          <a:p>
            <a:pPr marL="174625" lvl="2" indent="-174625">
              <a:lnSpc>
                <a:spcPct val="90000"/>
              </a:lnSpc>
              <a:spcAft>
                <a:spcPts val="1200"/>
              </a:spcAft>
              <a:buFont typeface="Arial" panose="020B0604020202020204" pitchFamily="34" charset="0"/>
              <a:buChar char="•"/>
              <a:defRPr/>
            </a:pPr>
            <a:r>
              <a:rPr lang="en-US" dirty="0">
                <a:gradFill>
                  <a:gsLst>
                    <a:gs pos="0">
                      <a:schemeClr val="tx1"/>
                    </a:gs>
                    <a:gs pos="100000">
                      <a:schemeClr val="tx1"/>
                    </a:gs>
                  </a:gsLst>
                  <a:lin ang="5400000" scaled="0"/>
                </a:gradFill>
                <a:latin typeface="+mn-lt"/>
                <a:cs typeface="Segoe UI" panose="020B0502040204020203" pitchFamily="34" charset="0"/>
              </a:rPr>
              <a:t>Customer stories</a:t>
            </a:r>
          </a:p>
          <a:p>
            <a:pPr marL="174625" lvl="2" indent="-174625">
              <a:lnSpc>
                <a:spcPct val="90000"/>
              </a:lnSpc>
              <a:spcAft>
                <a:spcPts val="1200"/>
              </a:spcAft>
              <a:buFont typeface="Arial" panose="020B0604020202020204" pitchFamily="34" charset="0"/>
              <a:buChar char="•"/>
              <a:defRPr/>
            </a:pPr>
            <a:r>
              <a:rPr lang="en-US" dirty="0">
                <a:gradFill>
                  <a:gsLst>
                    <a:gs pos="0">
                      <a:schemeClr val="tx1"/>
                    </a:gs>
                    <a:gs pos="100000">
                      <a:schemeClr val="tx1"/>
                    </a:gs>
                  </a:gsLst>
                  <a:lin ang="5400000" scaled="0"/>
                </a:gradFill>
                <a:latin typeface="+mn-lt"/>
                <a:cs typeface="Segoe UI" panose="020B0502040204020203" pitchFamily="34" charset="0"/>
              </a:rPr>
              <a:t>Events and webcasts</a:t>
            </a:r>
          </a:p>
          <a:p>
            <a:pPr marL="174625" lvl="2" indent="-174625">
              <a:lnSpc>
                <a:spcPct val="90000"/>
              </a:lnSpc>
              <a:spcAft>
                <a:spcPts val="1200"/>
              </a:spcAft>
              <a:buFont typeface="Arial" panose="020B0604020202020204" pitchFamily="34" charset="0"/>
              <a:buChar char="•"/>
              <a:defRPr/>
            </a:pPr>
            <a:r>
              <a:rPr lang="en-US" dirty="0">
                <a:gradFill>
                  <a:gsLst>
                    <a:gs pos="0">
                      <a:schemeClr val="tx1"/>
                    </a:gs>
                    <a:gs pos="100000">
                      <a:schemeClr val="tx1"/>
                    </a:gs>
                  </a:gsLst>
                  <a:lin ang="5400000" scaled="0"/>
                </a:gradFill>
                <a:latin typeface="+mn-lt"/>
                <a:cs typeface="Segoe UI" panose="020B0502040204020203" pitchFamily="34" charset="0"/>
              </a:rPr>
              <a:t>Social channels</a:t>
            </a:r>
          </a:p>
          <a:p>
            <a:pPr marR="0" lvl="0" algn="l" defTabSz="1066575" rtl="0" eaLnBrk="1" fontAlgn="auto" latinLnBrk="0" hangingPunct="1">
              <a:lnSpc>
                <a:spcPct val="100000"/>
              </a:lnSpc>
              <a:spcBef>
                <a:spcPts val="1176"/>
              </a:spcBef>
              <a:spcAft>
                <a:spcPts val="1200"/>
              </a:spcAft>
              <a:buClr>
                <a:srgbClr val="505050"/>
              </a:buClr>
              <a:buSzPct val="75000"/>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Learn more about Azure at </a:t>
            </a:r>
            <a:r>
              <a:rPr lang="en-US" sz="1800" u="sng" kern="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Azure for Retail – Multichannel Technology | Microsoft Azure</a:t>
            </a:r>
            <a:r>
              <a:rPr lang="en-US" sz="1800" u="sng" kern="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 </a:t>
            </a:r>
          </a:p>
          <a:p>
            <a:pPr marR="0" lvl="0" algn="l" defTabSz="1066575" rtl="0" eaLnBrk="1" fontAlgn="auto" latinLnBrk="0" hangingPunct="1">
              <a:lnSpc>
                <a:spcPct val="100000"/>
              </a:lnSpc>
              <a:spcBef>
                <a:spcPts val="1176"/>
              </a:spcBef>
              <a:spcAft>
                <a:spcPts val="1200"/>
              </a:spcAft>
              <a:buClr>
                <a:srgbClr val="505050"/>
              </a:buClr>
              <a:buSzPct val="75000"/>
              <a:tabLst/>
              <a:defRPr/>
            </a:pPr>
            <a:r>
              <a:rPr kumimoji="0" lang="en-US" sz="1800" b="0" i="0" u="none" strike="noStrike" kern="0" cap="none" spc="0" normalizeH="0" baseline="0" noProof="0" dirty="0">
                <a:ln>
                  <a:noFill/>
                </a:ln>
                <a:gradFill>
                  <a:gsLst>
                    <a:gs pos="0">
                      <a:schemeClr val="tx1"/>
                    </a:gs>
                    <a:gs pos="100000">
                      <a:schemeClr val="tx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Learn more about Azure Stack HCI </a:t>
            </a:r>
            <a:r>
              <a:rPr lang="en-US" sz="1800" u="sng" kern="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Azure.com/HCI</a:t>
            </a:r>
            <a:endParaRPr lang="en-US" sz="1800" u="sng" kern="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374939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CFEC-224D-4AB2-93F8-1FE54A2E77D2}"/>
              </a:ext>
            </a:extLst>
          </p:cNvPr>
          <p:cNvSpPr>
            <a:spLocks noGrp="1"/>
          </p:cNvSpPr>
          <p:nvPr>
            <p:ph type="title"/>
          </p:nvPr>
        </p:nvSpPr>
        <p:spPr/>
        <p:txBody>
          <a:bodyPr/>
          <a:lstStyle/>
          <a:p>
            <a:r>
              <a:rPr lang="en-US" dirty="0">
                <a:gradFill>
                  <a:gsLst>
                    <a:gs pos="0">
                      <a:schemeClr val="tx1"/>
                    </a:gs>
                    <a:gs pos="100000">
                      <a:schemeClr val="tx1"/>
                    </a:gs>
                  </a:gsLst>
                  <a:lin ang="5400000" scaled="1"/>
                </a:gradFill>
              </a:rPr>
              <a:t>Azure Stack HCI resources</a:t>
            </a:r>
          </a:p>
        </p:txBody>
      </p:sp>
      <p:sp>
        <p:nvSpPr>
          <p:cNvPr id="5" name="Text Placeholder 4">
            <a:extLst>
              <a:ext uri="{FF2B5EF4-FFF2-40B4-BE49-F238E27FC236}">
                <a16:creationId xmlns:a16="http://schemas.microsoft.com/office/drawing/2014/main" id="{C4A961AB-2504-4BDD-A2BF-A39173ADC4AA}"/>
              </a:ext>
            </a:extLst>
          </p:cNvPr>
          <p:cNvSpPr>
            <a:spLocks noGrp="1"/>
          </p:cNvSpPr>
          <p:nvPr>
            <p:ph type="body" sz="quarter" idx="11"/>
          </p:nvPr>
        </p:nvSpPr>
        <p:spPr>
          <a:xfrm>
            <a:off x="465138" y="1960860"/>
            <a:ext cx="3690937" cy="230832"/>
          </a:xfrm>
        </p:spPr>
        <p:txBody>
          <a:bodyPr/>
          <a:lstStyle/>
          <a:p>
            <a:r>
              <a:rPr lang="en-US" sz="1800" dirty="0">
                <a:gradFill>
                  <a:gsLst>
                    <a:gs pos="0">
                      <a:schemeClr val="tx2"/>
                    </a:gs>
                    <a:gs pos="100000">
                      <a:schemeClr val="tx2"/>
                    </a:gs>
                  </a:gsLst>
                  <a:lin ang="5400000" scaled="1"/>
                </a:gradFill>
              </a:rPr>
              <a:t>Read</a:t>
            </a:r>
          </a:p>
        </p:txBody>
      </p:sp>
      <p:sp>
        <p:nvSpPr>
          <p:cNvPr id="6" name="Text Placeholder 5">
            <a:extLst>
              <a:ext uri="{FF2B5EF4-FFF2-40B4-BE49-F238E27FC236}">
                <a16:creationId xmlns:a16="http://schemas.microsoft.com/office/drawing/2014/main" id="{08F2DE19-BFB2-439A-9739-37581FB380D6}"/>
              </a:ext>
            </a:extLst>
          </p:cNvPr>
          <p:cNvSpPr>
            <a:spLocks noGrp="1"/>
          </p:cNvSpPr>
          <p:nvPr>
            <p:ph type="body" sz="quarter" idx="12"/>
          </p:nvPr>
        </p:nvSpPr>
        <p:spPr>
          <a:xfrm>
            <a:off x="4405042" y="1960860"/>
            <a:ext cx="3690937" cy="230832"/>
          </a:xfrm>
        </p:spPr>
        <p:txBody>
          <a:bodyPr/>
          <a:lstStyle/>
          <a:p>
            <a:r>
              <a:rPr lang="en-US" sz="1800" dirty="0">
                <a:gradFill>
                  <a:gsLst>
                    <a:gs pos="0">
                      <a:schemeClr val="tx2"/>
                    </a:gs>
                    <a:gs pos="100000">
                      <a:schemeClr val="tx2"/>
                    </a:gs>
                  </a:gsLst>
                  <a:lin ang="5400000" scaled="1"/>
                </a:gradFill>
              </a:rPr>
              <a:t>Watch</a:t>
            </a:r>
          </a:p>
        </p:txBody>
      </p:sp>
      <p:sp>
        <p:nvSpPr>
          <p:cNvPr id="7" name="Text Placeholder 6">
            <a:extLst>
              <a:ext uri="{FF2B5EF4-FFF2-40B4-BE49-F238E27FC236}">
                <a16:creationId xmlns:a16="http://schemas.microsoft.com/office/drawing/2014/main" id="{E8B09EC6-1AD5-4353-B36F-9850F2E4096D}"/>
              </a:ext>
            </a:extLst>
          </p:cNvPr>
          <p:cNvSpPr>
            <a:spLocks noGrp="1"/>
          </p:cNvSpPr>
          <p:nvPr>
            <p:ph type="body" sz="quarter" idx="13"/>
          </p:nvPr>
        </p:nvSpPr>
        <p:spPr>
          <a:xfrm>
            <a:off x="8313383" y="1960860"/>
            <a:ext cx="3690937" cy="230832"/>
          </a:xfrm>
        </p:spPr>
        <p:txBody>
          <a:bodyPr/>
          <a:lstStyle/>
          <a:p>
            <a:r>
              <a:rPr lang="en-US" sz="1800" dirty="0">
                <a:gradFill>
                  <a:gsLst>
                    <a:gs pos="0">
                      <a:schemeClr val="tx2"/>
                    </a:gs>
                    <a:gs pos="100000">
                      <a:schemeClr val="tx2"/>
                    </a:gs>
                  </a:gsLst>
                  <a:lin ang="5400000" scaled="1"/>
                </a:gradFill>
              </a:rPr>
              <a:t>Do</a:t>
            </a:r>
          </a:p>
        </p:txBody>
      </p:sp>
      <p:sp>
        <p:nvSpPr>
          <p:cNvPr id="8" name="Text Placeholder 7">
            <a:extLst>
              <a:ext uri="{FF2B5EF4-FFF2-40B4-BE49-F238E27FC236}">
                <a16:creationId xmlns:a16="http://schemas.microsoft.com/office/drawing/2014/main" id="{FBC65BE8-3839-43C7-8A05-D664C6D4E0BF}"/>
              </a:ext>
            </a:extLst>
          </p:cNvPr>
          <p:cNvSpPr>
            <a:spLocks noGrp="1"/>
          </p:cNvSpPr>
          <p:nvPr>
            <p:ph type="body" sz="quarter" idx="17"/>
          </p:nvPr>
        </p:nvSpPr>
        <p:spPr>
          <a:xfrm>
            <a:off x="463276" y="2304660"/>
            <a:ext cx="3690937" cy="3185487"/>
          </a:xfrm>
        </p:spPr>
        <p:txBody>
          <a:bodyPr/>
          <a:lstStyle/>
          <a:p>
            <a:pPr marL="0" indent="0">
              <a:lnSpc>
                <a:spcPct val="100000"/>
              </a:lnSpc>
              <a:spcAft>
                <a:spcPts val="600"/>
              </a:spcAft>
              <a:buNone/>
            </a:pPr>
            <a:r>
              <a:rPr lang="en-US" dirty="0">
                <a:gradFill>
                  <a:gsLst>
                    <a:gs pos="0">
                      <a:schemeClr val="tx1"/>
                    </a:gs>
                    <a:gs pos="100000">
                      <a:schemeClr val="tx1"/>
                    </a:gs>
                  </a:gsLst>
                  <a:lin ang="5400000" scaled="1"/>
                </a:gradFill>
              </a:rPr>
              <a:t>Azure Stack HCI Product Page:</a:t>
            </a:r>
            <a:br>
              <a:rPr lang="en-US" dirty="0">
                <a:gradFill>
                  <a:gsLst>
                    <a:gs pos="0">
                      <a:schemeClr val="tx1"/>
                    </a:gs>
                    <a:gs pos="100000">
                      <a:schemeClr val="tx1"/>
                    </a:gs>
                  </a:gsLst>
                  <a:lin ang="5400000" scaled="1"/>
                </a:gradFill>
              </a:rPr>
            </a:br>
            <a:r>
              <a:rPr lang="en-US" dirty="0">
                <a:gradFill>
                  <a:gsLst>
                    <a:gs pos="0">
                      <a:schemeClr val="tx2"/>
                    </a:gs>
                    <a:gs pos="100000">
                      <a:schemeClr val="tx2"/>
                    </a:gs>
                  </a:gsLst>
                  <a:lin ang="5400000" scaled="1"/>
                </a:gradFill>
                <a:hlinkClick r:id="rId2"/>
              </a:rPr>
              <a:t>https://www.azure.com/hci</a:t>
            </a:r>
            <a:r>
              <a:rPr lang="en-US" dirty="0">
                <a:gradFill>
                  <a:gsLst>
                    <a:gs pos="0">
                      <a:schemeClr val="tx2"/>
                    </a:gs>
                    <a:gs pos="100000">
                      <a:schemeClr val="tx2"/>
                    </a:gs>
                  </a:gsLst>
                  <a:lin ang="5400000" scaled="1"/>
                </a:gradFill>
              </a:rPr>
              <a:t> </a:t>
            </a:r>
          </a:p>
          <a:p>
            <a:pPr marL="0" indent="0">
              <a:lnSpc>
                <a:spcPct val="100000"/>
              </a:lnSpc>
              <a:buNone/>
            </a:pPr>
            <a:r>
              <a:rPr lang="en-US" dirty="0">
                <a:gradFill>
                  <a:gsLst>
                    <a:gs pos="0">
                      <a:schemeClr val="tx1"/>
                    </a:gs>
                    <a:gs pos="100000">
                      <a:schemeClr val="tx1"/>
                    </a:gs>
                  </a:gsLst>
                  <a:lin ang="5400000" scaled="1"/>
                </a:gradFill>
              </a:rPr>
              <a:t>Azure Stack HCI for Retail:  </a:t>
            </a:r>
          </a:p>
          <a:p>
            <a:pPr marL="0" indent="0">
              <a:lnSpc>
                <a:spcPct val="100000"/>
              </a:lnSpc>
              <a:spcAft>
                <a:spcPts val="600"/>
              </a:spcAft>
              <a:buNone/>
            </a:pPr>
            <a:r>
              <a:rPr lang="en-US" dirty="0">
                <a:gradFill>
                  <a:gsLst>
                    <a:gs pos="0">
                      <a:schemeClr val="tx2"/>
                    </a:gs>
                    <a:gs pos="100000">
                      <a:schemeClr val="tx2"/>
                    </a:gs>
                  </a:gsLst>
                  <a:lin ang="5400000" scaled="1"/>
                </a:gradFill>
                <a:hlinkClick r:id="rId3"/>
              </a:rPr>
              <a:t>https://aka.ms/ASHCIretailebook</a:t>
            </a:r>
            <a:br>
              <a:rPr lang="en-US" dirty="0">
                <a:gradFill>
                  <a:gsLst>
                    <a:gs pos="0">
                      <a:schemeClr val="tx2"/>
                    </a:gs>
                    <a:gs pos="100000">
                      <a:schemeClr val="tx2"/>
                    </a:gs>
                  </a:gsLst>
                  <a:lin ang="5400000" scaled="1"/>
                </a:gradFill>
              </a:rPr>
            </a:br>
            <a:r>
              <a:rPr lang="en-US" dirty="0">
                <a:gradFill>
                  <a:gsLst>
                    <a:gs pos="0">
                      <a:schemeClr val="tx2"/>
                    </a:gs>
                    <a:gs pos="100000">
                      <a:schemeClr val="tx2"/>
                    </a:gs>
                  </a:gsLst>
                  <a:lin ang="5400000" scaled="1"/>
                </a:gradFill>
                <a:hlinkClick r:id="rId4"/>
              </a:rPr>
              <a:t>https://aka.ms/ASHCIretailinfographic</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Datacenter Modernization Whitepaper:</a:t>
            </a:r>
            <a:br>
              <a:rPr lang="en-US" dirty="0">
                <a:gradFill>
                  <a:gsLst>
                    <a:gs pos="0">
                      <a:schemeClr val="tx1"/>
                    </a:gs>
                    <a:gs pos="100000">
                      <a:schemeClr val="tx1"/>
                    </a:gs>
                  </a:gsLst>
                  <a:lin ang="5400000" scaled="1"/>
                </a:gradFill>
              </a:rPr>
            </a:br>
            <a:r>
              <a:rPr lang="en-US" dirty="0">
                <a:gradFill>
                  <a:gsLst>
                    <a:gs pos="0">
                      <a:schemeClr val="tx2"/>
                    </a:gs>
                    <a:gs pos="100000">
                      <a:schemeClr val="tx2"/>
                    </a:gs>
                  </a:gsLst>
                  <a:lin ang="5400000" scaled="1"/>
                </a:gradFill>
                <a:hlinkClick r:id="rId5"/>
              </a:rPr>
              <a:t>https://aka.ms/datacentermodernizationwp</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Technical Use Cases Whitepaper:</a:t>
            </a:r>
            <a:br>
              <a:rPr lang="en-US" dirty="0">
                <a:gradFill>
                  <a:gsLst>
                    <a:gs pos="0">
                      <a:schemeClr val="tx1"/>
                    </a:gs>
                    <a:gs pos="100000">
                      <a:schemeClr val="tx1"/>
                    </a:gs>
                  </a:gsLst>
                  <a:lin ang="5400000" scaled="1"/>
                </a:gradFill>
              </a:rPr>
            </a:br>
            <a:r>
              <a:rPr lang="en-US" dirty="0">
                <a:gradFill>
                  <a:gsLst>
                    <a:gs pos="0">
                      <a:schemeClr val="tx2"/>
                    </a:gs>
                    <a:gs pos="100000">
                      <a:schemeClr val="tx2"/>
                    </a:gs>
                  </a:gsLst>
                  <a:lin ang="5400000" scaled="1"/>
                </a:gradFill>
                <a:hlinkClick r:id="rId6"/>
              </a:rPr>
              <a:t>https://aka.ms/technicalusecaseswp</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Hybrid Cloud Essentials Whitepaper:</a:t>
            </a:r>
            <a:br>
              <a:rPr lang="en-US" dirty="0">
                <a:gradFill>
                  <a:gsLst>
                    <a:gs pos="0">
                      <a:schemeClr val="tx1"/>
                    </a:gs>
                    <a:gs pos="100000">
                      <a:schemeClr val="tx1"/>
                    </a:gs>
                  </a:gsLst>
                  <a:lin ang="5400000" scaled="1"/>
                </a:gradFill>
              </a:rPr>
            </a:br>
            <a:r>
              <a:rPr lang="en-US" dirty="0">
                <a:gradFill>
                  <a:gsLst>
                    <a:gs pos="0">
                      <a:schemeClr val="tx2"/>
                    </a:gs>
                    <a:gs pos="100000">
                      <a:schemeClr val="tx2"/>
                    </a:gs>
                  </a:gsLst>
                  <a:lin ang="5400000" scaled="1"/>
                </a:gradFill>
                <a:hlinkClick r:id="rId7"/>
              </a:rPr>
              <a:t>https://aka.ms/hybridcloudessentials</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ESG Analyst Report:</a:t>
            </a:r>
            <a:br>
              <a:rPr lang="en-US" dirty="0">
                <a:gradFill>
                  <a:gsLst>
                    <a:gs pos="0">
                      <a:schemeClr val="tx1"/>
                    </a:gs>
                    <a:gs pos="100000">
                      <a:schemeClr val="tx1"/>
                    </a:gs>
                  </a:gsLst>
                  <a:lin ang="5400000" scaled="1"/>
                </a:gradFill>
              </a:rPr>
            </a:br>
            <a:r>
              <a:rPr lang="en-US" dirty="0">
                <a:gradFill>
                  <a:gsLst>
                    <a:gs pos="0">
                      <a:schemeClr val="tx2"/>
                    </a:gs>
                    <a:gs pos="100000">
                      <a:schemeClr val="tx2"/>
                    </a:gs>
                  </a:gsLst>
                  <a:lin ang="5400000" scaled="1"/>
                </a:gradFill>
                <a:hlinkClick r:id="rId8"/>
              </a:rPr>
              <a:t>https://aka.ms/esgtechnicalvalidation</a:t>
            </a:r>
            <a:endParaRPr lang="en-US" dirty="0">
              <a:gradFill>
                <a:gsLst>
                  <a:gs pos="0">
                    <a:schemeClr val="tx2"/>
                  </a:gs>
                  <a:gs pos="100000">
                    <a:schemeClr val="tx2"/>
                  </a:gs>
                </a:gsLst>
                <a:lin ang="5400000" scaled="1"/>
              </a:gradFill>
            </a:endParaRPr>
          </a:p>
        </p:txBody>
      </p:sp>
      <p:sp>
        <p:nvSpPr>
          <p:cNvPr id="9" name="Text Placeholder 8">
            <a:extLst>
              <a:ext uri="{FF2B5EF4-FFF2-40B4-BE49-F238E27FC236}">
                <a16:creationId xmlns:a16="http://schemas.microsoft.com/office/drawing/2014/main" id="{77123C9D-9718-4145-B9DA-F845D188E34A}"/>
              </a:ext>
            </a:extLst>
          </p:cNvPr>
          <p:cNvSpPr>
            <a:spLocks noGrp="1"/>
          </p:cNvSpPr>
          <p:nvPr>
            <p:ph type="body" sz="quarter" idx="18"/>
          </p:nvPr>
        </p:nvSpPr>
        <p:spPr>
          <a:xfrm>
            <a:off x="4405042" y="2304660"/>
            <a:ext cx="3580009" cy="3831818"/>
          </a:xfrm>
        </p:spPr>
        <p:txBody>
          <a:bodyPr/>
          <a:lstStyle/>
          <a:p>
            <a:pPr marL="0" indent="0">
              <a:lnSpc>
                <a:spcPct val="100000"/>
              </a:lnSpc>
              <a:spcAft>
                <a:spcPts val="600"/>
              </a:spcAft>
              <a:buNone/>
            </a:pPr>
            <a:r>
              <a:rPr lang="en-US" dirty="0">
                <a:gradFill>
                  <a:gsLst>
                    <a:gs pos="0">
                      <a:schemeClr val="tx1"/>
                    </a:gs>
                    <a:gs pos="100000">
                      <a:schemeClr val="tx1"/>
                    </a:gs>
                  </a:gsLst>
                  <a:lin ang="5400000" scaled="1"/>
                </a:gradFill>
              </a:rPr>
              <a:t>Discover Azure Stack HCI: </a:t>
            </a:r>
            <a:r>
              <a:rPr lang="en-US" dirty="0">
                <a:gradFill>
                  <a:gsLst>
                    <a:gs pos="0">
                      <a:schemeClr val="tx2"/>
                    </a:gs>
                    <a:gs pos="100000">
                      <a:schemeClr val="tx2"/>
                    </a:gs>
                  </a:gsLst>
                  <a:lin ang="5400000" scaled="1"/>
                </a:gradFill>
                <a:hlinkClick r:id="rId9"/>
              </a:rPr>
              <a:t>https://aka.ms/discoverazurestackhci</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Azure Virtual Desktop for Azure Stack HCI:</a:t>
            </a:r>
            <a:br>
              <a:rPr lang="en-US" dirty="0">
                <a:gradFill>
                  <a:gsLst>
                    <a:gs pos="0">
                      <a:schemeClr val="tx1"/>
                    </a:gs>
                    <a:gs pos="100000">
                      <a:schemeClr val="tx1"/>
                    </a:gs>
                  </a:gsLst>
                  <a:lin ang="5400000" scaled="1"/>
                </a:gradFill>
              </a:rPr>
            </a:br>
            <a:r>
              <a:rPr lang="en-US" dirty="0">
                <a:gradFill>
                  <a:gsLst>
                    <a:gs pos="0">
                      <a:schemeClr val="tx2"/>
                    </a:gs>
                    <a:gs pos="100000">
                      <a:schemeClr val="tx2"/>
                    </a:gs>
                  </a:gsLst>
                  <a:lin ang="5400000" scaled="1"/>
                </a:gradFill>
                <a:hlinkClick r:id="rId10">
                  <a:extLst>
                    <a:ext uri="{A12FA001-AC4F-418D-AE19-62706E023703}">
                      <ahyp:hlinkClr xmlns:ahyp="http://schemas.microsoft.com/office/drawing/2018/hyperlinkcolor" val="tx"/>
                    </a:ext>
                  </a:extLst>
                </a:hlinkClick>
              </a:rPr>
              <a:t>Azure hybrid updates—YouTube</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Securing Azure Stack HCI with Azure Defender and Secured-core:</a:t>
            </a:r>
            <a:br>
              <a:rPr lang="en-US" dirty="0">
                <a:gradFill>
                  <a:gsLst>
                    <a:gs pos="0">
                      <a:schemeClr val="tx1"/>
                    </a:gs>
                    <a:gs pos="100000">
                      <a:schemeClr val="tx1"/>
                    </a:gs>
                  </a:gsLst>
                  <a:lin ang="5400000" scaled="1"/>
                </a:gradFill>
              </a:rPr>
            </a:br>
            <a:r>
              <a:rPr lang="en-US" dirty="0">
                <a:gradFill>
                  <a:gsLst>
                    <a:gs pos="0">
                      <a:schemeClr val="tx2"/>
                    </a:gs>
                    <a:gs pos="100000">
                      <a:schemeClr val="tx2"/>
                    </a:gs>
                  </a:gsLst>
                  <a:lin ang="5400000" scaled="1"/>
                </a:gradFill>
                <a:hlinkClick r:id="rId11"/>
              </a:rPr>
              <a:t>https://aka.ms/securingASHCI</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Product tour of Azure Stack HCI using WAC: </a:t>
            </a:r>
            <a:r>
              <a:rPr lang="en-US" dirty="0">
                <a:gradFill>
                  <a:gsLst>
                    <a:gs pos="0">
                      <a:schemeClr val="tx2"/>
                    </a:gs>
                    <a:gs pos="100000">
                      <a:schemeClr val="tx2"/>
                    </a:gs>
                  </a:gsLst>
                  <a:lin ang="5400000" scaled="1"/>
                </a:gradFill>
                <a:hlinkClick r:id="rId12"/>
              </a:rPr>
              <a:t>https://aka.ms/deployhciwithwac</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Disaster Recovery with Stretch Clustering: </a:t>
            </a:r>
            <a:r>
              <a:rPr lang="en-US" dirty="0">
                <a:gradFill>
                  <a:gsLst>
                    <a:gs pos="0">
                      <a:schemeClr val="tx2"/>
                    </a:gs>
                    <a:gs pos="100000">
                      <a:schemeClr val="tx2"/>
                    </a:gs>
                  </a:gsLst>
                  <a:lin ang="5400000" scaled="1"/>
                </a:gradFill>
                <a:hlinkClick r:id="rId13"/>
              </a:rPr>
              <a:t>https://aka.ms/stretchclustervideo</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Technical roadmap feature videos:</a:t>
            </a:r>
            <a:br>
              <a:rPr lang="en-US" dirty="0">
                <a:gradFill>
                  <a:gsLst>
                    <a:gs pos="0">
                      <a:schemeClr val="tx1"/>
                    </a:gs>
                    <a:gs pos="100000">
                      <a:schemeClr val="tx1"/>
                    </a:gs>
                  </a:gsLst>
                  <a:lin ang="5400000" scaled="1"/>
                </a:gradFill>
              </a:rPr>
            </a:br>
            <a:r>
              <a:rPr lang="en-US" dirty="0">
                <a:gradFill>
                  <a:gsLst>
                    <a:gs pos="0">
                      <a:schemeClr val="tx2"/>
                    </a:gs>
                    <a:gs pos="100000">
                      <a:schemeClr val="tx2"/>
                    </a:gs>
                  </a:gsLst>
                  <a:lin ang="5400000" scaled="1"/>
                </a:gradFill>
                <a:hlinkClick r:id="rId14">
                  <a:extLst>
                    <a:ext uri="{A12FA001-AC4F-418D-AE19-62706E023703}">
                      <ahyp:hlinkClr xmlns:ahyp="http://schemas.microsoft.com/office/drawing/2018/hyperlinkcolor" val="tx"/>
                    </a:ext>
                  </a:extLst>
                </a:hlinkClick>
              </a:rPr>
              <a:t>Kernel Soft Reboot</a:t>
            </a:r>
            <a:r>
              <a:rPr lang="en-US" dirty="0">
                <a:gradFill>
                  <a:gsLst>
                    <a:gs pos="0">
                      <a:schemeClr val="tx1"/>
                    </a:gs>
                    <a:gs pos="100000">
                      <a:schemeClr val="tx1"/>
                    </a:gs>
                  </a:gsLst>
                  <a:lin ang="5400000" scaled="1"/>
                </a:gradFill>
              </a:rPr>
              <a:t>, </a:t>
            </a:r>
            <a:r>
              <a:rPr lang="en-US" dirty="0">
                <a:gradFill>
                  <a:gsLst>
                    <a:gs pos="0">
                      <a:schemeClr val="tx2"/>
                    </a:gs>
                    <a:gs pos="100000">
                      <a:schemeClr val="tx2"/>
                    </a:gs>
                  </a:gsLst>
                  <a:lin ang="5400000" scaled="1"/>
                </a:gradFill>
                <a:hlinkClick r:id="rId15">
                  <a:extLst>
                    <a:ext uri="{A12FA001-AC4F-418D-AE19-62706E023703}">
                      <ahyp:hlinkClr xmlns:ahyp="http://schemas.microsoft.com/office/drawing/2018/hyperlinkcolor" val="tx"/>
                    </a:ext>
                  </a:extLst>
                </a:hlinkClick>
              </a:rPr>
              <a:t>Every Node Arc-Enabled</a:t>
            </a:r>
            <a:r>
              <a:rPr lang="en-US" dirty="0">
                <a:gradFill>
                  <a:gsLst>
                    <a:gs pos="0">
                      <a:schemeClr val="tx1"/>
                    </a:gs>
                    <a:gs pos="100000">
                      <a:schemeClr val="tx1"/>
                    </a:gs>
                  </a:gsLst>
                  <a:lin ang="5400000" scaled="1"/>
                </a:gradFill>
              </a:rPr>
              <a:t>, </a:t>
            </a:r>
            <a:r>
              <a:rPr lang="en-US" dirty="0">
                <a:gradFill>
                  <a:gsLst>
                    <a:gs pos="0">
                      <a:schemeClr val="tx2"/>
                    </a:gs>
                    <a:gs pos="100000">
                      <a:schemeClr val="tx2"/>
                    </a:gs>
                  </a:gsLst>
                  <a:lin ang="5400000" scaled="1"/>
                </a:gradFill>
                <a:hlinkClick r:id="rId16">
                  <a:extLst>
                    <a:ext uri="{A12FA001-AC4F-418D-AE19-62706E023703}">
                      <ahyp:hlinkClr xmlns:ahyp="http://schemas.microsoft.com/office/drawing/2018/hyperlinkcolor" val="tx"/>
                    </a:ext>
                  </a:extLst>
                </a:hlinkClick>
              </a:rPr>
              <a:t>Intent Driven Networking</a:t>
            </a:r>
            <a:r>
              <a:rPr lang="en-US" dirty="0">
                <a:gradFill>
                  <a:gsLst>
                    <a:gs pos="0">
                      <a:schemeClr val="tx1"/>
                    </a:gs>
                    <a:gs pos="100000">
                      <a:schemeClr val="tx1"/>
                    </a:gs>
                  </a:gsLst>
                  <a:lin ang="5400000" scaled="1"/>
                </a:gradFill>
              </a:rPr>
              <a:t>, </a:t>
            </a:r>
            <a:r>
              <a:rPr lang="en-US" dirty="0">
                <a:gradFill>
                  <a:gsLst>
                    <a:gs pos="0">
                      <a:schemeClr val="tx2"/>
                    </a:gs>
                    <a:gs pos="100000">
                      <a:schemeClr val="tx2"/>
                    </a:gs>
                  </a:gsLst>
                  <a:lin ang="5400000" scaled="1"/>
                </a:gradFill>
                <a:hlinkClick r:id="rId17">
                  <a:extLst>
                    <a:ext uri="{A12FA001-AC4F-418D-AE19-62706E023703}">
                      <ahyp:hlinkClr xmlns:ahyp="http://schemas.microsoft.com/office/drawing/2018/hyperlinkcolor" val="tx"/>
                    </a:ext>
                  </a:extLst>
                </a:hlinkClick>
              </a:rPr>
              <a:t>GPU Management</a:t>
            </a:r>
            <a:r>
              <a:rPr lang="en-US" dirty="0">
                <a:gradFill>
                  <a:gsLst>
                    <a:gs pos="0">
                      <a:schemeClr val="tx1"/>
                    </a:gs>
                    <a:gs pos="100000">
                      <a:schemeClr val="tx1"/>
                    </a:gs>
                  </a:gsLst>
                  <a:lin ang="5400000" scaled="1"/>
                </a:gradFill>
              </a:rPr>
              <a:t>, </a:t>
            </a:r>
            <a:r>
              <a:rPr lang="en-US" dirty="0">
                <a:gradFill>
                  <a:gsLst>
                    <a:gs pos="0">
                      <a:schemeClr val="tx2"/>
                    </a:gs>
                    <a:gs pos="100000">
                      <a:schemeClr val="tx2"/>
                    </a:gs>
                  </a:gsLst>
                  <a:lin ang="5400000" scaled="1"/>
                </a:gradFill>
                <a:hlinkClick r:id="rId18">
                  <a:extLst>
                    <a:ext uri="{A12FA001-AC4F-418D-AE19-62706E023703}">
                      <ahyp:hlinkClr xmlns:ahyp="http://schemas.microsoft.com/office/drawing/2018/hyperlinkcolor" val="tx"/>
                    </a:ext>
                  </a:extLst>
                </a:hlinkClick>
              </a:rPr>
              <a:t>Multi-cluster Monitoring</a:t>
            </a:r>
            <a:r>
              <a:rPr lang="en-US" dirty="0">
                <a:gradFill>
                  <a:gsLst>
                    <a:gs pos="0">
                      <a:schemeClr val="tx1"/>
                    </a:gs>
                    <a:gs pos="100000">
                      <a:schemeClr val="tx1"/>
                    </a:gs>
                  </a:gsLst>
                  <a:lin ang="5400000" scaled="1"/>
                </a:gradFill>
              </a:rPr>
              <a:t>, </a:t>
            </a:r>
            <a:r>
              <a:rPr lang="en-US" dirty="0">
                <a:gradFill>
                  <a:gsLst>
                    <a:gs pos="0">
                      <a:schemeClr val="tx2"/>
                    </a:gs>
                    <a:gs pos="100000">
                      <a:schemeClr val="tx2"/>
                    </a:gs>
                  </a:gsLst>
                  <a:lin ang="5400000" scaled="1"/>
                </a:gradFill>
                <a:hlinkClick r:id="rId19">
                  <a:extLst>
                    <a:ext uri="{A12FA001-AC4F-418D-AE19-62706E023703}">
                      <ahyp:hlinkClr xmlns:ahyp="http://schemas.microsoft.com/office/drawing/2018/hyperlinkcolor" val="tx"/>
                    </a:ext>
                  </a:extLst>
                </a:hlinkClick>
              </a:rPr>
              <a:t>Automatic Virtual Machine Activation</a:t>
            </a:r>
            <a:endParaRPr lang="en-US" dirty="0">
              <a:gradFill>
                <a:gsLst>
                  <a:gs pos="0">
                    <a:schemeClr val="tx2"/>
                  </a:gs>
                  <a:gs pos="100000">
                    <a:schemeClr val="tx2"/>
                  </a:gs>
                </a:gsLst>
                <a:lin ang="5400000" scaled="1"/>
              </a:gradFill>
            </a:endParaRPr>
          </a:p>
        </p:txBody>
      </p:sp>
      <p:sp>
        <p:nvSpPr>
          <p:cNvPr id="10" name="Text Placeholder 9">
            <a:extLst>
              <a:ext uri="{FF2B5EF4-FFF2-40B4-BE49-F238E27FC236}">
                <a16:creationId xmlns:a16="http://schemas.microsoft.com/office/drawing/2014/main" id="{0D3402F6-98E6-4BA3-A568-7E3DBC53C768}"/>
              </a:ext>
            </a:extLst>
          </p:cNvPr>
          <p:cNvSpPr>
            <a:spLocks noGrp="1"/>
          </p:cNvSpPr>
          <p:nvPr>
            <p:ph type="body" sz="quarter" idx="19"/>
          </p:nvPr>
        </p:nvSpPr>
        <p:spPr>
          <a:xfrm>
            <a:off x="8320326" y="2304660"/>
            <a:ext cx="3690937" cy="2169825"/>
          </a:xfrm>
        </p:spPr>
        <p:txBody>
          <a:bodyPr/>
          <a:lstStyle/>
          <a:p>
            <a:pPr marL="0" indent="0">
              <a:lnSpc>
                <a:spcPct val="100000"/>
              </a:lnSpc>
              <a:spcAft>
                <a:spcPts val="600"/>
              </a:spcAft>
              <a:buNone/>
            </a:pPr>
            <a:r>
              <a:rPr lang="en-US" dirty="0">
                <a:gradFill>
                  <a:gsLst>
                    <a:gs pos="0">
                      <a:schemeClr val="tx1"/>
                    </a:gs>
                    <a:gs pos="100000">
                      <a:schemeClr val="tx1"/>
                    </a:gs>
                  </a:gsLst>
                  <a:lin ang="5400000" scaled="1"/>
                </a:gradFill>
              </a:rPr>
              <a:t>Get started with the Azure Stack HCI Trial: </a:t>
            </a:r>
            <a:r>
              <a:rPr lang="en-US" dirty="0">
                <a:gradFill>
                  <a:gsLst>
                    <a:gs pos="0">
                      <a:schemeClr val="tx2"/>
                    </a:gs>
                    <a:gs pos="100000">
                      <a:schemeClr val="tx2"/>
                    </a:gs>
                  </a:gsLst>
                  <a:lin ang="5400000" scaled="1"/>
                </a:gradFill>
                <a:hlinkClick r:id="rId20"/>
              </a:rPr>
              <a:t>https://aka.ms/evaluate-hci</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Visit Tech Docs to see how it all works:</a:t>
            </a:r>
            <a:br>
              <a:rPr lang="en-US" dirty="0">
                <a:gradFill>
                  <a:gsLst>
                    <a:gs pos="0">
                      <a:schemeClr val="tx1"/>
                    </a:gs>
                    <a:gs pos="100000">
                      <a:schemeClr val="tx1"/>
                    </a:gs>
                  </a:gsLst>
                  <a:lin ang="5400000" scaled="1"/>
                </a:gradFill>
              </a:rPr>
            </a:br>
            <a:r>
              <a:rPr lang="en-US" dirty="0">
                <a:gradFill>
                  <a:gsLst>
                    <a:gs pos="0">
                      <a:schemeClr val="tx2"/>
                    </a:gs>
                    <a:gs pos="100000">
                      <a:schemeClr val="tx2"/>
                    </a:gs>
                  </a:gsLst>
                  <a:lin ang="5400000" scaled="1"/>
                </a:gradFill>
                <a:hlinkClick r:id="rId21"/>
              </a:rPr>
              <a:t>https://aka.ms/hci-docs</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Visit the Azure Stack HCI Catalog: </a:t>
            </a:r>
            <a:r>
              <a:rPr lang="en-US" dirty="0">
                <a:gradFill>
                  <a:gsLst>
                    <a:gs pos="0">
                      <a:schemeClr val="tx2"/>
                    </a:gs>
                    <a:gs pos="100000">
                      <a:schemeClr val="tx2"/>
                    </a:gs>
                  </a:gsLst>
                  <a:lin ang="5400000" scaled="1"/>
                </a:gradFill>
                <a:hlinkClick r:id="rId22"/>
              </a:rPr>
              <a:t>https://aka.ms/azurestackhcicatalog</a:t>
            </a:r>
            <a:endParaRPr lang="en-US" dirty="0">
              <a:gradFill>
                <a:gsLst>
                  <a:gs pos="0">
                    <a:schemeClr val="tx2"/>
                  </a:gs>
                  <a:gs pos="100000">
                    <a:schemeClr val="tx2"/>
                  </a:gs>
                </a:gsLst>
                <a:lin ang="5400000" scaled="1"/>
              </a:gradFill>
            </a:endParaRPr>
          </a:p>
          <a:p>
            <a:pPr marL="0" indent="0">
              <a:lnSpc>
                <a:spcPct val="100000"/>
              </a:lnSpc>
              <a:spcAft>
                <a:spcPts val="600"/>
              </a:spcAft>
              <a:buNone/>
            </a:pPr>
            <a:r>
              <a:rPr lang="en-US" dirty="0">
                <a:gradFill>
                  <a:gsLst>
                    <a:gs pos="0">
                      <a:schemeClr val="tx1"/>
                    </a:gs>
                    <a:gs pos="100000">
                      <a:schemeClr val="tx1"/>
                    </a:gs>
                  </a:gsLst>
                  <a:lin ang="5400000" scaled="1"/>
                </a:gradFill>
              </a:rPr>
              <a:t>Get training:</a:t>
            </a:r>
            <a:br>
              <a:rPr lang="en-US" dirty="0">
                <a:gradFill>
                  <a:gsLst>
                    <a:gs pos="0">
                      <a:schemeClr val="tx1"/>
                    </a:gs>
                    <a:gs pos="100000">
                      <a:schemeClr val="tx1"/>
                    </a:gs>
                  </a:gsLst>
                  <a:lin ang="5400000" scaled="1"/>
                </a:gradFill>
              </a:rPr>
            </a:br>
            <a:r>
              <a:rPr lang="en-US" dirty="0">
                <a:gradFill>
                  <a:gsLst>
                    <a:gs pos="0">
                      <a:schemeClr val="tx2"/>
                    </a:gs>
                    <a:gs pos="100000">
                      <a:schemeClr val="tx2"/>
                    </a:gs>
                  </a:gsLst>
                  <a:lin ang="5400000" scaled="1"/>
                </a:gradFill>
                <a:hlinkClick r:id="rId23">
                  <a:extLst>
                    <a:ext uri="{A12FA001-AC4F-418D-AE19-62706E023703}">
                      <ahyp:hlinkClr xmlns:ahyp="http://schemas.microsoft.com/office/drawing/2018/hyperlinkcolor" val="tx"/>
                    </a:ext>
                  </a:extLst>
                </a:hlinkClick>
              </a:rPr>
              <a:t>Azure Stack HCI foundations</a:t>
            </a:r>
            <a:br>
              <a:rPr lang="en-US" dirty="0">
                <a:gradFill>
                  <a:gsLst>
                    <a:gs pos="0">
                      <a:schemeClr val="tx2"/>
                    </a:gs>
                    <a:gs pos="100000">
                      <a:schemeClr val="tx2"/>
                    </a:gs>
                  </a:gsLst>
                  <a:lin ang="5400000" scaled="1"/>
                </a:gradFill>
              </a:rPr>
            </a:br>
            <a:r>
              <a:rPr lang="en-US" dirty="0">
                <a:gradFill>
                  <a:gsLst>
                    <a:gs pos="0">
                      <a:schemeClr val="tx2"/>
                    </a:gs>
                    <a:gs pos="100000">
                      <a:schemeClr val="tx2"/>
                    </a:gs>
                  </a:gsLst>
                  <a:lin ang="5400000" scaled="1"/>
                </a:gradFill>
                <a:hlinkClick r:id="rId24">
                  <a:extLst>
                    <a:ext uri="{A12FA001-AC4F-418D-AE19-62706E023703}">
                      <ahyp:hlinkClr xmlns:ahyp="http://schemas.microsoft.com/office/drawing/2018/hyperlinkcolor" val="tx"/>
                    </a:ext>
                  </a:extLst>
                </a:hlinkClick>
              </a:rPr>
              <a:t>Operate and maintain Azure Stack HCI</a:t>
            </a:r>
            <a:endParaRPr lang="en-US" dirty="0">
              <a:gradFill>
                <a:gsLst>
                  <a:gs pos="0">
                    <a:schemeClr val="tx2"/>
                  </a:gs>
                  <a:gs pos="100000">
                    <a:schemeClr val="tx2"/>
                  </a:gs>
                </a:gsLst>
                <a:lin ang="5400000" scaled="1"/>
              </a:gradFill>
            </a:endParaRPr>
          </a:p>
        </p:txBody>
      </p:sp>
    </p:spTree>
    <p:extLst>
      <p:ext uri="{BB962C8B-B14F-4D97-AF65-F5344CB8AC3E}">
        <p14:creationId xmlns:p14="http://schemas.microsoft.com/office/powerpoint/2010/main" val="24805592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p:txBody>
          <a:bodyPr/>
          <a:lstStyle/>
          <a:p>
            <a:r>
              <a:rPr lang="en-US" dirty="0">
                <a:gradFill>
                  <a:gsLst>
                    <a:gs pos="0">
                      <a:schemeClr val="tx1"/>
                    </a:gs>
                    <a:gs pos="100000">
                      <a:schemeClr val="tx1"/>
                    </a:gs>
                  </a:gsLst>
                  <a:lin ang="5400000" scaled="1"/>
                </a:gradFill>
              </a:rPr>
              <a:t>Agenda</a:t>
            </a:r>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a:xfrm>
            <a:off x="5577840" y="1192212"/>
            <a:ext cx="6023610" cy="3862387"/>
          </a:xfrm>
        </p:spPr>
        <p:txBody>
          <a:bodyPr/>
          <a:lstStyle/>
          <a:p>
            <a:pPr marL="177800" indent="-177800">
              <a:buClr>
                <a:schemeClr val="tx2"/>
              </a:buClr>
              <a:buFont typeface="Arial" panose="020B0604020202020204" pitchFamily="34" charset="0"/>
              <a:buChar char="•"/>
            </a:pPr>
            <a:r>
              <a:rPr lang="en-US" sz="2000" dirty="0">
                <a:gradFill>
                  <a:gsLst>
                    <a:gs pos="0">
                      <a:schemeClr val="tx1"/>
                    </a:gs>
                    <a:gs pos="100000">
                      <a:schemeClr val="tx1"/>
                    </a:gs>
                  </a:gsLst>
                  <a:lin ang="5400000" scaled="1"/>
                </a:gradFill>
              </a:rPr>
              <a:t>Retail trends and transformation</a:t>
            </a:r>
          </a:p>
          <a:p>
            <a:pPr marL="177800" indent="-177800">
              <a:buClr>
                <a:schemeClr val="tx2"/>
              </a:buClr>
              <a:buFont typeface="Arial" panose="020B0604020202020204" pitchFamily="34" charset="0"/>
              <a:buChar char="•"/>
            </a:pPr>
            <a:r>
              <a:rPr lang="en-US" sz="2000" dirty="0">
                <a:gradFill>
                  <a:gsLst>
                    <a:gs pos="0">
                      <a:schemeClr val="tx1"/>
                    </a:gs>
                    <a:gs pos="100000">
                      <a:schemeClr val="tx1"/>
                    </a:gs>
                  </a:gsLst>
                  <a:lin ang="5400000" scaled="1"/>
                </a:gradFill>
              </a:rPr>
              <a:t>Why use hyperconverged infrastructure</a:t>
            </a:r>
          </a:p>
          <a:p>
            <a:pPr marL="177800" indent="-177800">
              <a:buClr>
                <a:schemeClr val="tx2"/>
              </a:buClr>
              <a:buFont typeface="Arial" panose="020B0604020202020204" pitchFamily="34" charset="0"/>
              <a:buChar char="•"/>
            </a:pPr>
            <a:r>
              <a:rPr lang="en-US" sz="2000" dirty="0">
                <a:gradFill>
                  <a:gsLst>
                    <a:gs pos="0">
                      <a:schemeClr val="tx1"/>
                    </a:gs>
                    <a:gs pos="100000">
                      <a:schemeClr val="tx1"/>
                    </a:gs>
                  </a:gsLst>
                  <a:lin ang="5400000" scaled="1"/>
                </a:gradFill>
              </a:rPr>
              <a:t>What is Azure Stack HCI and what it’s used for</a:t>
            </a:r>
          </a:p>
          <a:p>
            <a:pPr marL="177800" indent="-177800">
              <a:buClr>
                <a:schemeClr val="tx2"/>
              </a:buClr>
              <a:buFont typeface="Arial" panose="020B0604020202020204" pitchFamily="34" charset="0"/>
              <a:buChar char="•"/>
            </a:pPr>
            <a:r>
              <a:rPr lang="en-US" sz="2000" dirty="0">
                <a:gradFill>
                  <a:gsLst>
                    <a:gs pos="0">
                      <a:schemeClr val="tx1"/>
                    </a:gs>
                    <a:gs pos="100000">
                      <a:schemeClr val="tx1"/>
                    </a:gs>
                  </a:gsLst>
                  <a:lin ang="5400000" scaled="1"/>
                </a:gradFill>
              </a:rPr>
              <a:t>Microsoft Azure Stack HCI and Arc for retail</a:t>
            </a:r>
          </a:p>
          <a:p>
            <a:pPr marL="177800" indent="-177800">
              <a:buClr>
                <a:schemeClr val="tx2"/>
              </a:buClr>
              <a:buFont typeface="Arial" panose="020B0604020202020204" pitchFamily="34" charset="0"/>
              <a:buChar char="•"/>
            </a:pPr>
            <a:r>
              <a:rPr lang="en-US" sz="2000" dirty="0">
                <a:gradFill>
                  <a:gsLst>
                    <a:gs pos="0">
                      <a:schemeClr val="tx1"/>
                    </a:gs>
                    <a:gs pos="100000">
                      <a:schemeClr val="tx1"/>
                    </a:gs>
                  </a:gsLst>
                  <a:lin ang="5400000" scaled="1"/>
                </a:gradFill>
              </a:rPr>
              <a:t>Deployment in retail infrastructure</a:t>
            </a:r>
          </a:p>
          <a:p>
            <a:pPr marL="177800" indent="-177800">
              <a:buClr>
                <a:schemeClr val="tx2"/>
              </a:buClr>
              <a:buFont typeface="Arial" panose="020B0604020202020204" pitchFamily="34" charset="0"/>
              <a:buChar char="•"/>
            </a:pPr>
            <a:r>
              <a:rPr lang="en-US" sz="2000" dirty="0">
                <a:gradFill>
                  <a:gsLst>
                    <a:gs pos="0">
                      <a:schemeClr val="tx1"/>
                    </a:gs>
                    <a:gs pos="100000">
                      <a:schemeClr val="tx1"/>
                    </a:gs>
                  </a:gsLst>
                  <a:lin ang="5400000" scaled="1"/>
                </a:gradFill>
              </a:rPr>
              <a:t>Customer success story</a:t>
            </a:r>
          </a:p>
          <a:p>
            <a:pPr marL="177800" indent="-177800">
              <a:buClr>
                <a:schemeClr val="tx2"/>
              </a:buClr>
              <a:buFont typeface="Arial" panose="020B0604020202020204" pitchFamily="34" charset="0"/>
              <a:buChar char="•"/>
            </a:pPr>
            <a:r>
              <a:rPr lang="en-US" sz="2000" dirty="0">
                <a:gradFill>
                  <a:gsLst>
                    <a:gs pos="0">
                      <a:schemeClr val="tx1"/>
                    </a:gs>
                    <a:gs pos="100000">
                      <a:schemeClr val="tx1"/>
                    </a:gs>
                  </a:gsLst>
                  <a:lin ang="5400000" scaled="1"/>
                </a:gradFill>
              </a:rPr>
              <a:t>Next steps &amp; resources</a:t>
            </a:r>
          </a:p>
        </p:txBody>
      </p:sp>
    </p:spTree>
    <p:extLst>
      <p:ext uri="{BB962C8B-B14F-4D97-AF65-F5344CB8AC3E}">
        <p14:creationId xmlns:p14="http://schemas.microsoft.com/office/powerpoint/2010/main" val="24282382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dirty="0">
                <a:solidFill>
                  <a:srgbClr val="FFFFFF"/>
                </a:solidFill>
              </a:rPr>
              <a:t>Thank you!</a:t>
            </a:r>
          </a:p>
        </p:txBody>
      </p:sp>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6896-85C5-4B5E-AF12-2C37EBBF61F8}"/>
              </a:ext>
            </a:extLst>
          </p:cNvPr>
          <p:cNvSpPr>
            <a:spLocks noGrp="1"/>
          </p:cNvSpPr>
          <p:nvPr>
            <p:ph type="title"/>
          </p:nvPr>
        </p:nvSpPr>
        <p:spPr/>
        <p:txBody>
          <a:bodyPr/>
          <a:lstStyle/>
          <a:p>
            <a:r>
              <a:rPr lang="en-US" dirty="0">
                <a:gradFill>
                  <a:gsLst>
                    <a:gs pos="0">
                      <a:schemeClr val="tx1"/>
                    </a:gs>
                    <a:gs pos="100000">
                      <a:schemeClr val="tx1"/>
                    </a:gs>
                  </a:gsLst>
                  <a:lin ang="5400000" scaled="1"/>
                </a:gradFill>
              </a:rPr>
              <a:t>Retailers </a:t>
            </a:r>
            <a:r>
              <a:rPr lang="en-US" dirty="0">
                <a:gradFill>
                  <a:gsLst>
                    <a:gs pos="0">
                      <a:schemeClr val="tx2"/>
                    </a:gs>
                    <a:gs pos="100000">
                      <a:schemeClr val="tx2"/>
                    </a:gs>
                  </a:gsLst>
                  <a:lin ang="5400000" scaled="1"/>
                </a:gradFill>
              </a:rPr>
              <a:t>digital first mind set </a:t>
            </a:r>
          </a:p>
        </p:txBody>
      </p:sp>
      <p:sp>
        <p:nvSpPr>
          <p:cNvPr id="3" name="Content Placeholder 1">
            <a:extLst>
              <a:ext uri="{FF2B5EF4-FFF2-40B4-BE49-F238E27FC236}">
                <a16:creationId xmlns:a16="http://schemas.microsoft.com/office/drawing/2014/main" id="{F2C3EBEF-8B6D-464B-AA6C-D971FB7141FB}"/>
              </a:ext>
              <a:ext uri="{C183D7F6-B498-43B3-948B-1728B52AA6E4}">
                <adec:decorative xmlns:adec="http://schemas.microsoft.com/office/drawing/2017/decorative" val="1"/>
              </a:ext>
            </a:extLst>
          </p:cNvPr>
          <p:cNvSpPr txBox="1">
            <a:spLocks/>
          </p:cNvSpPr>
          <p:nvPr/>
        </p:nvSpPr>
        <p:spPr>
          <a:xfrm>
            <a:off x="455996" y="1707187"/>
            <a:ext cx="1947384" cy="677108"/>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fontAlgn="base">
              <a:spcBef>
                <a:spcPts val="600"/>
              </a:spcBef>
              <a:buSzTx/>
              <a:defRPr/>
            </a:pPr>
            <a:r>
              <a:rPr lang="en-US" sz="1600" kern="0" spc="0" dirty="0">
                <a:gradFill>
                  <a:gsLst>
                    <a:gs pos="55000">
                      <a:schemeClr val="tx2"/>
                    </a:gs>
                    <a:gs pos="100000">
                      <a:schemeClr val="tx2"/>
                    </a:gs>
                  </a:gsLst>
                  <a:lin ang="10800000" scaled="1"/>
                </a:gradFill>
                <a:cs typeface="Segoe UI" panose="020B0502040204020203" pitchFamily="34" charset="0"/>
              </a:rPr>
              <a:t>Online sales supercharged</a:t>
            </a:r>
          </a:p>
        </p:txBody>
      </p:sp>
      <p:sp>
        <p:nvSpPr>
          <p:cNvPr id="4" name="Content Placeholder 2">
            <a:extLst>
              <a:ext uri="{FF2B5EF4-FFF2-40B4-BE49-F238E27FC236}">
                <a16:creationId xmlns:a16="http://schemas.microsoft.com/office/drawing/2014/main" id="{9B9249C5-5980-40E2-BAC3-03A107F0C6A8}"/>
              </a:ext>
              <a:ext uri="{C183D7F6-B498-43B3-948B-1728B52AA6E4}">
                <adec:decorative xmlns:adec="http://schemas.microsoft.com/office/drawing/2017/decorative" val="1"/>
              </a:ext>
            </a:extLst>
          </p:cNvPr>
          <p:cNvSpPr txBox="1">
            <a:spLocks/>
          </p:cNvSpPr>
          <p:nvPr/>
        </p:nvSpPr>
        <p:spPr>
          <a:xfrm>
            <a:off x="455996" y="4676595"/>
            <a:ext cx="2143244" cy="623248"/>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SzTx/>
              <a:defRPr/>
            </a:pPr>
            <a:r>
              <a:rPr lang="en-US" sz="1800" kern="0" spc="0" dirty="0">
                <a:gradFill>
                  <a:gsLst>
                    <a:gs pos="55000">
                      <a:schemeClr val="tx2"/>
                    </a:gs>
                    <a:gs pos="100000">
                      <a:schemeClr val="tx2"/>
                    </a:gs>
                  </a:gsLst>
                  <a:lin ang="10800000" scaled="1"/>
                </a:gradFill>
                <a:ea typeface="+mn-lt"/>
                <a:cs typeface="Segoe UI"/>
              </a:rPr>
              <a:t>19% </a:t>
            </a:r>
            <a:r>
              <a:rPr lang="en-US" sz="1050" kern="0" spc="0" dirty="0">
                <a:gradFill>
                  <a:gsLst>
                    <a:gs pos="55000">
                      <a:schemeClr val="tx1"/>
                    </a:gs>
                    <a:gs pos="100000">
                      <a:schemeClr val="tx1"/>
                    </a:gs>
                  </a:gsLst>
                  <a:lin ang="10800000" scaled="1"/>
                </a:gradFill>
                <a:ea typeface="+mn-lt"/>
                <a:cs typeface="Segoe UI"/>
              </a:rPr>
              <a:t>growth in global</a:t>
            </a:r>
            <a:br>
              <a:rPr lang="en-US" sz="1050" kern="0" spc="0" dirty="0">
                <a:gradFill>
                  <a:gsLst>
                    <a:gs pos="55000">
                      <a:schemeClr val="tx1"/>
                    </a:gs>
                    <a:gs pos="100000">
                      <a:schemeClr val="tx1"/>
                    </a:gs>
                  </a:gsLst>
                  <a:lin ang="10800000" scaled="1"/>
                </a:gradFill>
                <a:ea typeface="+mn-lt"/>
                <a:cs typeface="Segoe UI"/>
              </a:rPr>
            </a:br>
            <a:r>
              <a:rPr lang="en-US" sz="1050" kern="0" spc="0" dirty="0">
                <a:gradFill>
                  <a:gsLst>
                    <a:gs pos="55000">
                      <a:schemeClr val="tx1"/>
                    </a:gs>
                    <a:gs pos="100000">
                      <a:schemeClr val="tx1"/>
                    </a:gs>
                  </a:gsLst>
                  <a:lin ang="10800000" scaled="1"/>
                </a:gradFill>
                <a:ea typeface="+mn-lt"/>
                <a:cs typeface="Segoe UI"/>
              </a:rPr>
              <a:t>on-line sales in 2020</a:t>
            </a:r>
          </a:p>
        </p:txBody>
      </p:sp>
      <p:sp>
        <p:nvSpPr>
          <p:cNvPr id="5" name="Content Placeholder 3">
            <a:extLst>
              <a:ext uri="{FF2B5EF4-FFF2-40B4-BE49-F238E27FC236}">
                <a16:creationId xmlns:a16="http://schemas.microsoft.com/office/drawing/2014/main" id="{768E35FA-9AF7-4888-9E17-E503B312CA1F}"/>
              </a:ext>
              <a:ext uri="{C183D7F6-B498-43B3-948B-1728B52AA6E4}">
                <adec:decorative xmlns:adec="http://schemas.microsoft.com/office/drawing/2017/decorative" val="1"/>
              </a:ext>
            </a:extLst>
          </p:cNvPr>
          <p:cNvSpPr txBox="1">
            <a:spLocks/>
          </p:cNvSpPr>
          <p:nvPr/>
        </p:nvSpPr>
        <p:spPr>
          <a:xfrm>
            <a:off x="455996" y="5655598"/>
            <a:ext cx="1319213" cy="307777"/>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SzTx/>
              <a:defRPr/>
            </a:pPr>
            <a:r>
              <a:rPr lang="en-US" sz="800" kern="0" spc="0">
                <a:gradFill>
                  <a:gsLst>
                    <a:gs pos="55000">
                      <a:srgbClr val="3C3C41"/>
                    </a:gs>
                    <a:gs pos="100000">
                      <a:srgbClr val="3C3C41"/>
                    </a:gs>
                  </a:gsLst>
                  <a:lin ang="10800000" scaled="1"/>
                </a:gradFill>
                <a:latin typeface="Segoe UI"/>
              </a:rPr>
              <a:t>Source: Statista, 2020</a:t>
            </a:r>
            <a:endParaRPr lang="en-US" sz="800" kern="0" spc="0" dirty="0">
              <a:gradFill>
                <a:gsLst>
                  <a:gs pos="55000">
                    <a:srgbClr val="3C3C41"/>
                  </a:gs>
                  <a:gs pos="100000">
                    <a:srgbClr val="3C3C41"/>
                  </a:gs>
                </a:gsLst>
                <a:lin ang="10800000" scaled="1"/>
              </a:gradFill>
              <a:latin typeface="Segoe UI"/>
            </a:endParaRPr>
          </a:p>
        </p:txBody>
      </p:sp>
      <p:sp>
        <p:nvSpPr>
          <p:cNvPr id="6" name="Content Placeholder 4">
            <a:extLst>
              <a:ext uri="{FF2B5EF4-FFF2-40B4-BE49-F238E27FC236}">
                <a16:creationId xmlns:a16="http://schemas.microsoft.com/office/drawing/2014/main" id="{1A818F73-4DAE-4EFB-B227-43F1BD6919BF}"/>
              </a:ext>
              <a:ext uri="{C183D7F6-B498-43B3-948B-1728B52AA6E4}">
                <adec:decorative xmlns:adec="http://schemas.microsoft.com/office/drawing/2017/decorative" val="1"/>
              </a:ext>
            </a:extLst>
          </p:cNvPr>
          <p:cNvSpPr txBox="1">
            <a:spLocks/>
          </p:cNvSpPr>
          <p:nvPr/>
        </p:nvSpPr>
        <p:spPr>
          <a:xfrm>
            <a:off x="2745404" y="1707187"/>
            <a:ext cx="1307473" cy="677108"/>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fontAlgn="base">
              <a:spcBef>
                <a:spcPts val="600"/>
              </a:spcBef>
              <a:buSzTx/>
              <a:defRPr/>
            </a:pPr>
            <a:r>
              <a:rPr lang="en-US" sz="1600" kern="0" spc="0" dirty="0">
                <a:gradFill>
                  <a:gsLst>
                    <a:gs pos="55000">
                      <a:schemeClr val="tx2"/>
                    </a:gs>
                    <a:gs pos="100000">
                      <a:schemeClr val="tx2"/>
                    </a:gs>
                  </a:gsLst>
                  <a:lin ang="10800000" scaled="1"/>
                </a:gradFill>
                <a:cs typeface="Segoe UI" panose="020B0502040204020203" pitchFamily="34" charset="0"/>
              </a:rPr>
              <a:t>Loyalty shock</a:t>
            </a:r>
          </a:p>
        </p:txBody>
      </p:sp>
      <p:sp>
        <p:nvSpPr>
          <p:cNvPr id="7" name="Content Placeholder 5">
            <a:extLst>
              <a:ext uri="{FF2B5EF4-FFF2-40B4-BE49-F238E27FC236}">
                <a16:creationId xmlns:a16="http://schemas.microsoft.com/office/drawing/2014/main" id="{1F409CF9-2FA7-416E-B457-E1B3FC2C15D7}"/>
              </a:ext>
              <a:ext uri="{C183D7F6-B498-43B3-948B-1728B52AA6E4}">
                <adec:decorative xmlns:adec="http://schemas.microsoft.com/office/drawing/2017/decorative" val="1"/>
              </a:ext>
            </a:extLst>
          </p:cNvPr>
          <p:cNvSpPr txBox="1">
            <a:spLocks/>
          </p:cNvSpPr>
          <p:nvPr/>
        </p:nvSpPr>
        <p:spPr>
          <a:xfrm>
            <a:off x="2745403" y="4676595"/>
            <a:ext cx="2148839" cy="784830"/>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SzTx/>
              <a:defRPr/>
            </a:pPr>
            <a:r>
              <a:rPr lang="en-US" sz="1800" kern="0" spc="0" dirty="0">
                <a:gradFill>
                  <a:gsLst>
                    <a:gs pos="55000">
                      <a:schemeClr val="tx2"/>
                    </a:gs>
                    <a:gs pos="100000">
                      <a:schemeClr val="tx2"/>
                    </a:gs>
                  </a:gsLst>
                  <a:lin ang="10800000" scaled="1"/>
                </a:gradFill>
                <a:ea typeface="+mn-lt"/>
                <a:cs typeface="Segoe UI"/>
              </a:rPr>
              <a:t>75% </a:t>
            </a:r>
            <a:r>
              <a:rPr lang="en-US" sz="1050" kern="0" spc="0" dirty="0">
                <a:gradFill>
                  <a:gsLst>
                    <a:gs pos="55000">
                      <a:schemeClr val="tx1"/>
                    </a:gs>
                    <a:gs pos="100000">
                      <a:schemeClr val="tx1"/>
                    </a:gs>
                  </a:gsLst>
                  <a:lin ang="10800000" scaled="1"/>
                </a:gradFill>
                <a:ea typeface="+mn-lt"/>
                <a:cs typeface="Segoe UI"/>
              </a:rPr>
              <a:t>of US consumers</a:t>
            </a:r>
            <a:br>
              <a:rPr lang="en-US" sz="1050" kern="0" spc="0" dirty="0">
                <a:gradFill>
                  <a:gsLst>
                    <a:gs pos="55000">
                      <a:schemeClr val="tx1"/>
                    </a:gs>
                    <a:gs pos="100000">
                      <a:schemeClr val="tx1"/>
                    </a:gs>
                  </a:gsLst>
                  <a:lin ang="10800000" scaled="1"/>
                </a:gradFill>
                <a:ea typeface="+mn-lt"/>
                <a:cs typeface="Segoe UI"/>
              </a:rPr>
            </a:br>
            <a:r>
              <a:rPr lang="en-US" sz="1050" kern="0" spc="0" dirty="0">
                <a:gradFill>
                  <a:gsLst>
                    <a:gs pos="55000">
                      <a:schemeClr val="tx1"/>
                    </a:gs>
                    <a:gs pos="100000">
                      <a:schemeClr val="tx1"/>
                    </a:gs>
                  </a:gsLst>
                  <a:lin ang="10800000" scaled="1"/>
                </a:gradFill>
                <a:ea typeface="+mn-lt"/>
                <a:cs typeface="Segoe UI"/>
              </a:rPr>
              <a:t>have reported new</a:t>
            </a:r>
            <a:br>
              <a:rPr lang="en-US" sz="1050" kern="0" spc="0" dirty="0">
                <a:gradFill>
                  <a:gsLst>
                    <a:gs pos="55000">
                      <a:schemeClr val="tx1"/>
                    </a:gs>
                    <a:gs pos="100000">
                      <a:schemeClr val="tx1"/>
                    </a:gs>
                  </a:gsLst>
                  <a:lin ang="10800000" scaled="1"/>
                </a:gradFill>
                <a:ea typeface="+mn-lt"/>
                <a:cs typeface="Segoe UI"/>
              </a:rPr>
            </a:br>
            <a:r>
              <a:rPr lang="en-US" sz="1050" kern="0" spc="0" dirty="0">
                <a:gradFill>
                  <a:gsLst>
                    <a:gs pos="55000">
                      <a:schemeClr val="tx1"/>
                    </a:gs>
                    <a:gs pos="100000">
                      <a:schemeClr val="tx1"/>
                    </a:gs>
                  </a:gsLst>
                  <a:lin ang="10800000" scaled="1"/>
                </a:gradFill>
                <a:ea typeface="+mn-lt"/>
                <a:cs typeface="Segoe UI"/>
              </a:rPr>
              <a:t>shopping behaviors</a:t>
            </a:r>
          </a:p>
        </p:txBody>
      </p:sp>
      <p:sp>
        <p:nvSpPr>
          <p:cNvPr id="8" name="Content Placeholder 6">
            <a:extLst>
              <a:ext uri="{FF2B5EF4-FFF2-40B4-BE49-F238E27FC236}">
                <a16:creationId xmlns:a16="http://schemas.microsoft.com/office/drawing/2014/main" id="{26E72E14-E345-41CB-A37D-D2BF6791BF90}"/>
              </a:ext>
              <a:ext uri="{C183D7F6-B498-43B3-948B-1728B52AA6E4}">
                <adec:decorative xmlns:adec="http://schemas.microsoft.com/office/drawing/2017/decorative" val="1"/>
              </a:ext>
            </a:extLst>
          </p:cNvPr>
          <p:cNvSpPr txBox="1">
            <a:spLocks/>
          </p:cNvSpPr>
          <p:nvPr/>
        </p:nvSpPr>
        <p:spPr>
          <a:xfrm>
            <a:off x="2745404" y="5667110"/>
            <a:ext cx="1824038" cy="307777"/>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SzTx/>
              <a:defRPr/>
            </a:pPr>
            <a:r>
              <a:rPr lang="en-US" sz="800" kern="0" spc="0">
                <a:gradFill>
                  <a:gsLst>
                    <a:gs pos="55000">
                      <a:srgbClr val="3C3C41"/>
                    </a:gs>
                    <a:gs pos="100000">
                      <a:srgbClr val="3C3C41"/>
                    </a:gs>
                  </a:gsLst>
                  <a:lin ang="10800000" scaled="1"/>
                </a:gradFill>
                <a:latin typeface="Segoe UI"/>
              </a:rPr>
              <a:t>Source: McKinsey &amp; Company, 2020</a:t>
            </a:r>
            <a:endParaRPr lang="en-US" sz="800" kern="0" spc="0" dirty="0">
              <a:gradFill>
                <a:gsLst>
                  <a:gs pos="55000">
                    <a:srgbClr val="3C3C41"/>
                  </a:gs>
                  <a:gs pos="100000">
                    <a:srgbClr val="3C3C41"/>
                  </a:gs>
                </a:gsLst>
                <a:lin ang="10800000" scaled="1"/>
              </a:gradFill>
              <a:latin typeface="Segoe UI"/>
            </a:endParaRPr>
          </a:p>
        </p:txBody>
      </p:sp>
      <p:sp>
        <p:nvSpPr>
          <p:cNvPr id="9" name="Content Placeholder 7">
            <a:extLst>
              <a:ext uri="{FF2B5EF4-FFF2-40B4-BE49-F238E27FC236}">
                <a16:creationId xmlns:a16="http://schemas.microsoft.com/office/drawing/2014/main" id="{B23BDB3D-B16A-4082-BC0C-86D3EECA2989}"/>
              </a:ext>
              <a:ext uri="{C183D7F6-B498-43B3-948B-1728B52AA6E4}">
                <adec:decorative xmlns:adec="http://schemas.microsoft.com/office/drawing/2017/decorative" val="1"/>
              </a:ext>
            </a:extLst>
          </p:cNvPr>
          <p:cNvSpPr txBox="1">
            <a:spLocks/>
          </p:cNvSpPr>
          <p:nvPr/>
        </p:nvSpPr>
        <p:spPr>
          <a:xfrm>
            <a:off x="5034812" y="1707187"/>
            <a:ext cx="1716305" cy="677108"/>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fontAlgn="base">
              <a:spcBef>
                <a:spcPts val="600"/>
              </a:spcBef>
              <a:buSzTx/>
              <a:defRPr/>
            </a:pPr>
            <a:r>
              <a:rPr lang="en-US" sz="1600" kern="0" spc="0" dirty="0">
                <a:gradFill>
                  <a:gsLst>
                    <a:gs pos="55000">
                      <a:schemeClr val="tx2"/>
                    </a:gs>
                    <a:gs pos="100000">
                      <a:schemeClr val="tx2"/>
                    </a:gs>
                  </a:gsLst>
                  <a:lin ang="10800000" scaled="1"/>
                </a:gradFill>
                <a:cs typeface="Segoe UI" panose="020B0502040204020203" pitchFamily="34" charset="0"/>
              </a:rPr>
              <a:t>Multichannel fulfillment</a:t>
            </a:r>
          </a:p>
        </p:txBody>
      </p:sp>
      <p:sp>
        <p:nvSpPr>
          <p:cNvPr id="10" name="Content Placeholder 8">
            <a:extLst>
              <a:ext uri="{FF2B5EF4-FFF2-40B4-BE49-F238E27FC236}">
                <a16:creationId xmlns:a16="http://schemas.microsoft.com/office/drawing/2014/main" id="{2D04D639-042D-48C5-8537-440A8EC88AED}"/>
              </a:ext>
              <a:ext uri="{C183D7F6-B498-43B3-948B-1728B52AA6E4}">
                <adec:decorative xmlns:adec="http://schemas.microsoft.com/office/drawing/2017/decorative" val="1"/>
              </a:ext>
            </a:extLst>
          </p:cNvPr>
          <p:cNvSpPr txBox="1">
            <a:spLocks/>
          </p:cNvSpPr>
          <p:nvPr/>
        </p:nvSpPr>
        <p:spPr>
          <a:xfrm>
            <a:off x="5034811" y="4676595"/>
            <a:ext cx="2148839" cy="784830"/>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SzTx/>
              <a:defRPr/>
            </a:pPr>
            <a:r>
              <a:rPr lang="en-US" sz="1800" kern="0" spc="0" dirty="0">
                <a:gradFill>
                  <a:gsLst>
                    <a:gs pos="55000">
                      <a:schemeClr val="tx2"/>
                    </a:gs>
                    <a:gs pos="100000">
                      <a:schemeClr val="tx2"/>
                    </a:gs>
                  </a:gsLst>
                  <a:lin ang="10800000" scaled="1"/>
                </a:gradFill>
                <a:ea typeface="+mn-lt"/>
                <a:cs typeface="Segoe UI"/>
              </a:rPr>
              <a:t>85% </a:t>
            </a:r>
            <a:r>
              <a:rPr lang="en-US" sz="1050" kern="0" spc="0" dirty="0">
                <a:gradFill>
                  <a:gsLst>
                    <a:gs pos="55000">
                      <a:schemeClr val="tx1"/>
                    </a:gs>
                    <a:gs pos="100000">
                      <a:schemeClr val="tx1"/>
                    </a:gs>
                  </a:gsLst>
                  <a:lin ang="10800000" scaled="1"/>
                </a:gradFill>
                <a:ea typeface="+mn-lt"/>
                <a:cs typeface="Segoe UI"/>
              </a:rPr>
              <a:t>of consumers</a:t>
            </a:r>
            <a:br>
              <a:rPr lang="en-US" sz="1050" kern="0" spc="0" dirty="0">
                <a:gradFill>
                  <a:gsLst>
                    <a:gs pos="55000">
                      <a:schemeClr val="tx1"/>
                    </a:gs>
                    <a:gs pos="100000">
                      <a:schemeClr val="tx1"/>
                    </a:gs>
                  </a:gsLst>
                  <a:lin ang="10800000" scaled="1"/>
                </a:gradFill>
                <a:ea typeface="+mn-lt"/>
                <a:cs typeface="Segoe UI"/>
              </a:rPr>
            </a:br>
            <a:r>
              <a:rPr lang="en-US" sz="1050" kern="0" spc="0" dirty="0">
                <a:gradFill>
                  <a:gsLst>
                    <a:gs pos="55000">
                      <a:schemeClr val="tx1"/>
                    </a:gs>
                    <a:gs pos="100000">
                      <a:schemeClr val="tx1"/>
                    </a:gs>
                  </a:gsLst>
                  <a:lin ang="10800000" scaled="1"/>
                </a:gradFill>
                <a:ea typeface="+mn-lt"/>
                <a:cs typeface="Segoe UI"/>
              </a:rPr>
              <a:t>have increased curbside</a:t>
            </a:r>
            <a:br>
              <a:rPr lang="en-US" sz="1050" kern="0" spc="0" dirty="0">
                <a:gradFill>
                  <a:gsLst>
                    <a:gs pos="55000">
                      <a:schemeClr val="tx1"/>
                    </a:gs>
                    <a:gs pos="100000">
                      <a:schemeClr val="tx1"/>
                    </a:gs>
                  </a:gsLst>
                  <a:lin ang="10800000" scaled="1"/>
                </a:gradFill>
                <a:ea typeface="+mn-lt"/>
                <a:cs typeface="Segoe UI"/>
              </a:rPr>
            </a:br>
            <a:r>
              <a:rPr lang="en-US" sz="1050" kern="0" spc="0" dirty="0">
                <a:gradFill>
                  <a:gsLst>
                    <a:gs pos="55000">
                      <a:schemeClr val="tx1"/>
                    </a:gs>
                    <a:gs pos="100000">
                      <a:schemeClr val="tx1"/>
                    </a:gs>
                  </a:gsLst>
                  <a:lin ang="10800000" scaled="1"/>
                </a:gradFill>
                <a:ea typeface="+mn-lt"/>
                <a:cs typeface="Segoe UI"/>
              </a:rPr>
              <a:t>pickup frequency</a:t>
            </a:r>
          </a:p>
        </p:txBody>
      </p:sp>
      <p:sp>
        <p:nvSpPr>
          <p:cNvPr id="11" name="Content Placeholder 9">
            <a:extLst>
              <a:ext uri="{FF2B5EF4-FFF2-40B4-BE49-F238E27FC236}">
                <a16:creationId xmlns:a16="http://schemas.microsoft.com/office/drawing/2014/main" id="{9D0B3424-923E-405D-B36C-71B2BF1EBA1B}"/>
              </a:ext>
              <a:ext uri="{C183D7F6-B498-43B3-948B-1728B52AA6E4}">
                <adec:decorative xmlns:adec="http://schemas.microsoft.com/office/drawing/2017/decorative" val="1"/>
              </a:ext>
            </a:extLst>
          </p:cNvPr>
          <p:cNvSpPr txBox="1">
            <a:spLocks/>
          </p:cNvSpPr>
          <p:nvPr/>
        </p:nvSpPr>
        <p:spPr>
          <a:xfrm>
            <a:off x="5034812" y="5655598"/>
            <a:ext cx="1163638" cy="307777"/>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SzTx/>
              <a:defRPr/>
            </a:pPr>
            <a:r>
              <a:rPr lang="en-US" sz="800" kern="0" spc="0">
                <a:gradFill>
                  <a:gsLst>
                    <a:gs pos="55000">
                      <a:srgbClr val="3C3C41"/>
                    </a:gs>
                    <a:gs pos="100000">
                      <a:srgbClr val="3C3C41"/>
                    </a:gs>
                  </a:gsLst>
                  <a:lin ang="10800000" scaled="1"/>
                </a:gradFill>
                <a:latin typeface="Segoe UI"/>
              </a:rPr>
              <a:t>Source: INCISIV, 2020</a:t>
            </a:r>
            <a:endParaRPr lang="en-US" sz="800" kern="0" spc="0" dirty="0">
              <a:gradFill>
                <a:gsLst>
                  <a:gs pos="55000">
                    <a:srgbClr val="3C3C41"/>
                  </a:gs>
                  <a:gs pos="100000">
                    <a:srgbClr val="3C3C41"/>
                  </a:gs>
                </a:gsLst>
                <a:lin ang="10800000" scaled="1"/>
              </a:gradFill>
              <a:latin typeface="Segoe UI"/>
            </a:endParaRPr>
          </a:p>
        </p:txBody>
      </p:sp>
      <p:sp>
        <p:nvSpPr>
          <p:cNvPr id="12" name="Content Placeholder 10">
            <a:extLst>
              <a:ext uri="{FF2B5EF4-FFF2-40B4-BE49-F238E27FC236}">
                <a16:creationId xmlns:a16="http://schemas.microsoft.com/office/drawing/2014/main" id="{66691867-869B-4F22-B8A5-863F3BB7CEF5}"/>
              </a:ext>
              <a:ext uri="{C183D7F6-B498-43B3-948B-1728B52AA6E4}">
                <adec:decorative xmlns:adec="http://schemas.microsoft.com/office/drawing/2017/decorative" val="1"/>
              </a:ext>
            </a:extLst>
          </p:cNvPr>
          <p:cNvSpPr txBox="1">
            <a:spLocks/>
          </p:cNvSpPr>
          <p:nvPr/>
        </p:nvSpPr>
        <p:spPr>
          <a:xfrm>
            <a:off x="7324220" y="1707187"/>
            <a:ext cx="2148838" cy="677108"/>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fontAlgn="base">
              <a:spcBef>
                <a:spcPts val="600"/>
              </a:spcBef>
              <a:buSzTx/>
              <a:defRPr/>
            </a:pPr>
            <a:r>
              <a:rPr lang="en-US" sz="1600" kern="0" spc="0" dirty="0">
                <a:gradFill>
                  <a:gsLst>
                    <a:gs pos="55000">
                      <a:schemeClr val="tx2"/>
                    </a:gs>
                    <a:gs pos="100000">
                      <a:schemeClr val="tx2"/>
                    </a:gs>
                  </a:gsLst>
                  <a:lin ang="10800000" scaled="1"/>
                </a:gradFill>
                <a:cs typeface="Segoe UI" panose="020B0502040204020203" pitchFamily="34" charset="0"/>
              </a:rPr>
              <a:t>Humanizing the </a:t>
            </a:r>
            <a:br>
              <a:rPr lang="en-US" sz="1600" kern="0" spc="0" dirty="0">
                <a:gradFill>
                  <a:gsLst>
                    <a:gs pos="55000">
                      <a:schemeClr val="tx2"/>
                    </a:gs>
                    <a:gs pos="100000">
                      <a:schemeClr val="tx2"/>
                    </a:gs>
                  </a:gsLst>
                  <a:lin ang="10800000" scaled="1"/>
                </a:gradFill>
                <a:cs typeface="Segoe UI" panose="020B0502040204020203" pitchFamily="34" charset="0"/>
              </a:rPr>
            </a:br>
            <a:r>
              <a:rPr lang="en-US" sz="1600" kern="0" spc="0" dirty="0">
                <a:gradFill>
                  <a:gsLst>
                    <a:gs pos="55000">
                      <a:schemeClr val="tx2"/>
                    </a:gs>
                    <a:gs pos="100000">
                      <a:schemeClr val="tx2"/>
                    </a:gs>
                  </a:gsLst>
                  <a:lin ang="10800000" scaled="1"/>
                </a:gradFill>
                <a:cs typeface="Segoe UI" panose="020B0502040204020203" pitchFamily="34" charset="0"/>
              </a:rPr>
              <a:t>digital experience</a:t>
            </a:r>
          </a:p>
        </p:txBody>
      </p:sp>
      <p:sp>
        <p:nvSpPr>
          <p:cNvPr id="13" name="Content Placeholder 11">
            <a:extLst>
              <a:ext uri="{FF2B5EF4-FFF2-40B4-BE49-F238E27FC236}">
                <a16:creationId xmlns:a16="http://schemas.microsoft.com/office/drawing/2014/main" id="{28937AF2-30D1-4E4E-9778-DF90041AA927}"/>
              </a:ext>
              <a:ext uri="{C183D7F6-B498-43B3-948B-1728B52AA6E4}">
                <adec:decorative xmlns:adec="http://schemas.microsoft.com/office/drawing/2017/decorative" val="1"/>
              </a:ext>
            </a:extLst>
          </p:cNvPr>
          <p:cNvSpPr txBox="1">
            <a:spLocks/>
          </p:cNvSpPr>
          <p:nvPr/>
        </p:nvSpPr>
        <p:spPr>
          <a:xfrm>
            <a:off x="7324219" y="4676595"/>
            <a:ext cx="2148839" cy="784830"/>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SzTx/>
              <a:defRPr/>
            </a:pPr>
            <a:r>
              <a:rPr lang="en-US" sz="1800" kern="0" spc="0" dirty="0">
                <a:gradFill>
                  <a:gsLst>
                    <a:gs pos="55000">
                      <a:schemeClr val="tx2"/>
                    </a:gs>
                    <a:gs pos="100000">
                      <a:schemeClr val="tx2"/>
                    </a:gs>
                  </a:gsLst>
                  <a:lin ang="10800000" scaled="1"/>
                </a:gradFill>
                <a:ea typeface="+mn-lt"/>
                <a:cs typeface="Segoe UI"/>
              </a:rPr>
              <a:t>72% </a:t>
            </a:r>
            <a:r>
              <a:rPr lang="en-US" sz="1050" kern="0" spc="0" dirty="0">
                <a:gradFill>
                  <a:gsLst>
                    <a:gs pos="55000">
                      <a:schemeClr val="tx1"/>
                    </a:gs>
                    <a:gs pos="100000">
                      <a:schemeClr val="tx1"/>
                    </a:gs>
                  </a:gsLst>
                  <a:lin ang="10800000" scaled="1"/>
                </a:gradFill>
                <a:ea typeface="+mn-lt"/>
                <a:cs typeface="Segoe UI"/>
              </a:rPr>
              <a:t>consumers</a:t>
            </a:r>
            <a:br>
              <a:rPr lang="en-US" sz="1050" kern="0" spc="0" dirty="0">
                <a:gradFill>
                  <a:gsLst>
                    <a:gs pos="55000">
                      <a:schemeClr val="tx1"/>
                    </a:gs>
                    <a:gs pos="100000">
                      <a:schemeClr val="tx1"/>
                    </a:gs>
                  </a:gsLst>
                  <a:lin ang="10800000" scaled="1"/>
                </a:gradFill>
                <a:ea typeface="+mn-lt"/>
                <a:cs typeface="Segoe UI"/>
              </a:rPr>
            </a:br>
            <a:r>
              <a:rPr lang="en-US" sz="1050" kern="0" spc="0" dirty="0">
                <a:gradFill>
                  <a:gsLst>
                    <a:gs pos="55000">
                      <a:schemeClr val="tx1"/>
                    </a:gs>
                    <a:gs pos="100000">
                      <a:schemeClr val="tx1"/>
                    </a:gs>
                  </a:gsLst>
                  <a:lin ang="10800000" scaled="1"/>
                </a:gradFill>
                <a:ea typeface="+mn-lt"/>
                <a:cs typeface="Segoe UI"/>
              </a:rPr>
              <a:t>say only engaged in</a:t>
            </a:r>
            <a:br>
              <a:rPr lang="en-US" sz="1050" kern="0" spc="0" dirty="0">
                <a:gradFill>
                  <a:gsLst>
                    <a:gs pos="55000">
                      <a:schemeClr val="tx1"/>
                    </a:gs>
                    <a:gs pos="100000">
                      <a:schemeClr val="tx1"/>
                    </a:gs>
                  </a:gsLst>
                  <a:lin ang="10800000" scaled="1"/>
                </a:gradFill>
                <a:ea typeface="+mn-lt"/>
                <a:cs typeface="Segoe UI"/>
              </a:rPr>
            </a:br>
            <a:r>
              <a:rPr lang="en-US" sz="1050" kern="0" spc="0" dirty="0">
                <a:gradFill>
                  <a:gsLst>
                    <a:gs pos="55000">
                      <a:schemeClr val="tx1"/>
                    </a:gs>
                    <a:gs pos="100000">
                      <a:schemeClr val="tx1"/>
                    </a:gs>
                  </a:gsLst>
                  <a:lin ang="10800000" scaled="1"/>
                </a:gradFill>
                <a:ea typeface="+mn-lt"/>
                <a:cs typeface="Segoe UI"/>
              </a:rPr>
              <a:t>personalized marketing</a:t>
            </a:r>
          </a:p>
        </p:txBody>
      </p:sp>
      <p:sp>
        <p:nvSpPr>
          <p:cNvPr id="14" name="Content Placeholder 12">
            <a:extLst>
              <a:ext uri="{FF2B5EF4-FFF2-40B4-BE49-F238E27FC236}">
                <a16:creationId xmlns:a16="http://schemas.microsoft.com/office/drawing/2014/main" id="{63404DB1-1CC5-4A3B-8436-C71E78C11251}"/>
              </a:ext>
              <a:ext uri="{C183D7F6-B498-43B3-948B-1728B52AA6E4}">
                <adec:decorative xmlns:adec="http://schemas.microsoft.com/office/drawing/2017/decorative" val="1"/>
              </a:ext>
            </a:extLst>
          </p:cNvPr>
          <p:cNvSpPr txBox="1">
            <a:spLocks/>
          </p:cNvSpPr>
          <p:nvPr/>
        </p:nvSpPr>
        <p:spPr>
          <a:xfrm>
            <a:off x="7324220" y="5667110"/>
            <a:ext cx="1524000" cy="307777"/>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SzTx/>
              <a:defRPr/>
            </a:pPr>
            <a:r>
              <a:rPr lang="en-US" sz="800" kern="0" spc="0">
                <a:gradFill>
                  <a:gsLst>
                    <a:gs pos="55000">
                      <a:srgbClr val="3C3C41"/>
                    </a:gs>
                    <a:gs pos="100000">
                      <a:srgbClr val="3C3C41"/>
                    </a:gs>
                  </a:gsLst>
                  <a:lin ang="10800000" scaled="1"/>
                </a:gradFill>
                <a:latin typeface="Segoe UI"/>
              </a:rPr>
              <a:t>Source: SmarterHQ, 2020</a:t>
            </a:r>
            <a:endParaRPr lang="en-US" sz="800" kern="0" spc="0" dirty="0">
              <a:gradFill>
                <a:gsLst>
                  <a:gs pos="55000">
                    <a:srgbClr val="3C3C41"/>
                  </a:gs>
                  <a:gs pos="100000">
                    <a:srgbClr val="3C3C41"/>
                  </a:gs>
                </a:gsLst>
                <a:lin ang="10800000" scaled="1"/>
              </a:gradFill>
              <a:latin typeface="Segoe UI"/>
            </a:endParaRPr>
          </a:p>
        </p:txBody>
      </p:sp>
      <p:sp>
        <p:nvSpPr>
          <p:cNvPr id="15" name="Content Placeholder 13">
            <a:extLst>
              <a:ext uri="{FF2B5EF4-FFF2-40B4-BE49-F238E27FC236}">
                <a16:creationId xmlns:a16="http://schemas.microsoft.com/office/drawing/2014/main" id="{7BEAF27D-E270-44B4-B66E-D3F00DE1F246}"/>
              </a:ext>
              <a:ext uri="{C183D7F6-B498-43B3-948B-1728B52AA6E4}">
                <adec:decorative xmlns:adec="http://schemas.microsoft.com/office/drawing/2017/decorative" val="1"/>
              </a:ext>
            </a:extLst>
          </p:cNvPr>
          <p:cNvSpPr txBox="1">
            <a:spLocks/>
          </p:cNvSpPr>
          <p:nvPr/>
        </p:nvSpPr>
        <p:spPr>
          <a:xfrm>
            <a:off x="9613626" y="1707187"/>
            <a:ext cx="1198846" cy="677108"/>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fontAlgn="base">
              <a:spcBef>
                <a:spcPts val="600"/>
              </a:spcBef>
              <a:buSzTx/>
              <a:defRPr/>
            </a:pPr>
            <a:r>
              <a:rPr lang="en-US" sz="1600" kern="0" spc="0" dirty="0">
                <a:gradFill>
                  <a:gsLst>
                    <a:gs pos="55000">
                      <a:schemeClr val="tx2"/>
                    </a:gs>
                    <a:gs pos="100000">
                      <a:schemeClr val="tx2"/>
                    </a:gs>
                  </a:gsLst>
                  <a:lin ang="10800000" scaled="1"/>
                </a:gradFill>
                <a:cs typeface="Segoe UI" panose="020B0502040204020203" pitchFamily="34" charset="0"/>
              </a:rPr>
              <a:t>Data explosion</a:t>
            </a:r>
          </a:p>
        </p:txBody>
      </p:sp>
      <p:sp>
        <p:nvSpPr>
          <p:cNvPr id="16" name="Content Placeholder 14">
            <a:extLst>
              <a:ext uri="{FF2B5EF4-FFF2-40B4-BE49-F238E27FC236}">
                <a16:creationId xmlns:a16="http://schemas.microsoft.com/office/drawing/2014/main" id="{BAB9B896-AAAD-4CED-8FF4-D4D9693697BE}"/>
              </a:ext>
              <a:ext uri="{C183D7F6-B498-43B3-948B-1728B52AA6E4}">
                <adec:decorative xmlns:adec="http://schemas.microsoft.com/office/drawing/2017/decorative" val="1"/>
              </a:ext>
            </a:extLst>
          </p:cNvPr>
          <p:cNvSpPr txBox="1">
            <a:spLocks/>
          </p:cNvSpPr>
          <p:nvPr/>
        </p:nvSpPr>
        <p:spPr>
          <a:xfrm>
            <a:off x="9613625" y="4676595"/>
            <a:ext cx="2148839" cy="738664"/>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SzTx/>
              <a:defRPr/>
            </a:pPr>
            <a:r>
              <a:rPr lang="en-US" sz="1050" kern="0" spc="0" dirty="0">
                <a:gradFill>
                  <a:gsLst>
                    <a:gs pos="55000">
                      <a:schemeClr val="tx1"/>
                    </a:gs>
                    <a:gs pos="100000">
                      <a:schemeClr val="tx1"/>
                    </a:gs>
                  </a:gsLst>
                  <a:lin ang="10800000" scaled="1"/>
                </a:gradFill>
                <a:ea typeface="+mn-lt"/>
                <a:cs typeface="Segoe UI"/>
              </a:rPr>
              <a:t>More data generated in next </a:t>
            </a:r>
            <a:r>
              <a:rPr kumimoji="0" lang="en-US" sz="1800" b="0" i="0" u="none" strike="noStrike" kern="0" cap="none" spc="0" normalizeH="0" baseline="0" noProof="0" dirty="0">
                <a:ln>
                  <a:noFill/>
                </a:ln>
                <a:noFill/>
                <a:effectLst/>
                <a:uLnTx/>
                <a:uFillTx/>
                <a:latin typeface="Segoe UI"/>
                <a:ea typeface="+mn-lt"/>
                <a:cs typeface="Segoe UI"/>
              </a:rPr>
              <a:t>2</a:t>
            </a:r>
            <a:br>
              <a:rPr lang="en-US" sz="1050" kern="0" spc="0" dirty="0">
                <a:gradFill>
                  <a:gsLst>
                    <a:gs pos="55000">
                      <a:schemeClr val="tx1"/>
                    </a:gs>
                    <a:gs pos="100000">
                      <a:schemeClr val="tx1"/>
                    </a:gs>
                  </a:gsLst>
                  <a:lin ang="10800000" scaled="1"/>
                </a:gradFill>
                <a:ea typeface="+mn-lt"/>
                <a:cs typeface="Segoe UI"/>
              </a:rPr>
            </a:br>
            <a:r>
              <a:rPr lang="en-US" sz="1800" kern="0" spc="0" dirty="0">
                <a:gradFill>
                  <a:gsLst>
                    <a:gs pos="55000">
                      <a:schemeClr val="tx2"/>
                    </a:gs>
                    <a:gs pos="100000">
                      <a:schemeClr val="tx2"/>
                    </a:gs>
                  </a:gsLst>
                  <a:lin ang="10800000" scaled="1"/>
                </a:gradFill>
                <a:ea typeface="+mn-lt"/>
                <a:cs typeface="Segoe UI"/>
              </a:rPr>
              <a:t>3 years </a:t>
            </a:r>
            <a:r>
              <a:rPr lang="en-US" sz="1050" kern="0" spc="0" dirty="0">
                <a:gradFill>
                  <a:gsLst>
                    <a:gs pos="55000">
                      <a:schemeClr val="tx1"/>
                    </a:gs>
                    <a:gs pos="100000">
                      <a:schemeClr val="tx1"/>
                    </a:gs>
                  </a:gsLst>
                  <a:lin ang="10800000" scaled="1"/>
                </a:gradFill>
                <a:ea typeface="+mn-lt"/>
                <a:cs typeface="Segoe UI"/>
              </a:rPr>
              <a:t>than in the past 30</a:t>
            </a:r>
          </a:p>
        </p:txBody>
      </p:sp>
      <p:sp>
        <p:nvSpPr>
          <p:cNvPr id="17" name="Content Placeholder 15">
            <a:extLst>
              <a:ext uri="{FF2B5EF4-FFF2-40B4-BE49-F238E27FC236}">
                <a16:creationId xmlns:a16="http://schemas.microsoft.com/office/drawing/2014/main" id="{20D70A3B-8A93-4268-9516-528DC8C88612}"/>
              </a:ext>
              <a:ext uri="{C183D7F6-B498-43B3-948B-1728B52AA6E4}">
                <adec:decorative xmlns:adec="http://schemas.microsoft.com/office/drawing/2017/decorative" val="1"/>
              </a:ext>
            </a:extLst>
          </p:cNvPr>
          <p:cNvSpPr txBox="1">
            <a:spLocks/>
          </p:cNvSpPr>
          <p:nvPr/>
        </p:nvSpPr>
        <p:spPr>
          <a:xfrm>
            <a:off x="9613626" y="5667110"/>
            <a:ext cx="984250" cy="307777"/>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SzTx/>
              <a:defRPr/>
            </a:pPr>
            <a:r>
              <a:rPr lang="en-US" sz="800" kern="0" spc="0">
                <a:gradFill>
                  <a:gsLst>
                    <a:gs pos="55000">
                      <a:srgbClr val="3C3C41"/>
                    </a:gs>
                    <a:gs pos="100000">
                      <a:srgbClr val="3C3C41"/>
                    </a:gs>
                  </a:gsLst>
                  <a:lin ang="10800000" scaled="1"/>
                </a:gradFill>
                <a:latin typeface="Segoe UI"/>
              </a:rPr>
              <a:t>Source: IDC, 2020</a:t>
            </a:r>
            <a:endParaRPr lang="en-US" sz="800" kern="0" spc="0" dirty="0">
              <a:gradFill>
                <a:gsLst>
                  <a:gs pos="55000">
                    <a:srgbClr val="3C3C41"/>
                  </a:gs>
                  <a:gs pos="100000">
                    <a:srgbClr val="3C3C41"/>
                  </a:gs>
                </a:gsLst>
                <a:lin ang="10800000" scaled="1"/>
              </a:gradFill>
              <a:latin typeface="Segoe UI"/>
            </a:endParaRPr>
          </a:p>
        </p:txBody>
      </p:sp>
      <p:pic>
        <p:nvPicPr>
          <p:cNvPr id="18" name="Picture 17">
            <a:extLst>
              <a:ext uri="{FF2B5EF4-FFF2-40B4-BE49-F238E27FC236}">
                <a16:creationId xmlns:a16="http://schemas.microsoft.com/office/drawing/2014/main" id="{6F1CAAA4-C0A8-4542-BD34-90238B58BFA0}"/>
              </a:ext>
              <a:ext uri="{C183D7F6-B498-43B3-948B-1728B52AA6E4}">
                <adec:decorative xmlns:adec="http://schemas.microsoft.com/office/drawing/2017/decorative" val="1"/>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55996" y="2423890"/>
            <a:ext cx="2148839" cy="1914970"/>
          </a:xfrm>
          <a:custGeom>
            <a:avLst/>
            <a:gdLst>
              <a:gd name="connsiteX0" fmla="*/ 0 w 2148839"/>
              <a:gd name="connsiteY0" fmla="*/ 0 h 1914970"/>
              <a:gd name="connsiteX1" fmla="*/ 2148839 w 2148839"/>
              <a:gd name="connsiteY1" fmla="*/ 0 h 1914970"/>
              <a:gd name="connsiteX2" fmla="*/ 2148839 w 2148839"/>
              <a:gd name="connsiteY2" fmla="*/ 1914970 h 1914970"/>
              <a:gd name="connsiteX3" fmla="*/ 0 w 2148839"/>
              <a:gd name="connsiteY3" fmla="*/ 1914970 h 1914970"/>
            </a:gdLst>
            <a:ahLst/>
            <a:cxnLst>
              <a:cxn ang="0">
                <a:pos x="connsiteX0" y="connsiteY0"/>
              </a:cxn>
              <a:cxn ang="0">
                <a:pos x="connsiteX1" y="connsiteY1"/>
              </a:cxn>
              <a:cxn ang="0">
                <a:pos x="connsiteX2" y="connsiteY2"/>
              </a:cxn>
              <a:cxn ang="0">
                <a:pos x="connsiteX3" y="connsiteY3"/>
              </a:cxn>
            </a:cxnLst>
            <a:rect l="l" t="t" r="r" b="b"/>
            <a:pathLst>
              <a:path w="2148839" h="1914970">
                <a:moveTo>
                  <a:pt x="0" y="0"/>
                </a:moveTo>
                <a:lnTo>
                  <a:pt x="2148839" y="0"/>
                </a:lnTo>
                <a:lnTo>
                  <a:pt x="2148839" y="1914970"/>
                </a:lnTo>
                <a:lnTo>
                  <a:pt x="0" y="1914970"/>
                </a:lnTo>
                <a:close/>
              </a:path>
            </a:pathLst>
          </a:custGeom>
          <a:ln w="9525">
            <a:solidFill>
              <a:schemeClr val="accent6"/>
            </a:solidFill>
            <a:miter lim="800000"/>
          </a:ln>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BF198C16-B481-4E39-8AB4-829058708A69}"/>
              </a:ext>
              <a:ext uri="{C183D7F6-B498-43B3-948B-1728B52AA6E4}">
                <adec:decorative xmlns:adec="http://schemas.microsoft.com/office/drawing/2017/decorative" val="1"/>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745404" y="2423890"/>
            <a:ext cx="2148839" cy="1914970"/>
          </a:xfrm>
          <a:custGeom>
            <a:avLst/>
            <a:gdLst>
              <a:gd name="connsiteX0" fmla="*/ 0 w 2148839"/>
              <a:gd name="connsiteY0" fmla="*/ 0 h 1914970"/>
              <a:gd name="connsiteX1" fmla="*/ 2148839 w 2148839"/>
              <a:gd name="connsiteY1" fmla="*/ 0 h 1914970"/>
              <a:gd name="connsiteX2" fmla="*/ 2148839 w 2148839"/>
              <a:gd name="connsiteY2" fmla="*/ 1914970 h 1914970"/>
              <a:gd name="connsiteX3" fmla="*/ 0 w 2148839"/>
              <a:gd name="connsiteY3" fmla="*/ 1914970 h 1914970"/>
            </a:gdLst>
            <a:ahLst/>
            <a:cxnLst>
              <a:cxn ang="0">
                <a:pos x="connsiteX0" y="connsiteY0"/>
              </a:cxn>
              <a:cxn ang="0">
                <a:pos x="connsiteX1" y="connsiteY1"/>
              </a:cxn>
              <a:cxn ang="0">
                <a:pos x="connsiteX2" y="connsiteY2"/>
              </a:cxn>
              <a:cxn ang="0">
                <a:pos x="connsiteX3" y="connsiteY3"/>
              </a:cxn>
            </a:cxnLst>
            <a:rect l="l" t="t" r="r" b="b"/>
            <a:pathLst>
              <a:path w="2148839" h="1914970">
                <a:moveTo>
                  <a:pt x="0" y="0"/>
                </a:moveTo>
                <a:lnTo>
                  <a:pt x="2148839" y="0"/>
                </a:lnTo>
                <a:lnTo>
                  <a:pt x="2148839" y="1914970"/>
                </a:lnTo>
                <a:lnTo>
                  <a:pt x="0" y="1914970"/>
                </a:lnTo>
                <a:close/>
              </a:path>
            </a:pathLst>
          </a:custGeom>
          <a:ln w="9525">
            <a:solidFill>
              <a:schemeClr val="accent6"/>
            </a:solidFill>
            <a:miter lim="800000"/>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9B2D17E-4A2E-4366-81EC-E9BDAF9326AD}"/>
              </a:ext>
              <a:ext uri="{C183D7F6-B498-43B3-948B-1728B52AA6E4}">
                <adec:decorative xmlns:adec="http://schemas.microsoft.com/office/drawing/2017/decorative" val="1"/>
              </a:ext>
            </a:extLst>
          </p:cNvPr>
          <p:cNvPicPr>
            <a:picLocks/>
          </p:cNvPicPr>
          <p:nvPr/>
        </p:nvPicPr>
        <p:blipFill rotWithShape="1">
          <a:blip r:embed="rId5" cstate="print">
            <a:extLst>
              <a:ext uri="{28A0092B-C50C-407E-A947-70E740481C1C}">
                <a14:useLocalDpi xmlns:a14="http://schemas.microsoft.com/office/drawing/2010/main"/>
              </a:ext>
            </a:extLst>
          </a:blip>
          <a:srcRect t="9443" r="368" b="5336"/>
          <a:stretch/>
        </p:blipFill>
        <p:spPr>
          <a:xfrm>
            <a:off x="5034812" y="2423890"/>
            <a:ext cx="2148839" cy="1914970"/>
          </a:xfrm>
          <a:custGeom>
            <a:avLst/>
            <a:gdLst>
              <a:gd name="connsiteX0" fmla="*/ 0 w 2148839"/>
              <a:gd name="connsiteY0" fmla="*/ 0 h 1914970"/>
              <a:gd name="connsiteX1" fmla="*/ 2148839 w 2148839"/>
              <a:gd name="connsiteY1" fmla="*/ 0 h 1914970"/>
              <a:gd name="connsiteX2" fmla="*/ 2148839 w 2148839"/>
              <a:gd name="connsiteY2" fmla="*/ 1914970 h 1914970"/>
              <a:gd name="connsiteX3" fmla="*/ 0 w 2148839"/>
              <a:gd name="connsiteY3" fmla="*/ 1914970 h 1914970"/>
            </a:gdLst>
            <a:ahLst/>
            <a:cxnLst>
              <a:cxn ang="0">
                <a:pos x="connsiteX0" y="connsiteY0"/>
              </a:cxn>
              <a:cxn ang="0">
                <a:pos x="connsiteX1" y="connsiteY1"/>
              </a:cxn>
              <a:cxn ang="0">
                <a:pos x="connsiteX2" y="connsiteY2"/>
              </a:cxn>
              <a:cxn ang="0">
                <a:pos x="connsiteX3" y="connsiteY3"/>
              </a:cxn>
            </a:cxnLst>
            <a:rect l="l" t="t" r="r" b="b"/>
            <a:pathLst>
              <a:path w="2148839" h="1914970">
                <a:moveTo>
                  <a:pt x="0" y="0"/>
                </a:moveTo>
                <a:lnTo>
                  <a:pt x="2148839" y="0"/>
                </a:lnTo>
                <a:lnTo>
                  <a:pt x="2148839" y="1914970"/>
                </a:lnTo>
                <a:lnTo>
                  <a:pt x="0" y="1914970"/>
                </a:lnTo>
                <a:close/>
              </a:path>
            </a:pathLst>
          </a:custGeom>
          <a:ln w="9525">
            <a:solidFill>
              <a:schemeClr val="accent6"/>
            </a:solidFill>
            <a:miter lim="800000"/>
          </a:ln>
        </p:spPr>
      </p:pic>
      <p:pic>
        <p:nvPicPr>
          <p:cNvPr id="21" name="Picture 20">
            <a:extLst>
              <a:ext uri="{FF2B5EF4-FFF2-40B4-BE49-F238E27FC236}">
                <a16:creationId xmlns:a16="http://schemas.microsoft.com/office/drawing/2014/main" id="{4C2C85C2-44DC-44D8-A7A8-CF4813936D7F}"/>
              </a:ext>
              <a:ext uri="{C183D7F6-B498-43B3-948B-1728B52AA6E4}">
                <adec:decorative xmlns:adec="http://schemas.microsoft.com/office/drawing/2017/decorative" val="1"/>
              </a:ext>
            </a:extLst>
          </p:cNvPr>
          <p:cNvPicPr>
            <a:picLocks noChangeArrowheads="1"/>
          </p:cNvPicPr>
          <p:nvPr/>
        </p:nvPicPr>
        <p:blipFill rotWithShape="1">
          <a:blip r:embed="rId6" cstate="print">
            <a:extLst>
              <a:ext uri="{28A0092B-C50C-407E-A947-70E740481C1C}">
                <a14:useLocalDpi xmlns:a14="http://schemas.microsoft.com/office/drawing/2010/main"/>
              </a:ext>
            </a:extLst>
          </a:blip>
          <a:srcRect t="16180" r="368" b="16180"/>
          <a:stretch/>
        </p:blipFill>
        <p:spPr bwMode="auto">
          <a:xfrm>
            <a:off x="7324220" y="2423890"/>
            <a:ext cx="2148839" cy="1914970"/>
          </a:xfrm>
          <a:custGeom>
            <a:avLst/>
            <a:gdLst>
              <a:gd name="connsiteX0" fmla="*/ 0 w 2148839"/>
              <a:gd name="connsiteY0" fmla="*/ 0 h 1914970"/>
              <a:gd name="connsiteX1" fmla="*/ 2148839 w 2148839"/>
              <a:gd name="connsiteY1" fmla="*/ 0 h 1914970"/>
              <a:gd name="connsiteX2" fmla="*/ 2148839 w 2148839"/>
              <a:gd name="connsiteY2" fmla="*/ 1914970 h 1914970"/>
              <a:gd name="connsiteX3" fmla="*/ 0 w 2148839"/>
              <a:gd name="connsiteY3" fmla="*/ 1914970 h 1914970"/>
            </a:gdLst>
            <a:ahLst/>
            <a:cxnLst>
              <a:cxn ang="0">
                <a:pos x="connsiteX0" y="connsiteY0"/>
              </a:cxn>
              <a:cxn ang="0">
                <a:pos x="connsiteX1" y="connsiteY1"/>
              </a:cxn>
              <a:cxn ang="0">
                <a:pos x="connsiteX2" y="connsiteY2"/>
              </a:cxn>
              <a:cxn ang="0">
                <a:pos x="connsiteX3" y="connsiteY3"/>
              </a:cxn>
            </a:cxnLst>
            <a:rect l="l" t="t" r="r" b="b"/>
            <a:pathLst>
              <a:path w="2148839" h="1914970">
                <a:moveTo>
                  <a:pt x="0" y="0"/>
                </a:moveTo>
                <a:lnTo>
                  <a:pt x="2148839" y="0"/>
                </a:lnTo>
                <a:lnTo>
                  <a:pt x="2148839" y="1914970"/>
                </a:lnTo>
                <a:lnTo>
                  <a:pt x="0" y="1914970"/>
                </a:lnTo>
                <a:close/>
              </a:path>
            </a:pathLst>
          </a:custGeom>
          <a:ln w="9525">
            <a:solidFill>
              <a:schemeClr val="accent6"/>
            </a:solidFill>
            <a:miter lim="800000"/>
          </a:ln>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38FD10E-D099-4B7F-A266-65469870157F}"/>
              </a:ext>
              <a:ext uri="{C183D7F6-B498-43B3-948B-1728B52AA6E4}">
                <adec:decorative xmlns:adec="http://schemas.microsoft.com/office/drawing/2017/decorative" val="1"/>
              </a:ext>
            </a:extLst>
          </p:cNvPr>
          <p:cNvPicPr>
            <a:picLocks noChangeArrowheads="1"/>
          </p:cNvPicPr>
          <p:nvPr/>
        </p:nvPicPr>
        <p:blipFill rotWithShape="1">
          <a:blip r:embed="rId7" cstate="print">
            <a:extLst>
              <a:ext uri="{28A0092B-C50C-407E-A947-70E740481C1C}">
                <a14:useLocalDpi xmlns:a14="http://schemas.microsoft.com/office/drawing/2010/main"/>
              </a:ext>
            </a:extLst>
          </a:blip>
          <a:srcRect t="7661" r="368" b="7080"/>
          <a:stretch/>
        </p:blipFill>
        <p:spPr bwMode="auto">
          <a:xfrm>
            <a:off x="9613626" y="2423890"/>
            <a:ext cx="2148839" cy="1914970"/>
          </a:xfrm>
          <a:custGeom>
            <a:avLst/>
            <a:gdLst>
              <a:gd name="connsiteX0" fmla="*/ 0 w 2148839"/>
              <a:gd name="connsiteY0" fmla="*/ 0 h 1914970"/>
              <a:gd name="connsiteX1" fmla="*/ 2148839 w 2148839"/>
              <a:gd name="connsiteY1" fmla="*/ 0 h 1914970"/>
              <a:gd name="connsiteX2" fmla="*/ 2148839 w 2148839"/>
              <a:gd name="connsiteY2" fmla="*/ 1914970 h 1914970"/>
              <a:gd name="connsiteX3" fmla="*/ 0 w 2148839"/>
              <a:gd name="connsiteY3" fmla="*/ 1914970 h 1914970"/>
            </a:gdLst>
            <a:ahLst/>
            <a:cxnLst>
              <a:cxn ang="0">
                <a:pos x="connsiteX0" y="connsiteY0"/>
              </a:cxn>
              <a:cxn ang="0">
                <a:pos x="connsiteX1" y="connsiteY1"/>
              </a:cxn>
              <a:cxn ang="0">
                <a:pos x="connsiteX2" y="connsiteY2"/>
              </a:cxn>
              <a:cxn ang="0">
                <a:pos x="connsiteX3" y="connsiteY3"/>
              </a:cxn>
            </a:cxnLst>
            <a:rect l="l" t="t" r="r" b="b"/>
            <a:pathLst>
              <a:path w="2148839" h="1914970">
                <a:moveTo>
                  <a:pt x="0" y="0"/>
                </a:moveTo>
                <a:lnTo>
                  <a:pt x="2148839" y="0"/>
                </a:lnTo>
                <a:lnTo>
                  <a:pt x="2148839" y="1914970"/>
                </a:lnTo>
                <a:lnTo>
                  <a:pt x="0" y="1914970"/>
                </a:lnTo>
                <a:close/>
              </a:path>
            </a:pathLst>
          </a:custGeom>
          <a:ln w="9525">
            <a:solidFill>
              <a:schemeClr val="accent6"/>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28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03791 -4.3123E-7 L 3.24228E-6 -4.3123E-7 " pathEditMode="relative" rAng="0" ptsTypes="AA">
                                      <p:cBhvr>
                                        <p:cTn id="9" dur="500" fill="hold"/>
                                        <p:tgtEl>
                                          <p:spTgt spid="3"/>
                                        </p:tgtEl>
                                        <p:attrNameLst>
                                          <p:attrName>ppt_x</p:attrName>
                                          <p:attrName>ppt_y</p:attrName>
                                        </p:attrNameLst>
                                      </p:cBhvr>
                                      <p:rCtr x="-1902" y="0"/>
                                    </p:animMotion>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decel="100000" fill="hold" nodeType="withEffect">
                                  <p:stCondLst>
                                    <p:cond delay="0"/>
                                  </p:stCondLst>
                                  <p:childTnLst>
                                    <p:animMotion origin="layout" path="M 0.03791 -4.3123E-7 L 3.24228E-6 -4.3123E-7 " pathEditMode="relative" rAng="0" ptsTypes="AA">
                                      <p:cBhvr>
                                        <p:cTn id="14" dur="500" fill="hold"/>
                                        <p:tgtEl>
                                          <p:spTgt spid="18"/>
                                        </p:tgtEl>
                                        <p:attrNameLst>
                                          <p:attrName>ppt_x</p:attrName>
                                          <p:attrName>ppt_y</p:attrName>
                                        </p:attrNameLst>
                                      </p:cBhvr>
                                      <p:rCtr x="-1902" y="0"/>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decel="100000" fill="hold" grpId="1" nodeType="withEffect">
                                  <p:stCondLst>
                                    <p:cond delay="0"/>
                                  </p:stCondLst>
                                  <p:childTnLst>
                                    <p:animMotion origin="layout" path="M 0.03791 -4.3123E-7 L 3.24228E-6 -4.3123E-7 " pathEditMode="relative" rAng="0" ptsTypes="AA">
                                      <p:cBhvr>
                                        <p:cTn id="19" dur="500" fill="hold"/>
                                        <p:tgtEl>
                                          <p:spTgt spid="4"/>
                                        </p:tgtEl>
                                        <p:attrNameLst>
                                          <p:attrName>ppt_x</p:attrName>
                                          <p:attrName>ppt_y</p:attrName>
                                        </p:attrNameLst>
                                      </p:cBhvr>
                                      <p:rCtr x="-1902" y="0"/>
                                    </p:animMotion>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3" presetClass="path" presetSubtype="0" decel="100000" fill="hold" grpId="1" nodeType="withEffect">
                                  <p:stCondLst>
                                    <p:cond delay="0"/>
                                  </p:stCondLst>
                                  <p:childTnLst>
                                    <p:animMotion origin="layout" path="M 0.03791 -4.3123E-7 L 3.24228E-6 -4.3123E-7 " pathEditMode="relative" rAng="0" ptsTypes="AA">
                                      <p:cBhvr>
                                        <p:cTn id="24" dur="500" fill="hold"/>
                                        <p:tgtEl>
                                          <p:spTgt spid="5"/>
                                        </p:tgtEl>
                                        <p:attrNameLst>
                                          <p:attrName>ppt_x</p:attrName>
                                          <p:attrName>ppt_y</p:attrName>
                                        </p:attrNameLst>
                                      </p:cBhvr>
                                      <p:rCtr x="-1902" y="0"/>
                                    </p:animMotion>
                                  </p:childTnLst>
                                </p:cTn>
                              </p:par>
                              <p:par>
                                <p:cTn id="25" presetID="10" presetClass="entr" presetSubtype="0" fill="hold" grpId="0" nodeType="withEffect">
                                  <p:stCondLst>
                                    <p:cond delay="1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63" presetClass="path" presetSubtype="0" decel="100000" fill="hold" grpId="1" nodeType="withEffect">
                                  <p:stCondLst>
                                    <p:cond delay="100"/>
                                  </p:stCondLst>
                                  <p:childTnLst>
                                    <p:animMotion origin="layout" path="M 0.03791 -4.3123E-7 L 3.24228E-6 -4.3123E-7 " pathEditMode="relative" rAng="0" ptsTypes="AA">
                                      <p:cBhvr>
                                        <p:cTn id="29" dur="500" fill="hold"/>
                                        <p:tgtEl>
                                          <p:spTgt spid="6"/>
                                        </p:tgtEl>
                                        <p:attrNameLst>
                                          <p:attrName>ppt_x</p:attrName>
                                          <p:attrName>ppt_y</p:attrName>
                                        </p:attrNameLst>
                                      </p:cBhvr>
                                      <p:rCtr x="-1902" y="0"/>
                                    </p:animMotion>
                                  </p:childTnLst>
                                </p:cTn>
                              </p:par>
                              <p:par>
                                <p:cTn id="30" presetID="10" presetClass="entr" presetSubtype="0" fill="hold" nodeType="withEffect">
                                  <p:stCondLst>
                                    <p:cond delay="1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63" presetClass="path" presetSubtype="0" decel="100000" fill="hold" nodeType="withEffect">
                                  <p:stCondLst>
                                    <p:cond delay="100"/>
                                  </p:stCondLst>
                                  <p:childTnLst>
                                    <p:animMotion origin="layout" path="M 0.03791 -4.3123E-7 L 3.24228E-6 -4.3123E-7 " pathEditMode="relative" rAng="0" ptsTypes="AA">
                                      <p:cBhvr>
                                        <p:cTn id="34" dur="500" fill="hold"/>
                                        <p:tgtEl>
                                          <p:spTgt spid="19"/>
                                        </p:tgtEl>
                                        <p:attrNameLst>
                                          <p:attrName>ppt_x</p:attrName>
                                          <p:attrName>ppt_y</p:attrName>
                                        </p:attrNameLst>
                                      </p:cBhvr>
                                      <p:rCtr x="-1902" y="0"/>
                                    </p:animMotion>
                                  </p:childTnLst>
                                </p:cTn>
                              </p:par>
                              <p:par>
                                <p:cTn id="35" presetID="10" presetClass="entr" presetSubtype="0" fill="hold" grpId="0" nodeType="withEffect">
                                  <p:stCondLst>
                                    <p:cond delay="1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00"/>
                                  </p:stCondLst>
                                  <p:childTnLst>
                                    <p:animMotion origin="layout" path="M 0.03791 -4.3123E-7 L 3.24228E-6 -4.3123E-7 " pathEditMode="relative" rAng="0" ptsTypes="AA">
                                      <p:cBhvr>
                                        <p:cTn id="39" dur="500" fill="hold"/>
                                        <p:tgtEl>
                                          <p:spTgt spid="7"/>
                                        </p:tgtEl>
                                        <p:attrNameLst>
                                          <p:attrName>ppt_x</p:attrName>
                                          <p:attrName>ppt_y</p:attrName>
                                        </p:attrNameLst>
                                      </p:cBhvr>
                                      <p:rCtr x="-1902" y="0"/>
                                    </p:animMotion>
                                  </p:childTnLst>
                                </p:cTn>
                              </p:par>
                              <p:par>
                                <p:cTn id="40" presetID="10" presetClass="entr" presetSubtype="0" fill="hold" grpId="0" nodeType="withEffect">
                                  <p:stCondLst>
                                    <p:cond delay="1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63" presetClass="path" presetSubtype="0" decel="100000" fill="hold" grpId="1" nodeType="withEffect">
                                  <p:stCondLst>
                                    <p:cond delay="100"/>
                                  </p:stCondLst>
                                  <p:childTnLst>
                                    <p:animMotion origin="layout" path="M 0.03791 -4.3123E-7 L 3.24228E-6 -4.3123E-7 " pathEditMode="relative" rAng="0" ptsTypes="AA">
                                      <p:cBhvr>
                                        <p:cTn id="44" dur="500" fill="hold"/>
                                        <p:tgtEl>
                                          <p:spTgt spid="8"/>
                                        </p:tgtEl>
                                        <p:attrNameLst>
                                          <p:attrName>ppt_x</p:attrName>
                                          <p:attrName>ppt_y</p:attrName>
                                        </p:attrNameLst>
                                      </p:cBhvr>
                                      <p:rCtr x="-1902" y="0"/>
                                    </p:animMotion>
                                  </p:childTnLst>
                                </p:cTn>
                              </p:par>
                              <p:par>
                                <p:cTn id="45" presetID="10" presetClass="entr" presetSubtype="0" fill="hold" grpId="0" nodeType="withEffect">
                                  <p:stCondLst>
                                    <p:cond delay="2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63" presetClass="path" presetSubtype="0" decel="100000" fill="hold" grpId="1" nodeType="withEffect">
                                  <p:stCondLst>
                                    <p:cond delay="200"/>
                                  </p:stCondLst>
                                  <p:childTnLst>
                                    <p:animMotion origin="layout" path="M 0.03791 -4.3123E-7 L 3.24228E-6 -4.3123E-7 " pathEditMode="relative" rAng="0" ptsTypes="AA">
                                      <p:cBhvr>
                                        <p:cTn id="49" dur="500" fill="hold"/>
                                        <p:tgtEl>
                                          <p:spTgt spid="9"/>
                                        </p:tgtEl>
                                        <p:attrNameLst>
                                          <p:attrName>ppt_x</p:attrName>
                                          <p:attrName>ppt_y</p:attrName>
                                        </p:attrNameLst>
                                      </p:cBhvr>
                                      <p:rCtr x="-1902" y="0"/>
                                    </p:animMotion>
                                  </p:childTnLst>
                                </p:cTn>
                              </p:par>
                              <p:par>
                                <p:cTn id="50" presetID="10" presetClass="entr" presetSubtype="0" fill="hold" nodeType="withEffect">
                                  <p:stCondLst>
                                    <p:cond delay="2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63" presetClass="path" presetSubtype="0" decel="100000" fill="hold" nodeType="withEffect">
                                  <p:stCondLst>
                                    <p:cond delay="200"/>
                                  </p:stCondLst>
                                  <p:childTnLst>
                                    <p:animMotion origin="layout" path="M 0.03791 -4.3123E-7 L 3.24228E-6 -4.3123E-7 " pathEditMode="relative" rAng="0" ptsTypes="AA">
                                      <p:cBhvr>
                                        <p:cTn id="54" dur="500" fill="hold"/>
                                        <p:tgtEl>
                                          <p:spTgt spid="20"/>
                                        </p:tgtEl>
                                        <p:attrNameLst>
                                          <p:attrName>ppt_x</p:attrName>
                                          <p:attrName>ppt_y</p:attrName>
                                        </p:attrNameLst>
                                      </p:cBhvr>
                                      <p:rCtr x="-1902" y="0"/>
                                    </p:animMotion>
                                  </p:childTnLst>
                                </p:cTn>
                              </p:par>
                              <p:par>
                                <p:cTn id="55" presetID="10" presetClass="entr" presetSubtype="0" fill="hold" grpId="0" nodeType="withEffect">
                                  <p:stCondLst>
                                    <p:cond delay="2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63" presetClass="path" presetSubtype="0" decel="100000" fill="hold" grpId="1" nodeType="withEffect">
                                  <p:stCondLst>
                                    <p:cond delay="200"/>
                                  </p:stCondLst>
                                  <p:childTnLst>
                                    <p:animMotion origin="layout" path="M 0.03791 -4.3123E-7 L 3.24228E-6 -4.3123E-7 " pathEditMode="relative" rAng="0" ptsTypes="AA">
                                      <p:cBhvr>
                                        <p:cTn id="59" dur="500" fill="hold"/>
                                        <p:tgtEl>
                                          <p:spTgt spid="10"/>
                                        </p:tgtEl>
                                        <p:attrNameLst>
                                          <p:attrName>ppt_x</p:attrName>
                                          <p:attrName>ppt_y</p:attrName>
                                        </p:attrNameLst>
                                      </p:cBhvr>
                                      <p:rCtr x="-1902" y="0"/>
                                    </p:animMotion>
                                  </p:childTnLst>
                                </p:cTn>
                              </p:par>
                              <p:par>
                                <p:cTn id="60" presetID="10" presetClass="entr" presetSubtype="0" fill="hold" grpId="0" nodeType="withEffect">
                                  <p:stCondLst>
                                    <p:cond delay="20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63" presetClass="path" presetSubtype="0" decel="100000" fill="hold" grpId="1" nodeType="withEffect">
                                  <p:stCondLst>
                                    <p:cond delay="200"/>
                                  </p:stCondLst>
                                  <p:childTnLst>
                                    <p:animMotion origin="layout" path="M 0.03791 -4.3123E-7 L 3.24228E-6 -4.3123E-7 " pathEditMode="relative" rAng="0" ptsTypes="AA">
                                      <p:cBhvr>
                                        <p:cTn id="64" dur="500" fill="hold"/>
                                        <p:tgtEl>
                                          <p:spTgt spid="11"/>
                                        </p:tgtEl>
                                        <p:attrNameLst>
                                          <p:attrName>ppt_x</p:attrName>
                                          <p:attrName>ppt_y</p:attrName>
                                        </p:attrNameLst>
                                      </p:cBhvr>
                                      <p:rCtr x="-1902" y="0"/>
                                    </p:animMotion>
                                  </p:childTnLst>
                                </p:cTn>
                              </p:par>
                              <p:par>
                                <p:cTn id="65" presetID="10" presetClass="entr" presetSubtype="0" fill="hold" grpId="0" nodeType="withEffect">
                                  <p:stCondLst>
                                    <p:cond delay="30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63" presetClass="path" presetSubtype="0" decel="100000" fill="hold" grpId="1" nodeType="withEffect">
                                  <p:stCondLst>
                                    <p:cond delay="300"/>
                                  </p:stCondLst>
                                  <p:childTnLst>
                                    <p:animMotion origin="layout" path="M 0.03791 -4.3123E-7 L 3.24228E-6 -4.3123E-7 " pathEditMode="relative" rAng="0" ptsTypes="AA">
                                      <p:cBhvr>
                                        <p:cTn id="69" dur="500" fill="hold"/>
                                        <p:tgtEl>
                                          <p:spTgt spid="12"/>
                                        </p:tgtEl>
                                        <p:attrNameLst>
                                          <p:attrName>ppt_x</p:attrName>
                                          <p:attrName>ppt_y</p:attrName>
                                        </p:attrNameLst>
                                      </p:cBhvr>
                                      <p:rCtr x="-1902" y="0"/>
                                    </p:animMotion>
                                  </p:childTnLst>
                                </p:cTn>
                              </p:par>
                              <p:par>
                                <p:cTn id="70" presetID="10" presetClass="entr" presetSubtype="0" fill="hold" nodeType="withEffect">
                                  <p:stCondLst>
                                    <p:cond delay="30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63" presetClass="path" presetSubtype="0" decel="100000" fill="hold" nodeType="withEffect">
                                  <p:stCondLst>
                                    <p:cond delay="300"/>
                                  </p:stCondLst>
                                  <p:childTnLst>
                                    <p:animMotion origin="layout" path="M 0.03791 -4.3123E-7 L 3.24228E-6 -4.3123E-7 " pathEditMode="relative" rAng="0" ptsTypes="AA">
                                      <p:cBhvr>
                                        <p:cTn id="74" dur="500" fill="hold"/>
                                        <p:tgtEl>
                                          <p:spTgt spid="21"/>
                                        </p:tgtEl>
                                        <p:attrNameLst>
                                          <p:attrName>ppt_x</p:attrName>
                                          <p:attrName>ppt_y</p:attrName>
                                        </p:attrNameLst>
                                      </p:cBhvr>
                                      <p:rCtr x="-1902" y="0"/>
                                    </p:animMotion>
                                  </p:childTnLst>
                                </p:cTn>
                              </p:par>
                              <p:par>
                                <p:cTn id="75" presetID="10" presetClass="entr" presetSubtype="0" fill="hold" grpId="0" nodeType="withEffect">
                                  <p:stCondLst>
                                    <p:cond delay="30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63" presetClass="path" presetSubtype="0" decel="100000" fill="hold" grpId="1" nodeType="withEffect">
                                  <p:stCondLst>
                                    <p:cond delay="300"/>
                                  </p:stCondLst>
                                  <p:childTnLst>
                                    <p:animMotion origin="layout" path="M 0.03791 -4.3123E-7 L 3.24228E-6 -4.3123E-7 " pathEditMode="relative" rAng="0" ptsTypes="AA">
                                      <p:cBhvr>
                                        <p:cTn id="79" dur="500" fill="hold"/>
                                        <p:tgtEl>
                                          <p:spTgt spid="13"/>
                                        </p:tgtEl>
                                        <p:attrNameLst>
                                          <p:attrName>ppt_x</p:attrName>
                                          <p:attrName>ppt_y</p:attrName>
                                        </p:attrNameLst>
                                      </p:cBhvr>
                                      <p:rCtr x="-1902" y="0"/>
                                    </p:animMotion>
                                  </p:childTnLst>
                                </p:cTn>
                              </p:par>
                              <p:par>
                                <p:cTn id="80" presetID="10" presetClass="entr" presetSubtype="0" fill="hold" grpId="0" nodeType="withEffect">
                                  <p:stCondLst>
                                    <p:cond delay="30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63" presetClass="path" presetSubtype="0" decel="100000" fill="hold" grpId="1" nodeType="withEffect">
                                  <p:stCondLst>
                                    <p:cond delay="300"/>
                                  </p:stCondLst>
                                  <p:childTnLst>
                                    <p:animMotion origin="layout" path="M 0.03791 -4.3123E-7 L 3.24228E-6 -4.3123E-7 " pathEditMode="relative" rAng="0" ptsTypes="AA">
                                      <p:cBhvr>
                                        <p:cTn id="84" dur="500" fill="hold"/>
                                        <p:tgtEl>
                                          <p:spTgt spid="14"/>
                                        </p:tgtEl>
                                        <p:attrNameLst>
                                          <p:attrName>ppt_x</p:attrName>
                                          <p:attrName>ppt_y</p:attrName>
                                        </p:attrNameLst>
                                      </p:cBhvr>
                                      <p:rCtr x="-1902" y="0"/>
                                    </p:animMotion>
                                  </p:childTnLst>
                                </p:cTn>
                              </p:par>
                              <p:par>
                                <p:cTn id="85" presetID="10" presetClass="entr" presetSubtype="0" fill="hold" grpId="0" nodeType="withEffect">
                                  <p:stCondLst>
                                    <p:cond delay="40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par>
                                <p:cTn id="88" presetID="63" presetClass="path" presetSubtype="0" decel="100000" fill="hold" grpId="1" nodeType="withEffect">
                                  <p:stCondLst>
                                    <p:cond delay="400"/>
                                  </p:stCondLst>
                                  <p:childTnLst>
                                    <p:animMotion origin="layout" path="M 0.03791 -4.3123E-7 L 3.24228E-6 -4.3123E-7 " pathEditMode="relative" rAng="0" ptsTypes="AA">
                                      <p:cBhvr>
                                        <p:cTn id="89" dur="500" fill="hold"/>
                                        <p:tgtEl>
                                          <p:spTgt spid="15"/>
                                        </p:tgtEl>
                                        <p:attrNameLst>
                                          <p:attrName>ppt_x</p:attrName>
                                          <p:attrName>ppt_y</p:attrName>
                                        </p:attrNameLst>
                                      </p:cBhvr>
                                      <p:rCtr x="-1902" y="0"/>
                                    </p:animMotion>
                                  </p:childTnLst>
                                </p:cTn>
                              </p:par>
                              <p:par>
                                <p:cTn id="90" presetID="10" presetClass="entr" presetSubtype="0" fill="hold" nodeType="withEffect">
                                  <p:stCondLst>
                                    <p:cond delay="40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63" presetClass="path" presetSubtype="0" decel="100000" fill="hold" nodeType="withEffect">
                                  <p:stCondLst>
                                    <p:cond delay="400"/>
                                  </p:stCondLst>
                                  <p:childTnLst>
                                    <p:animMotion origin="layout" path="M 0.03791 -4.3123E-7 L 3.24228E-6 -4.3123E-7 " pathEditMode="relative" rAng="0" ptsTypes="AA">
                                      <p:cBhvr>
                                        <p:cTn id="94" dur="500" fill="hold"/>
                                        <p:tgtEl>
                                          <p:spTgt spid="22"/>
                                        </p:tgtEl>
                                        <p:attrNameLst>
                                          <p:attrName>ppt_x</p:attrName>
                                          <p:attrName>ppt_y</p:attrName>
                                        </p:attrNameLst>
                                      </p:cBhvr>
                                      <p:rCtr x="-1902" y="0"/>
                                    </p:animMotion>
                                  </p:childTnLst>
                                </p:cTn>
                              </p:par>
                              <p:par>
                                <p:cTn id="95" presetID="10" presetClass="entr" presetSubtype="0" fill="hold" grpId="0" nodeType="withEffect">
                                  <p:stCondLst>
                                    <p:cond delay="40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par>
                                <p:cTn id="98" presetID="63" presetClass="path" presetSubtype="0" decel="100000" fill="hold" grpId="1" nodeType="withEffect">
                                  <p:stCondLst>
                                    <p:cond delay="400"/>
                                  </p:stCondLst>
                                  <p:childTnLst>
                                    <p:animMotion origin="layout" path="M 0.03791 -4.3123E-7 L 3.24228E-6 -4.3123E-7 " pathEditMode="relative" rAng="0" ptsTypes="AA">
                                      <p:cBhvr>
                                        <p:cTn id="99" dur="500" fill="hold"/>
                                        <p:tgtEl>
                                          <p:spTgt spid="16"/>
                                        </p:tgtEl>
                                        <p:attrNameLst>
                                          <p:attrName>ppt_x</p:attrName>
                                          <p:attrName>ppt_y</p:attrName>
                                        </p:attrNameLst>
                                      </p:cBhvr>
                                      <p:rCtr x="-1902" y="0"/>
                                    </p:animMotion>
                                  </p:childTnLst>
                                </p:cTn>
                              </p:par>
                              <p:par>
                                <p:cTn id="100" presetID="10" presetClass="entr" presetSubtype="0" fill="hold" grpId="0" nodeType="withEffect">
                                  <p:stCondLst>
                                    <p:cond delay="40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500"/>
                                        <p:tgtEl>
                                          <p:spTgt spid="17"/>
                                        </p:tgtEl>
                                      </p:cBhvr>
                                    </p:animEffect>
                                  </p:childTnLst>
                                </p:cTn>
                              </p:par>
                              <p:par>
                                <p:cTn id="103" presetID="63" presetClass="path" presetSubtype="0" decel="100000" fill="hold" grpId="1" nodeType="withEffect">
                                  <p:stCondLst>
                                    <p:cond delay="400"/>
                                  </p:stCondLst>
                                  <p:childTnLst>
                                    <p:animMotion origin="layout" path="M 0.03791 -4.3123E-7 L 3.24228E-6 -4.3123E-7 " pathEditMode="relative" rAng="0" ptsTypes="AA">
                                      <p:cBhvr>
                                        <p:cTn id="104" dur="500" fill="hold"/>
                                        <p:tgtEl>
                                          <p:spTgt spid="17"/>
                                        </p:tgtEl>
                                        <p:attrNameLst>
                                          <p:attrName>ppt_x</p:attrName>
                                          <p:attrName>ppt_y</p:attrName>
                                        </p:attrNameLst>
                                      </p:cBhvr>
                                      <p:rCtr x="-19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1">
            <a:extLst>
              <a:ext uri="{FF2B5EF4-FFF2-40B4-BE49-F238E27FC236}">
                <a16:creationId xmlns:a16="http://schemas.microsoft.com/office/drawing/2014/main" id="{D7642541-CE4F-4FAD-8E55-BD07D439A10A}"/>
              </a:ext>
            </a:extLst>
          </p:cNvPr>
          <p:cNvSpPr txBox="1">
            <a:spLocks noGrp="1"/>
          </p:cNvSpPr>
          <p:nvPr>
            <p:ph type="title" idx="4294967295"/>
          </p:nvPr>
        </p:nvSpPr>
        <p:spPr>
          <a:xfrm>
            <a:off x="2493148" y="681798"/>
            <a:ext cx="2812864" cy="1108075"/>
          </a:xfrm>
          <a:prstGeom prst="rect">
            <a:avLst/>
          </a:prstGeom>
          <a:noFill/>
          <a:ln>
            <a:noFill/>
            <a:prstDash/>
          </a:ln>
          <a:effectLst/>
        </p:spPr>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marL="0" marR="0" lvl="0" indent="0" algn="r" defTabSz="913742" rtl="0" eaLnBrk="1" fontAlgn="auto" latinLnBrk="0" hangingPunct="1">
              <a:lnSpc>
                <a:spcPct val="90000"/>
              </a:lnSpc>
              <a:spcBef>
                <a:spcPct val="20000"/>
              </a:spcBef>
              <a:spcAft>
                <a:spcPts val="588"/>
              </a:spcAft>
              <a:buClrTx/>
              <a:buSzTx/>
              <a:buFont typeface="Wingdings" panose="05000000000000000000" pitchFamily="2" charset="2"/>
              <a:buNone/>
              <a:tabLst/>
              <a:defRPr/>
            </a:pPr>
            <a:r>
              <a:rPr kumimoji="0" lang="en-US" sz="8000" b="0" i="0" u="none" strike="noStrike" kern="1200" cap="none" spc="0" normalizeH="0" baseline="0" noProof="0" dirty="0">
                <a:ln>
                  <a:noFill/>
                </a:ln>
                <a:gradFill flip="none" rotWithShape="1">
                  <a:gsLst>
                    <a:gs pos="95000">
                      <a:schemeClr val="accent5"/>
                    </a:gs>
                    <a:gs pos="38000">
                      <a:schemeClr val="tx2"/>
                    </a:gs>
                  </a:gsLst>
                  <a:lin ang="18900000" scaled="1"/>
                  <a:tileRect/>
                </a:gradFill>
                <a:effectLst/>
                <a:uLnTx/>
                <a:uFillTx/>
                <a:latin typeface="+mj-lt"/>
                <a:ea typeface="MS PGothic" panose="020B0600070205080204" pitchFamily="34" charset="-128"/>
                <a:cs typeface="Segoe UI Semibold" panose="020B0702040204020203" pitchFamily="34" charset="0"/>
              </a:rPr>
              <a:t>&gt;94%</a:t>
            </a:r>
            <a:endParaRPr kumimoji="0" lang="en-US" sz="11500" b="0" i="0" u="none" strike="noStrike" kern="1200" cap="none" spc="0" normalizeH="0" baseline="0" noProof="0" dirty="0">
              <a:ln>
                <a:noFill/>
              </a:ln>
              <a:gradFill flip="none" rotWithShape="1">
                <a:gsLst>
                  <a:gs pos="95000">
                    <a:schemeClr val="accent5"/>
                  </a:gs>
                  <a:gs pos="38000">
                    <a:schemeClr val="tx2"/>
                  </a:gs>
                </a:gsLst>
                <a:lin ang="18900000" scaled="1"/>
                <a:tileRect/>
              </a:gradFill>
              <a:effectLst/>
              <a:uLnTx/>
              <a:uFillTx/>
              <a:latin typeface="+mj-lt"/>
              <a:ea typeface="MS PGothic" panose="020B0600070205080204" pitchFamily="34" charset="-128"/>
              <a:cs typeface="Segoe UI" pitchFamily="34" charset="0"/>
            </a:endParaRPr>
          </a:p>
        </p:txBody>
      </p:sp>
      <p:sp>
        <p:nvSpPr>
          <p:cNvPr id="25" name="Content Placeholder 4">
            <a:extLst>
              <a:ext uri="{FF2B5EF4-FFF2-40B4-BE49-F238E27FC236}">
                <a16:creationId xmlns:a16="http://schemas.microsoft.com/office/drawing/2014/main" id="{D5AC64F2-C390-416E-90C7-8E411BE2F66E}"/>
              </a:ext>
            </a:extLst>
          </p:cNvPr>
          <p:cNvSpPr txBox="1">
            <a:spLocks/>
          </p:cNvSpPr>
          <p:nvPr/>
        </p:nvSpPr>
        <p:spPr>
          <a:xfrm>
            <a:off x="5306011" y="681798"/>
            <a:ext cx="4637315" cy="1106424"/>
          </a:xfrm>
          <a:prstGeom prst="rect">
            <a:avLst/>
          </a:prstGeom>
        </p:spPr>
        <p:txBody>
          <a:bodyPr vert="horz" wrap="square" lIns="91440" tIns="91440" rIns="146304" bIns="91440" rtlCol="0"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42">
              <a:lnSpc>
                <a:spcPct val="90000"/>
              </a:lnSpc>
              <a:spcAft>
                <a:spcPts val="588"/>
              </a:spcAft>
              <a:buSzTx/>
              <a:defRPr/>
            </a:pPr>
            <a:r>
              <a:rPr lang="en-US" sz="3200" spc="0" dirty="0">
                <a:gradFill>
                  <a:gsLst>
                    <a:gs pos="81091">
                      <a:schemeClr val="tx1"/>
                    </a:gs>
                    <a:gs pos="53818">
                      <a:schemeClr val="tx1"/>
                    </a:gs>
                  </a:gsLst>
                  <a:lin ang="5400000" scaled="0"/>
                </a:gradFill>
                <a:ea typeface="MS PGothic" panose="020B0600070205080204" pitchFamily="34" charset="-128"/>
                <a:cs typeface="Segoe UI Semibold" panose="020B0702040204020203" pitchFamily="34" charset="0"/>
              </a:rPr>
              <a:t>of Fortune 500 retailers use Microsoft Azure</a:t>
            </a:r>
          </a:p>
        </p:txBody>
      </p:sp>
      <p:sp>
        <p:nvSpPr>
          <p:cNvPr id="52" name="Rectangle 51">
            <a:extLst>
              <a:ext uri="{FF2B5EF4-FFF2-40B4-BE49-F238E27FC236}">
                <a16:creationId xmlns:a16="http://schemas.microsoft.com/office/drawing/2014/main" id="{BA1C8FA8-F78D-47AC-AB73-C18C6A538704}"/>
              </a:ext>
              <a:ext uri="{C183D7F6-B498-43B3-948B-1728B52AA6E4}">
                <adec:decorative xmlns:adec="http://schemas.microsoft.com/office/drawing/2017/decorative" val="1"/>
              </a:ext>
            </a:extLst>
          </p:cNvPr>
          <p:cNvSpPr/>
          <p:nvPr/>
        </p:nvSpPr>
        <p:spPr bwMode="auto">
          <a:xfrm>
            <a:off x="649991" y="2201862"/>
            <a:ext cx="11136491" cy="40090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descr="Row of logos from left to right: Albertson's, Best Buy, Costco Wholesale, Dick's Sporting Goods, Foot Locker, and Gap">
            <a:extLst>
              <a:ext uri="{FF2B5EF4-FFF2-40B4-BE49-F238E27FC236}">
                <a16:creationId xmlns:a16="http://schemas.microsoft.com/office/drawing/2014/main" id="{F74FC4E9-B752-4FE5-9B8D-84B33C344558}"/>
              </a:ext>
            </a:extLst>
          </p:cNvPr>
          <p:cNvGrpSpPr/>
          <p:nvPr/>
        </p:nvGrpSpPr>
        <p:grpSpPr>
          <a:xfrm>
            <a:off x="942259" y="2668022"/>
            <a:ext cx="10137221" cy="402708"/>
            <a:chOff x="942259" y="2668022"/>
            <a:chExt cx="10137221" cy="402708"/>
          </a:xfrm>
        </p:grpSpPr>
        <p:pic>
          <p:nvPicPr>
            <p:cNvPr id="3" name="Graphic 2" descr="Albertsons® logo">
              <a:extLst>
                <a:ext uri="{FF2B5EF4-FFF2-40B4-BE49-F238E27FC236}">
                  <a16:creationId xmlns:a16="http://schemas.microsoft.com/office/drawing/2014/main" id="{F04FED30-60FE-48FB-AA33-E5F1BB8B3BFE}"/>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2259" y="2773034"/>
              <a:ext cx="1271698" cy="192682"/>
            </a:xfrm>
            <a:prstGeom prst="rect">
              <a:avLst/>
            </a:prstGeom>
          </p:spPr>
        </p:pic>
        <p:pic>
          <p:nvPicPr>
            <p:cNvPr id="4" name="Picture 3" descr="Best Buy logo">
              <a:extLst>
                <a:ext uri="{FF2B5EF4-FFF2-40B4-BE49-F238E27FC236}">
                  <a16:creationId xmlns:a16="http://schemas.microsoft.com/office/drawing/2014/main" id="{BBC85644-3A9D-4D0F-9E84-6184F91984F2}"/>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01195" y="2708824"/>
              <a:ext cx="465930" cy="321104"/>
            </a:xfrm>
            <a:prstGeom prst="rect">
              <a:avLst/>
            </a:prstGeom>
          </p:spPr>
        </p:pic>
        <p:pic>
          <p:nvPicPr>
            <p:cNvPr id="5" name="Picture 4" descr="Costco® Wholesale logo">
              <a:extLst>
                <a:ext uri="{FF2B5EF4-FFF2-40B4-BE49-F238E27FC236}">
                  <a16:creationId xmlns:a16="http://schemas.microsoft.com/office/drawing/2014/main" id="{7A64BB65-7FD6-4468-BABB-BC55D55DCE0E}"/>
                </a:ext>
                <a:ext uri="{C183D7F6-B498-43B3-948B-1728B52AA6E4}">
                  <adec:decorative xmlns:adec="http://schemas.microsoft.com/office/drawing/2017/decorative" val="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44338" y="2709604"/>
              <a:ext cx="891748" cy="319542"/>
            </a:xfrm>
            <a:prstGeom prst="rect">
              <a:avLst/>
            </a:prstGeom>
          </p:spPr>
        </p:pic>
        <p:pic>
          <p:nvPicPr>
            <p:cNvPr id="6" name="Graphic 5" descr="DICK'S Sporting Goods logo">
              <a:extLst>
                <a:ext uri="{FF2B5EF4-FFF2-40B4-BE49-F238E27FC236}">
                  <a16:creationId xmlns:a16="http://schemas.microsoft.com/office/drawing/2014/main" id="{B485212B-5727-44E3-89FA-8B9CE871EB5A}"/>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57285" y="2674886"/>
              <a:ext cx="777960" cy="388980"/>
            </a:xfrm>
            <a:prstGeom prst="rect">
              <a:avLst/>
            </a:prstGeom>
          </p:spPr>
        </p:pic>
        <p:grpSp>
          <p:nvGrpSpPr>
            <p:cNvPr id="51" name="Group 50">
              <a:extLst>
                <a:ext uri="{FF2B5EF4-FFF2-40B4-BE49-F238E27FC236}">
                  <a16:creationId xmlns:a16="http://schemas.microsoft.com/office/drawing/2014/main" id="{D1E2C554-113E-49DC-B9A5-EB7B169E5023}"/>
                </a:ext>
              </a:extLst>
            </p:cNvPr>
            <p:cNvGrpSpPr/>
            <p:nvPr/>
          </p:nvGrpSpPr>
          <p:grpSpPr>
            <a:xfrm>
              <a:off x="8422484" y="2786427"/>
              <a:ext cx="1159666" cy="165896"/>
              <a:chOff x="8175182" y="7698103"/>
              <a:chExt cx="1349261" cy="193018"/>
            </a:xfrm>
          </p:grpSpPr>
          <p:sp>
            <p:nvSpPr>
              <p:cNvPr id="30" name="Freeform: Shape 29">
                <a:extLst>
                  <a:ext uri="{FF2B5EF4-FFF2-40B4-BE49-F238E27FC236}">
                    <a16:creationId xmlns:a16="http://schemas.microsoft.com/office/drawing/2014/main" id="{8B533CFA-2645-4877-898A-C487BBD589BD}"/>
                  </a:ext>
                </a:extLst>
              </p:cNvPr>
              <p:cNvSpPr/>
              <p:nvPr/>
            </p:nvSpPr>
            <p:spPr>
              <a:xfrm>
                <a:off x="8264242" y="7698103"/>
                <a:ext cx="1031444" cy="192850"/>
              </a:xfrm>
              <a:custGeom>
                <a:avLst/>
                <a:gdLst>
                  <a:gd name="connsiteX0" fmla="*/ 889843 w 1031444"/>
                  <a:gd name="connsiteY0" fmla="*/ 95384 h 192850"/>
                  <a:gd name="connsiteX1" fmla="*/ 889843 w 1031444"/>
                  <a:gd name="connsiteY1" fmla="*/ 2450 h 192850"/>
                  <a:gd name="connsiteX2" fmla="*/ 892301 w 1031444"/>
                  <a:gd name="connsiteY2" fmla="*/ 0 h 192850"/>
                  <a:gd name="connsiteX3" fmla="*/ 938138 w 1031444"/>
                  <a:gd name="connsiteY3" fmla="*/ 0 h 192850"/>
                  <a:gd name="connsiteX4" fmla="*/ 940388 w 1031444"/>
                  <a:gd name="connsiteY4" fmla="*/ 2241 h 192850"/>
                  <a:gd name="connsiteX5" fmla="*/ 940388 w 1031444"/>
                  <a:gd name="connsiteY5" fmla="*/ 90902 h 192850"/>
                  <a:gd name="connsiteX6" fmla="*/ 940797 w 1031444"/>
                  <a:gd name="connsiteY6" fmla="*/ 92127 h 192850"/>
                  <a:gd name="connsiteX7" fmla="*/ 942021 w 1031444"/>
                  <a:gd name="connsiteY7" fmla="*/ 91519 h 192850"/>
                  <a:gd name="connsiteX8" fmla="*/ 945505 w 1031444"/>
                  <a:gd name="connsiteY8" fmla="*/ 87028 h 192850"/>
                  <a:gd name="connsiteX9" fmla="*/ 964323 w 1031444"/>
                  <a:gd name="connsiteY9" fmla="*/ 63801 h 192850"/>
                  <a:gd name="connsiteX10" fmla="*/ 967807 w 1031444"/>
                  <a:gd name="connsiteY10" fmla="*/ 62168 h 192850"/>
                  <a:gd name="connsiteX11" fmla="*/ 1018144 w 1031444"/>
                  <a:gd name="connsiteY11" fmla="*/ 62168 h 192850"/>
                  <a:gd name="connsiteX12" fmla="*/ 1019169 w 1031444"/>
                  <a:gd name="connsiteY12" fmla="*/ 62776 h 192850"/>
                  <a:gd name="connsiteX13" fmla="*/ 1018752 w 1031444"/>
                  <a:gd name="connsiteY13" fmla="*/ 63792 h 192850"/>
                  <a:gd name="connsiteX14" fmla="*/ 1009343 w 1031444"/>
                  <a:gd name="connsiteY14" fmla="*/ 75206 h 192850"/>
                  <a:gd name="connsiteX15" fmla="*/ 981108 w 1031444"/>
                  <a:gd name="connsiteY15" fmla="*/ 109656 h 192850"/>
                  <a:gd name="connsiteX16" fmla="*/ 974149 w 1031444"/>
                  <a:gd name="connsiteY16" fmla="*/ 118003 h 192850"/>
                  <a:gd name="connsiteX17" fmla="*/ 974149 w 1031444"/>
                  <a:gd name="connsiteY17" fmla="*/ 120661 h 192850"/>
                  <a:gd name="connsiteX18" fmla="*/ 994409 w 1031444"/>
                  <a:gd name="connsiteY18" fmla="*/ 144705 h 192850"/>
                  <a:gd name="connsiteX19" fmla="*/ 1019169 w 1031444"/>
                  <a:gd name="connsiteY19" fmla="*/ 174464 h 192850"/>
                  <a:gd name="connsiteX20" fmla="*/ 1031036 w 1031444"/>
                  <a:gd name="connsiteY20" fmla="*/ 188527 h 192850"/>
                  <a:gd name="connsiteX21" fmla="*/ 1031445 w 1031444"/>
                  <a:gd name="connsiteY21" fmla="*/ 189752 h 192850"/>
                  <a:gd name="connsiteX22" fmla="*/ 1030211 w 1031444"/>
                  <a:gd name="connsiteY22" fmla="*/ 190160 h 192850"/>
                  <a:gd name="connsiteX23" fmla="*/ 975374 w 1031444"/>
                  <a:gd name="connsiteY23" fmla="*/ 190160 h 192850"/>
                  <a:gd name="connsiteX24" fmla="*/ 972924 w 1031444"/>
                  <a:gd name="connsiteY24" fmla="*/ 188945 h 192850"/>
                  <a:gd name="connsiteX25" fmla="*/ 947955 w 1031444"/>
                  <a:gd name="connsiteY25" fmla="*/ 158777 h 192850"/>
                  <a:gd name="connsiteX26" fmla="*/ 942638 w 1031444"/>
                  <a:gd name="connsiteY26" fmla="*/ 152244 h 192850"/>
                  <a:gd name="connsiteX27" fmla="*/ 941205 w 1031444"/>
                  <a:gd name="connsiteY27" fmla="*/ 151237 h 192850"/>
                  <a:gd name="connsiteX28" fmla="*/ 940797 w 1031444"/>
                  <a:gd name="connsiteY28" fmla="*/ 152870 h 192850"/>
                  <a:gd name="connsiteX29" fmla="*/ 940797 w 1031444"/>
                  <a:gd name="connsiteY29" fmla="*/ 188328 h 192850"/>
                  <a:gd name="connsiteX30" fmla="*/ 938546 w 1031444"/>
                  <a:gd name="connsiteY30" fmla="*/ 190160 h 192850"/>
                  <a:gd name="connsiteX31" fmla="*/ 892710 w 1031444"/>
                  <a:gd name="connsiteY31" fmla="*/ 190160 h 192850"/>
                  <a:gd name="connsiteX32" fmla="*/ 890051 w 1031444"/>
                  <a:gd name="connsiteY32" fmla="*/ 187511 h 192850"/>
                  <a:gd name="connsiteX33" fmla="*/ 889843 w 1031444"/>
                  <a:gd name="connsiteY33" fmla="*/ 95384 h 192850"/>
                  <a:gd name="connsiteX34" fmla="*/ 665795 w 1031444"/>
                  <a:gd name="connsiteY34" fmla="*/ 192610 h 192850"/>
                  <a:gd name="connsiteX35" fmla="*/ 646968 w 1031444"/>
                  <a:gd name="connsiteY35" fmla="*/ 189961 h 192850"/>
                  <a:gd name="connsiteX36" fmla="*/ 629366 w 1031444"/>
                  <a:gd name="connsiteY36" fmla="*/ 181804 h 192850"/>
                  <a:gd name="connsiteX37" fmla="*/ 611974 w 1031444"/>
                  <a:gd name="connsiteY37" fmla="*/ 166317 h 192850"/>
                  <a:gd name="connsiteX38" fmla="*/ 601948 w 1031444"/>
                  <a:gd name="connsiteY38" fmla="*/ 150212 h 192850"/>
                  <a:gd name="connsiteX39" fmla="*/ 596831 w 1031444"/>
                  <a:gd name="connsiteY39" fmla="*/ 115363 h 192850"/>
                  <a:gd name="connsiteX40" fmla="*/ 600723 w 1031444"/>
                  <a:gd name="connsiteY40" fmla="*/ 97834 h 192850"/>
                  <a:gd name="connsiteX41" fmla="*/ 616891 w 1031444"/>
                  <a:gd name="connsiteY41" fmla="*/ 72557 h 192850"/>
                  <a:gd name="connsiteX42" fmla="*/ 637142 w 1031444"/>
                  <a:gd name="connsiteY42" fmla="*/ 58294 h 192850"/>
                  <a:gd name="connsiteX43" fmla="*/ 649010 w 1031444"/>
                  <a:gd name="connsiteY43" fmla="*/ 54420 h 192850"/>
                  <a:gd name="connsiteX44" fmla="*/ 672953 w 1031444"/>
                  <a:gd name="connsiteY44" fmla="*/ 52587 h 192850"/>
                  <a:gd name="connsiteX45" fmla="*/ 688096 w 1031444"/>
                  <a:gd name="connsiteY45" fmla="*/ 55436 h 192850"/>
                  <a:gd name="connsiteX46" fmla="*/ 702413 w 1031444"/>
                  <a:gd name="connsiteY46" fmla="*/ 61760 h 192850"/>
                  <a:gd name="connsiteX47" fmla="*/ 718989 w 1031444"/>
                  <a:gd name="connsiteY47" fmla="*/ 75614 h 192850"/>
                  <a:gd name="connsiteX48" fmla="*/ 730040 w 1031444"/>
                  <a:gd name="connsiteY48" fmla="*/ 91519 h 192850"/>
                  <a:gd name="connsiteX49" fmla="*/ 735157 w 1031444"/>
                  <a:gd name="connsiteY49" fmla="*/ 106399 h 192850"/>
                  <a:gd name="connsiteX50" fmla="*/ 735974 w 1031444"/>
                  <a:gd name="connsiteY50" fmla="*/ 134316 h 192850"/>
                  <a:gd name="connsiteX51" fmla="*/ 730857 w 1031444"/>
                  <a:gd name="connsiteY51" fmla="*/ 151437 h 192850"/>
                  <a:gd name="connsiteX52" fmla="*/ 702005 w 1031444"/>
                  <a:gd name="connsiteY52" fmla="*/ 183229 h 192850"/>
                  <a:gd name="connsiteX53" fmla="*/ 684004 w 1031444"/>
                  <a:gd name="connsiteY53" fmla="*/ 190777 h 192850"/>
                  <a:gd name="connsiteX54" fmla="*/ 665795 w 1031444"/>
                  <a:gd name="connsiteY54" fmla="*/ 192610 h 192850"/>
                  <a:gd name="connsiteX55" fmla="*/ 667836 w 1031444"/>
                  <a:gd name="connsiteY55" fmla="*/ 101699 h 192850"/>
                  <a:gd name="connsiteX56" fmla="*/ 656377 w 1031444"/>
                  <a:gd name="connsiteY56" fmla="*/ 104557 h 192850"/>
                  <a:gd name="connsiteX57" fmla="*/ 646759 w 1031444"/>
                  <a:gd name="connsiteY57" fmla="*/ 118420 h 192850"/>
                  <a:gd name="connsiteX58" fmla="*/ 647785 w 1031444"/>
                  <a:gd name="connsiteY58" fmla="*/ 131467 h 192850"/>
                  <a:gd name="connsiteX59" fmla="*/ 658627 w 1031444"/>
                  <a:gd name="connsiteY59" fmla="*/ 141248 h 192850"/>
                  <a:gd name="connsiteX60" fmla="*/ 673162 w 1031444"/>
                  <a:gd name="connsiteY60" fmla="*/ 141448 h 192850"/>
                  <a:gd name="connsiteX61" fmla="*/ 685438 w 1031444"/>
                  <a:gd name="connsiteY61" fmla="*/ 130442 h 192850"/>
                  <a:gd name="connsiteX62" fmla="*/ 684621 w 1031444"/>
                  <a:gd name="connsiteY62" fmla="*/ 111489 h 192850"/>
                  <a:gd name="connsiteX63" fmla="*/ 676020 w 1031444"/>
                  <a:gd name="connsiteY63" fmla="*/ 103740 h 192850"/>
                  <a:gd name="connsiteX64" fmla="*/ 667836 w 1031444"/>
                  <a:gd name="connsiteY64" fmla="*/ 101708 h 192850"/>
                  <a:gd name="connsiteX65" fmla="*/ 140532 w 1031444"/>
                  <a:gd name="connsiteY65" fmla="*/ 124327 h 192850"/>
                  <a:gd name="connsiteX66" fmla="*/ 137874 w 1031444"/>
                  <a:gd name="connsiteY66" fmla="*/ 141656 h 192850"/>
                  <a:gd name="connsiteX67" fmla="*/ 126206 w 1031444"/>
                  <a:gd name="connsiteY67" fmla="*/ 164275 h 192850"/>
                  <a:gd name="connsiteX68" fmla="*/ 109231 w 1031444"/>
                  <a:gd name="connsiteY68" fmla="*/ 180579 h 192850"/>
                  <a:gd name="connsiteX69" fmla="*/ 95104 w 1031444"/>
                  <a:gd name="connsiteY69" fmla="*/ 188328 h 192850"/>
                  <a:gd name="connsiteX70" fmla="*/ 64210 w 1031444"/>
                  <a:gd name="connsiteY70" fmla="*/ 192610 h 192850"/>
                  <a:gd name="connsiteX71" fmla="*/ 46409 w 1031444"/>
                  <a:gd name="connsiteY71" fmla="*/ 188527 h 192850"/>
                  <a:gd name="connsiteX72" fmla="*/ 13257 w 1031444"/>
                  <a:gd name="connsiteY72" fmla="*/ 163050 h 192850"/>
                  <a:gd name="connsiteX73" fmla="*/ 4664 w 1031444"/>
                  <a:gd name="connsiteY73" fmla="*/ 147771 h 192850"/>
                  <a:gd name="connsiteX74" fmla="*/ 781 w 1031444"/>
                  <a:gd name="connsiteY74" fmla="*/ 132484 h 192850"/>
                  <a:gd name="connsiteX75" fmla="*/ 164 w 1031444"/>
                  <a:gd name="connsiteY75" fmla="*/ 116996 h 192850"/>
                  <a:gd name="connsiteX76" fmla="*/ 5073 w 1031444"/>
                  <a:gd name="connsiteY76" fmla="*/ 96201 h 192850"/>
                  <a:gd name="connsiteX77" fmla="*/ 26149 w 1031444"/>
                  <a:gd name="connsiteY77" fmla="*/ 68074 h 192850"/>
                  <a:gd name="connsiteX78" fmla="*/ 42517 w 1031444"/>
                  <a:gd name="connsiteY78" fmla="*/ 58094 h 192850"/>
                  <a:gd name="connsiteX79" fmla="*/ 77720 w 1031444"/>
                  <a:gd name="connsiteY79" fmla="*/ 52995 h 192850"/>
                  <a:gd name="connsiteX80" fmla="*/ 93879 w 1031444"/>
                  <a:gd name="connsiteY80" fmla="*/ 56461 h 192850"/>
                  <a:gd name="connsiteX81" fmla="*/ 116380 w 1031444"/>
                  <a:gd name="connsiteY81" fmla="*/ 69907 h 192850"/>
                  <a:gd name="connsiteX82" fmla="*/ 132140 w 1031444"/>
                  <a:gd name="connsiteY82" fmla="*/ 89269 h 192850"/>
                  <a:gd name="connsiteX83" fmla="*/ 137257 w 1031444"/>
                  <a:gd name="connsiteY83" fmla="*/ 101091 h 192850"/>
                  <a:gd name="connsiteX84" fmla="*/ 140532 w 1031444"/>
                  <a:gd name="connsiteY84" fmla="*/ 124327 h 192850"/>
                  <a:gd name="connsiteX85" fmla="*/ 49685 w 1031444"/>
                  <a:gd name="connsiteY85" fmla="*/ 122494 h 192850"/>
                  <a:gd name="connsiteX86" fmla="*/ 50093 w 1031444"/>
                  <a:gd name="connsiteY86" fmla="*/ 126577 h 192850"/>
                  <a:gd name="connsiteX87" fmla="*/ 62160 w 1031444"/>
                  <a:gd name="connsiteY87" fmla="*/ 140840 h 192850"/>
                  <a:gd name="connsiteX88" fmla="*/ 80986 w 1031444"/>
                  <a:gd name="connsiteY88" fmla="*/ 140232 h 192850"/>
                  <a:gd name="connsiteX89" fmla="*/ 89996 w 1031444"/>
                  <a:gd name="connsiteY89" fmla="*/ 130034 h 192850"/>
                  <a:gd name="connsiteX90" fmla="*/ 90404 w 1031444"/>
                  <a:gd name="connsiteY90" fmla="*/ 115154 h 192850"/>
                  <a:gd name="connsiteX91" fmla="*/ 76695 w 1031444"/>
                  <a:gd name="connsiteY91" fmla="*/ 102525 h 192850"/>
                  <a:gd name="connsiteX92" fmla="*/ 60726 w 1031444"/>
                  <a:gd name="connsiteY92" fmla="*/ 103541 h 192850"/>
                  <a:gd name="connsiteX93" fmla="*/ 52343 w 1031444"/>
                  <a:gd name="connsiteY93" fmla="*/ 110264 h 192850"/>
                  <a:gd name="connsiteX94" fmla="*/ 49685 w 1031444"/>
                  <a:gd name="connsiteY94" fmla="*/ 122494 h 192850"/>
                  <a:gd name="connsiteX95" fmla="*/ 220946 w 1031444"/>
                  <a:gd name="connsiteY95" fmla="*/ 192610 h 192850"/>
                  <a:gd name="connsiteX96" fmla="*/ 202120 w 1031444"/>
                  <a:gd name="connsiteY96" fmla="*/ 189961 h 192850"/>
                  <a:gd name="connsiteX97" fmla="*/ 184119 w 1031444"/>
                  <a:gd name="connsiteY97" fmla="*/ 181605 h 192850"/>
                  <a:gd name="connsiteX98" fmla="*/ 161391 w 1031444"/>
                  <a:gd name="connsiteY98" fmla="*/ 159185 h 192850"/>
                  <a:gd name="connsiteX99" fmla="*/ 153824 w 1031444"/>
                  <a:gd name="connsiteY99" fmla="*/ 143489 h 192850"/>
                  <a:gd name="connsiteX100" fmla="*/ 150758 w 1031444"/>
                  <a:gd name="connsiteY100" fmla="*/ 116179 h 192850"/>
                  <a:gd name="connsiteX101" fmla="*/ 154641 w 1031444"/>
                  <a:gd name="connsiteY101" fmla="*/ 98033 h 192850"/>
                  <a:gd name="connsiteX102" fmla="*/ 171426 w 1031444"/>
                  <a:gd name="connsiteY102" fmla="*/ 72357 h 192850"/>
                  <a:gd name="connsiteX103" fmla="*/ 191677 w 1031444"/>
                  <a:gd name="connsiteY103" fmla="*/ 58294 h 192850"/>
                  <a:gd name="connsiteX104" fmla="*/ 209478 w 1031444"/>
                  <a:gd name="connsiteY104" fmla="*/ 53195 h 192850"/>
                  <a:gd name="connsiteX105" fmla="*/ 226263 w 1031444"/>
                  <a:gd name="connsiteY105" fmla="*/ 52587 h 192850"/>
                  <a:gd name="connsiteX106" fmla="*/ 237305 w 1031444"/>
                  <a:gd name="connsiteY106" fmla="*/ 54420 h 192850"/>
                  <a:gd name="connsiteX107" fmla="*/ 245906 w 1031444"/>
                  <a:gd name="connsiteY107" fmla="*/ 56869 h 192850"/>
                  <a:gd name="connsiteX108" fmla="*/ 256340 w 1031444"/>
                  <a:gd name="connsiteY108" fmla="*/ 61959 h 192850"/>
                  <a:gd name="connsiteX109" fmla="*/ 275575 w 1031444"/>
                  <a:gd name="connsiteY109" fmla="*/ 78880 h 192850"/>
                  <a:gd name="connsiteX110" fmla="*/ 286208 w 1031444"/>
                  <a:gd name="connsiteY110" fmla="*/ 96818 h 192850"/>
                  <a:gd name="connsiteX111" fmla="*/ 290717 w 1031444"/>
                  <a:gd name="connsiteY111" fmla="*/ 129018 h 192850"/>
                  <a:gd name="connsiteX112" fmla="*/ 284983 w 1031444"/>
                  <a:gd name="connsiteY112" fmla="*/ 150829 h 192850"/>
                  <a:gd name="connsiteX113" fmla="*/ 266157 w 1031444"/>
                  <a:gd name="connsiteY113" fmla="*/ 175489 h 192850"/>
                  <a:gd name="connsiteX114" fmla="*/ 246314 w 1031444"/>
                  <a:gd name="connsiteY114" fmla="*/ 188128 h 192850"/>
                  <a:gd name="connsiteX115" fmla="*/ 220937 w 1031444"/>
                  <a:gd name="connsiteY115" fmla="*/ 192610 h 192850"/>
                  <a:gd name="connsiteX116" fmla="*/ 222579 w 1031444"/>
                  <a:gd name="connsiteY116" fmla="*/ 142065 h 192850"/>
                  <a:gd name="connsiteX117" fmla="*/ 225247 w 1031444"/>
                  <a:gd name="connsiteY117" fmla="*/ 141856 h 192850"/>
                  <a:gd name="connsiteX118" fmla="*/ 235272 w 1031444"/>
                  <a:gd name="connsiteY118" fmla="*/ 138390 h 192850"/>
                  <a:gd name="connsiteX119" fmla="*/ 241406 w 1031444"/>
                  <a:gd name="connsiteY119" fmla="*/ 127793 h 192850"/>
                  <a:gd name="connsiteX120" fmla="*/ 240390 w 1031444"/>
                  <a:gd name="connsiteY120" fmla="*/ 112305 h 192850"/>
                  <a:gd name="connsiteX121" fmla="*/ 228323 w 1031444"/>
                  <a:gd name="connsiteY121" fmla="*/ 102525 h 192850"/>
                  <a:gd name="connsiteX122" fmla="*/ 211737 w 1031444"/>
                  <a:gd name="connsiteY122" fmla="*/ 103341 h 192850"/>
                  <a:gd name="connsiteX123" fmla="*/ 201303 w 1031444"/>
                  <a:gd name="connsiteY123" fmla="*/ 114746 h 192850"/>
                  <a:gd name="connsiteX124" fmla="*/ 201303 w 1031444"/>
                  <a:gd name="connsiteY124" fmla="*/ 129018 h 192850"/>
                  <a:gd name="connsiteX125" fmla="*/ 206629 w 1031444"/>
                  <a:gd name="connsiteY125" fmla="*/ 137573 h 192850"/>
                  <a:gd name="connsiteX126" fmla="*/ 222588 w 1031444"/>
                  <a:gd name="connsiteY126" fmla="*/ 142065 h 19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31444" h="192850">
                    <a:moveTo>
                      <a:pt x="889843" y="95384"/>
                    </a:moveTo>
                    <a:lnTo>
                      <a:pt x="889843" y="2450"/>
                    </a:lnTo>
                    <a:cubicBezTo>
                      <a:pt x="889843" y="408"/>
                      <a:pt x="890251" y="0"/>
                      <a:pt x="892301" y="0"/>
                    </a:cubicBezTo>
                    <a:lnTo>
                      <a:pt x="938138" y="0"/>
                    </a:lnTo>
                    <a:cubicBezTo>
                      <a:pt x="939980" y="0"/>
                      <a:pt x="940388" y="408"/>
                      <a:pt x="940388" y="2241"/>
                    </a:cubicBezTo>
                    <a:lnTo>
                      <a:pt x="940388" y="90902"/>
                    </a:lnTo>
                    <a:cubicBezTo>
                      <a:pt x="940588" y="91310"/>
                      <a:pt x="940797" y="91719"/>
                      <a:pt x="940797" y="92127"/>
                    </a:cubicBezTo>
                    <a:lnTo>
                      <a:pt x="942021" y="91519"/>
                    </a:lnTo>
                    <a:cubicBezTo>
                      <a:pt x="943255" y="90086"/>
                      <a:pt x="944272" y="88661"/>
                      <a:pt x="945505" y="87028"/>
                    </a:cubicBezTo>
                    <a:cubicBezTo>
                      <a:pt x="951847" y="79289"/>
                      <a:pt x="957981" y="71540"/>
                      <a:pt x="964323" y="63801"/>
                    </a:cubicBezTo>
                    <a:cubicBezTo>
                      <a:pt x="965148" y="62576"/>
                      <a:pt x="966165" y="62168"/>
                      <a:pt x="967807" y="62168"/>
                    </a:cubicBezTo>
                    <a:lnTo>
                      <a:pt x="1018144" y="62168"/>
                    </a:lnTo>
                    <a:cubicBezTo>
                      <a:pt x="1018552" y="62168"/>
                      <a:pt x="1018960" y="62368"/>
                      <a:pt x="1019169" y="62776"/>
                    </a:cubicBezTo>
                    <a:cubicBezTo>
                      <a:pt x="1019369" y="62985"/>
                      <a:pt x="1018960" y="63592"/>
                      <a:pt x="1018752" y="63792"/>
                    </a:cubicBezTo>
                    <a:cubicBezTo>
                      <a:pt x="1015685" y="67666"/>
                      <a:pt x="1012410" y="71341"/>
                      <a:pt x="1009343" y="75206"/>
                    </a:cubicBezTo>
                    <a:cubicBezTo>
                      <a:pt x="999934" y="86620"/>
                      <a:pt x="990517" y="98242"/>
                      <a:pt x="981108" y="109656"/>
                    </a:cubicBezTo>
                    <a:cubicBezTo>
                      <a:pt x="978858" y="112505"/>
                      <a:pt x="976608" y="115154"/>
                      <a:pt x="974149" y="118003"/>
                    </a:cubicBezTo>
                    <a:cubicBezTo>
                      <a:pt x="973332" y="119028"/>
                      <a:pt x="973332" y="119636"/>
                      <a:pt x="974149" y="120661"/>
                    </a:cubicBezTo>
                    <a:cubicBezTo>
                      <a:pt x="980899" y="128609"/>
                      <a:pt x="987649" y="136766"/>
                      <a:pt x="994409" y="144705"/>
                    </a:cubicBezTo>
                    <a:cubicBezTo>
                      <a:pt x="1002792" y="154694"/>
                      <a:pt x="1010976" y="164484"/>
                      <a:pt x="1019169" y="174464"/>
                    </a:cubicBezTo>
                    <a:cubicBezTo>
                      <a:pt x="1023052" y="179155"/>
                      <a:pt x="1027144" y="183846"/>
                      <a:pt x="1031036" y="188527"/>
                    </a:cubicBezTo>
                    <a:cubicBezTo>
                      <a:pt x="1031236" y="188945"/>
                      <a:pt x="1031445" y="189344"/>
                      <a:pt x="1031445" y="189752"/>
                    </a:cubicBezTo>
                    <a:cubicBezTo>
                      <a:pt x="1031036" y="189961"/>
                      <a:pt x="1030628" y="190160"/>
                      <a:pt x="1030211" y="190160"/>
                    </a:cubicBezTo>
                    <a:lnTo>
                      <a:pt x="975374" y="190160"/>
                    </a:lnTo>
                    <a:cubicBezTo>
                      <a:pt x="974403" y="190189"/>
                      <a:pt x="973487" y="189733"/>
                      <a:pt x="972924" y="188945"/>
                    </a:cubicBezTo>
                    <a:cubicBezTo>
                      <a:pt x="964531" y="178955"/>
                      <a:pt x="956348" y="168766"/>
                      <a:pt x="947955" y="158777"/>
                    </a:cubicBezTo>
                    <a:cubicBezTo>
                      <a:pt x="946113" y="156536"/>
                      <a:pt x="944272" y="154495"/>
                      <a:pt x="942638" y="152244"/>
                    </a:cubicBezTo>
                    <a:cubicBezTo>
                      <a:pt x="942230" y="151845"/>
                      <a:pt x="941613" y="151637"/>
                      <a:pt x="941205" y="151237"/>
                    </a:cubicBezTo>
                    <a:cubicBezTo>
                      <a:pt x="940996" y="151845"/>
                      <a:pt x="940797" y="152254"/>
                      <a:pt x="940797" y="152870"/>
                    </a:cubicBezTo>
                    <a:lnTo>
                      <a:pt x="940797" y="188328"/>
                    </a:lnTo>
                    <a:cubicBezTo>
                      <a:pt x="940797" y="189961"/>
                      <a:pt x="940588" y="190160"/>
                      <a:pt x="938546" y="190160"/>
                    </a:cubicBezTo>
                    <a:lnTo>
                      <a:pt x="892710" y="190160"/>
                    </a:lnTo>
                    <a:cubicBezTo>
                      <a:pt x="890051" y="190160"/>
                      <a:pt x="890051" y="190160"/>
                      <a:pt x="890051" y="187511"/>
                    </a:cubicBezTo>
                    <a:cubicBezTo>
                      <a:pt x="889843" y="156935"/>
                      <a:pt x="889843" y="126160"/>
                      <a:pt x="889843" y="95384"/>
                    </a:cubicBezTo>
                    <a:close/>
                    <a:moveTo>
                      <a:pt x="665795" y="192610"/>
                    </a:moveTo>
                    <a:cubicBezTo>
                      <a:pt x="659418" y="192732"/>
                      <a:pt x="653063" y="191838"/>
                      <a:pt x="646968" y="189961"/>
                    </a:cubicBezTo>
                    <a:cubicBezTo>
                      <a:pt x="640731" y="188123"/>
                      <a:pt x="634799" y="185375"/>
                      <a:pt x="629366" y="181804"/>
                    </a:cubicBezTo>
                    <a:cubicBezTo>
                      <a:pt x="622876" y="177477"/>
                      <a:pt x="617022" y="172264"/>
                      <a:pt x="611974" y="166317"/>
                    </a:cubicBezTo>
                    <a:cubicBezTo>
                      <a:pt x="607903" y="161438"/>
                      <a:pt x="604529" y="156018"/>
                      <a:pt x="601948" y="150212"/>
                    </a:cubicBezTo>
                    <a:cubicBezTo>
                      <a:pt x="597248" y="139007"/>
                      <a:pt x="595815" y="127185"/>
                      <a:pt x="596831" y="115363"/>
                    </a:cubicBezTo>
                    <a:cubicBezTo>
                      <a:pt x="597321" y="109369"/>
                      <a:pt x="598631" y="103472"/>
                      <a:pt x="600723" y="97834"/>
                    </a:cubicBezTo>
                    <a:cubicBezTo>
                      <a:pt x="604198" y="88253"/>
                      <a:pt x="609723" y="79897"/>
                      <a:pt x="616891" y="72557"/>
                    </a:cubicBezTo>
                    <a:cubicBezTo>
                      <a:pt x="622796" y="66703"/>
                      <a:pt x="629641" y="61881"/>
                      <a:pt x="637142" y="58294"/>
                    </a:cubicBezTo>
                    <a:cubicBezTo>
                      <a:pt x="640826" y="56661"/>
                      <a:pt x="644918" y="55436"/>
                      <a:pt x="649010" y="54420"/>
                    </a:cubicBezTo>
                    <a:cubicBezTo>
                      <a:pt x="656994" y="52587"/>
                      <a:pt x="664978" y="51970"/>
                      <a:pt x="672953" y="52587"/>
                    </a:cubicBezTo>
                    <a:cubicBezTo>
                      <a:pt x="678084" y="53024"/>
                      <a:pt x="683157" y="53979"/>
                      <a:pt x="688096" y="55436"/>
                    </a:cubicBezTo>
                    <a:cubicBezTo>
                      <a:pt x="693124" y="56910"/>
                      <a:pt x="697937" y="59036"/>
                      <a:pt x="702413" y="61760"/>
                    </a:cubicBezTo>
                    <a:cubicBezTo>
                      <a:pt x="708764" y="65425"/>
                      <a:pt x="714081" y="70316"/>
                      <a:pt x="718989" y="75614"/>
                    </a:cubicBezTo>
                    <a:cubicBezTo>
                      <a:pt x="723499" y="80514"/>
                      <a:pt x="727173" y="85803"/>
                      <a:pt x="730040" y="91519"/>
                    </a:cubicBezTo>
                    <a:cubicBezTo>
                      <a:pt x="732290" y="96201"/>
                      <a:pt x="734132" y="101091"/>
                      <a:pt x="735157" y="106399"/>
                    </a:cubicBezTo>
                    <a:cubicBezTo>
                      <a:pt x="737199" y="115562"/>
                      <a:pt x="737199" y="124944"/>
                      <a:pt x="735974" y="134316"/>
                    </a:cubicBezTo>
                    <a:cubicBezTo>
                      <a:pt x="735084" y="140235"/>
                      <a:pt x="733361" y="146000"/>
                      <a:pt x="730857" y="151437"/>
                    </a:cubicBezTo>
                    <a:cubicBezTo>
                      <a:pt x="724515" y="165092"/>
                      <a:pt x="714290" y="175081"/>
                      <a:pt x="702005" y="183229"/>
                    </a:cubicBezTo>
                    <a:cubicBezTo>
                      <a:pt x="696428" y="186655"/>
                      <a:pt x="690357" y="189202"/>
                      <a:pt x="684004" y="190777"/>
                    </a:cubicBezTo>
                    <a:cubicBezTo>
                      <a:pt x="677862" y="191794"/>
                      <a:pt x="672137" y="192610"/>
                      <a:pt x="665795" y="192610"/>
                    </a:cubicBezTo>
                    <a:close/>
                    <a:moveTo>
                      <a:pt x="667836" y="101699"/>
                    </a:moveTo>
                    <a:cubicBezTo>
                      <a:pt x="663753" y="101699"/>
                      <a:pt x="659852" y="102515"/>
                      <a:pt x="656377" y="104557"/>
                    </a:cubicBezTo>
                    <a:cubicBezTo>
                      <a:pt x="651060" y="107615"/>
                      <a:pt x="647993" y="112505"/>
                      <a:pt x="646759" y="118420"/>
                    </a:cubicBezTo>
                    <a:cubicBezTo>
                      <a:pt x="645943" y="122703"/>
                      <a:pt x="646351" y="127185"/>
                      <a:pt x="647785" y="131467"/>
                    </a:cubicBezTo>
                    <a:cubicBezTo>
                      <a:pt x="649626" y="136766"/>
                      <a:pt x="653310" y="140023"/>
                      <a:pt x="658627" y="141248"/>
                    </a:cubicBezTo>
                    <a:cubicBezTo>
                      <a:pt x="663336" y="142473"/>
                      <a:pt x="668244" y="142473"/>
                      <a:pt x="673162" y="141448"/>
                    </a:cubicBezTo>
                    <a:cubicBezTo>
                      <a:pt x="679504" y="140232"/>
                      <a:pt x="683795" y="136557"/>
                      <a:pt x="685438" y="130442"/>
                    </a:cubicBezTo>
                    <a:cubicBezTo>
                      <a:pt x="687279" y="124127"/>
                      <a:pt x="687279" y="117604"/>
                      <a:pt x="684621" y="111489"/>
                    </a:cubicBezTo>
                    <a:cubicBezTo>
                      <a:pt x="683122" y="107704"/>
                      <a:pt x="679940" y="104837"/>
                      <a:pt x="676020" y="103740"/>
                    </a:cubicBezTo>
                    <a:cubicBezTo>
                      <a:pt x="673361" y="102724"/>
                      <a:pt x="670494" y="102316"/>
                      <a:pt x="667836" y="101708"/>
                    </a:cubicBezTo>
                    <a:close/>
                    <a:moveTo>
                      <a:pt x="140532" y="124327"/>
                    </a:moveTo>
                    <a:cubicBezTo>
                      <a:pt x="140741" y="128818"/>
                      <a:pt x="139716" y="135332"/>
                      <a:pt x="137874" y="141656"/>
                    </a:cubicBezTo>
                    <a:cubicBezTo>
                      <a:pt x="135424" y="150003"/>
                      <a:pt x="131523" y="157353"/>
                      <a:pt x="126206" y="164275"/>
                    </a:cubicBezTo>
                    <a:cubicBezTo>
                      <a:pt x="121380" y="170515"/>
                      <a:pt x="115660" y="176008"/>
                      <a:pt x="109231" y="180579"/>
                    </a:cubicBezTo>
                    <a:cubicBezTo>
                      <a:pt x="104797" y="183634"/>
                      <a:pt x="100063" y="186230"/>
                      <a:pt x="95104" y="188328"/>
                    </a:cubicBezTo>
                    <a:cubicBezTo>
                      <a:pt x="85078" y="192202"/>
                      <a:pt x="74644" y="193427"/>
                      <a:pt x="64210" y="192610"/>
                    </a:cubicBezTo>
                    <a:cubicBezTo>
                      <a:pt x="58117" y="192075"/>
                      <a:pt x="52127" y="190701"/>
                      <a:pt x="46409" y="188527"/>
                    </a:cubicBezTo>
                    <a:cubicBezTo>
                      <a:pt x="32700" y="183229"/>
                      <a:pt x="22266" y="174265"/>
                      <a:pt x="13257" y="163050"/>
                    </a:cubicBezTo>
                    <a:cubicBezTo>
                      <a:pt x="9616" y="158435"/>
                      <a:pt x="6716" y="153281"/>
                      <a:pt x="4664" y="147771"/>
                    </a:cubicBezTo>
                    <a:cubicBezTo>
                      <a:pt x="2823" y="142872"/>
                      <a:pt x="1398" y="137782"/>
                      <a:pt x="781" y="132484"/>
                    </a:cubicBezTo>
                    <a:cubicBezTo>
                      <a:pt x="164" y="127384"/>
                      <a:pt x="-244" y="122086"/>
                      <a:pt x="164" y="116996"/>
                    </a:cubicBezTo>
                    <a:cubicBezTo>
                      <a:pt x="781" y="109856"/>
                      <a:pt x="2215" y="102933"/>
                      <a:pt x="5073" y="96201"/>
                    </a:cubicBezTo>
                    <a:cubicBezTo>
                      <a:pt x="9573" y="84996"/>
                      <a:pt x="17140" y="75823"/>
                      <a:pt x="26149" y="68074"/>
                    </a:cubicBezTo>
                    <a:cubicBezTo>
                      <a:pt x="31073" y="63945"/>
                      <a:pt x="36591" y="60581"/>
                      <a:pt x="42517" y="58094"/>
                    </a:cubicBezTo>
                    <a:cubicBezTo>
                      <a:pt x="53767" y="53195"/>
                      <a:pt x="65644" y="51970"/>
                      <a:pt x="77720" y="52995"/>
                    </a:cubicBezTo>
                    <a:cubicBezTo>
                      <a:pt x="83235" y="53443"/>
                      <a:pt x="88667" y="54608"/>
                      <a:pt x="93879" y="56461"/>
                    </a:cubicBezTo>
                    <a:cubicBezTo>
                      <a:pt x="102179" y="59444"/>
                      <a:pt x="109820" y="64011"/>
                      <a:pt x="116380" y="69907"/>
                    </a:cubicBezTo>
                    <a:cubicBezTo>
                      <a:pt x="122719" y="75395"/>
                      <a:pt x="128052" y="81947"/>
                      <a:pt x="132140" y="89269"/>
                    </a:cubicBezTo>
                    <a:cubicBezTo>
                      <a:pt x="134190" y="93143"/>
                      <a:pt x="135823" y="97017"/>
                      <a:pt x="137257" y="101091"/>
                    </a:cubicBezTo>
                    <a:cubicBezTo>
                      <a:pt x="139707" y="107415"/>
                      <a:pt x="140532" y="114746"/>
                      <a:pt x="140532" y="124327"/>
                    </a:cubicBezTo>
                    <a:close/>
                    <a:moveTo>
                      <a:pt x="49685" y="122494"/>
                    </a:moveTo>
                    <a:cubicBezTo>
                      <a:pt x="49685" y="123311"/>
                      <a:pt x="49884" y="124944"/>
                      <a:pt x="50093" y="126577"/>
                    </a:cubicBezTo>
                    <a:cubicBezTo>
                      <a:pt x="51118" y="133908"/>
                      <a:pt x="55001" y="139007"/>
                      <a:pt x="62160" y="140840"/>
                    </a:cubicBezTo>
                    <a:cubicBezTo>
                      <a:pt x="68511" y="142473"/>
                      <a:pt x="74853" y="142672"/>
                      <a:pt x="80986" y="140232"/>
                    </a:cubicBezTo>
                    <a:cubicBezTo>
                      <a:pt x="85695" y="138390"/>
                      <a:pt x="88762" y="134725"/>
                      <a:pt x="89996" y="130034"/>
                    </a:cubicBezTo>
                    <a:cubicBezTo>
                      <a:pt x="91420" y="125143"/>
                      <a:pt x="91420" y="120253"/>
                      <a:pt x="90404" y="115154"/>
                    </a:cubicBezTo>
                    <a:cubicBezTo>
                      <a:pt x="88562" y="107624"/>
                      <a:pt x="83445" y="103541"/>
                      <a:pt x="76695" y="102525"/>
                    </a:cubicBezTo>
                    <a:cubicBezTo>
                      <a:pt x="71369" y="101708"/>
                      <a:pt x="66052" y="101708"/>
                      <a:pt x="60726" y="103541"/>
                    </a:cubicBezTo>
                    <a:cubicBezTo>
                      <a:pt x="57239" y="104746"/>
                      <a:pt x="54276" y="107122"/>
                      <a:pt x="52343" y="110264"/>
                    </a:cubicBezTo>
                    <a:cubicBezTo>
                      <a:pt x="50093" y="113730"/>
                      <a:pt x="49685" y="117604"/>
                      <a:pt x="49685" y="122494"/>
                    </a:cubicBezTo>
                    <a:close/>
                    <a:moveTo>
                      <a:pt x="220946" y="192610"/>
                    </a:moveTo>
                    <a:cubicBezTo>
                      <a:pt x="214813" y="192810"/>
                      <a:pt x="208471" y="191794"/>
                      <a:pt x="202120" y="189961"/>
                    </a:cubicBezTo>
                    <a:cubicBezTo>
                      <a:pt x="195731" y="188102"/>
                      <a:pt x="189663" y="185284"/>
                      <a:pt x="184119" y="181605"/>
                    </a:cubicBezTo>
                    <a:cubicBezTo>
                      <a:pt x="175099" y="175752"/>
                      <a:pt x="167367" y="168124"/>
                      <a:pt x="161391" y="159185"/>
                    </a:cubicBezTo>
                    <a:cubicBezTo>
                      <a:pt x="158179" y="154315"/>
                      <a:pt x="155634" y="149035"/>
                      <a:pt x="153824" y="143489"/>
                    </a:cubicBezTo>
                    <a:cubicBezTo>
                      <a:pt x="150957" y="134516"/>
                      <a:pt x="150141" y="125343"/>
                      <a:pt x="150758" y="116179"/>
                    </a:cubicBezTo>
                    <a:cubicBezTo>
                      <a:pt x="151166" y="109856"/>
                      <a:pt x="152599" y="103949"/>
                      <a:pt x="154641" y="98033"/>
                    </a:cubicBezTo>
                    <a:cubicBezTo>
                      <a:pt x="158324" y="88253"/>
                      <a:pt x="164059" y="79897"/>
                      <a:pt x="171426" y="72357"/>
                    </a:cubicBezTo>
                    <a:cubicBezTo>
                      <a:pt x="177360" y="66441"/>
                      <a:pt x="183901" y="61560"/>
                      <a:pt x="191677" y="58294"/>
                    </a:cubicBezTo>
                    <a:cubicBezTo>
                      <a:pt x="197385" y="55887"/>
                      <a:pt x="203361" y="54175"/>
                      <a:pt x="209478" y="53195"/>
                    </a:cubicBezTo>
                    <a:cubicBezTo>
                      <a:pt x="215012" y="52378"/>
                      <a:pt x="220728" y="51970"/>
                      <a:pt x="226263" y="52587"/>
                    </a:cubicBezTo>
                    <a:cubicBezTo>
                      <a:pt x="229947" y="52787"/>
                      <a:pt x="233621" y="53603"/>
                      <a:pt x="237305" y="54420"/>
                    </a:cubicBezTo>
                    <a:cubicBezTo>
                      <a:pt x="240172" y="55028"/>
                      <a:pt x="243039" y="55844"/>
                      <a:pt x="245906" y="56869"/>
                    </a:cubicBezTo>
                    <a:cubicBezTo>
                      <a:pt x="249381" y="58294"/>
                      <a:pt x="253065" y="59918"/>
                      <a:pt x="256340" y="61959"/>
                    </a:cubicBezTo>
                    <a:cubicBezTo>
                      <a:pt x="263907" y="66242"/>
                      <a:pt x="270040" y="72148"/>
                      <a:pt x="275575" y="78880"/>
                    </a:cubicBezTo>
                    <a:cubicBezTo>
                      <a:pt x="280075" y="84379"/>
                      <a:pt x="283758" y="90294"/>
                      <a:pt x="286208" y="96818"/>
                    </a:cubicBezTo>
                    <a:cubicBezTo>
                      <a:pt x="290240" y="107042"/>
                      <a:pt x="291785" y="118078"/>
                      <a:pt x="290717" y="129018"/>
                    </a:cubicBezTo>
                    <a:cubicBezTo>
                      <a:pt x="289901" y="136557"/>
                      <a:pt x="288259" y="143897"/>
                      <a:pt x="284983" y="150829"/>
                    </a:cubicBezTo>
                    <a:cubicBezTo>
                      <a:pt x="280515" y="160284"/>
                      <a:pt x="274099" y="168687"/>
                      <a:pt x="266157" y="175489"/>
                    </a:cubicBezTo>
                    <a:cubicBezTo>
                      <a:pt x="260305" y="180793"/>
                      <a:pt x="253595" y="185067"/>
                      <a:pt x="246314" y="188128"/>
                    </a:cubicBezTo>
                    <a:cubicBezTo>
                      <a:pt x="238230" y="191269"/>
                      <a:pt x="229608" y="192792"/>
                      <a:pt x="220937" y="192610"/>
                    </a:cubicBezTo>
                    <a:close/>
                    <a:moveTo>
                      <a:pt x="222579" y="142065"/>
                    </a:moveTo>
                    <a:cubicBezTo>
                      <a:pt x="223396" y="142065"/>
                      <a:pt x="224222" y="141856"/>
                      <a:pt x="225247" y="141856"/>
                    </a:cubicBezTo>
                    <a:cubicBezTo>
                      <a:pt x="228930" y="141448"/>
                      <a:pt x="232414" y="140631"/>
                      <a:pt x="235272" y="138390"/>
                    </a:cubicBezTo>
                    <a:cubicBezTo>
                      <a:pt x="238747" y="135741"/>
                      <a:pt x="240589" y="132075"/>
                      <a:pt x="241406" y="127793"/>
                    </a:cubicBezTo>
                    <a:cubicBezTo>
                      <a:pt x="242222" y="122494"/>
                      <a:pt x="242222" y="117395"/>
                      <a:pt x="240390" y="112305"/>
                    </a:cubicBezTo>
                    <a:cubicBezTo>
                      <a:pt x="238339" y="106589"/>
                      <a:pt x="234039" y="103541"/>
                      <a:pt x="228323" y="102525"/>
                    </a:cubicBezTo>
                    <a:cubicBezTo>
                      <a:pt x="222788" y="101499"/>
                      <a:pt x="217263" y="101499"/>
                      <a:pt x="211737" y="103341"/>
                    </a:cubicBezTo>
                    <a:cubicBezTo>
                      <a:pt x="206221" y="105174"/>
                      <a:pt x="202737" y="109039"/>
                      <a:pt x="201303" y="114746"/>
                    </a:cubicBezTo>
                    <a:cubicBezTo>
                      <a:pt x="200075" y="119424"/>
                      <a:pt x="200075" y="124340"/>
                      <a:pt x="201303" y="129018"/>
                    </a:cubicBezTo>
                    <a:cubicBezTo>
                      <a:pt x="202120" y="132484"/>
                      <a:pt x="203753" y="135332"/>
                      <a:pt x="206629" y="137573"/>
                    </a:cubicBezTo>
                    <a:cubicBezTo>
                      <a:pt x="211329" y="141448"/>
                      <a:pt x="216854" y="141856"/>
                      <a:pt x="222588" y="142065"/>
                    </a:cubicBezTo>
                    <a:close/>
                  </a:path>
                </a:pathLst>
              </a:custGeom>
              <a:solidFill>
                <a:srgbClr val="000000"/>
              </a:solidFill>
              <a:ln w="905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2D4A695-71F3-4FEB-972A-1B5440F2C5E8}"/>
                  </a:ext>
                </a:extLst>
              </p:cNvPr>
              <p:cNvSpPr/>
              <p:nvPr/>
            </p:nvSpPr>
            <p:spPr>
              <a:xfrm>
                <a:off x="8175182" y="7698312"/>
                <a:ext cx="1349261" cy="192809"/>
              </a:xfrm>
              <a:custGeom>
                <a:avLst/>
                <a:gdLst>
                  <a:gd name="connsiteX0" fmla="*/ 1177183 w 1349261"/>
                  <a:gd name="connsiteY0" fmla="*/ 192202 h 192809"/>
                  <a:gd name="connsiteX1" fmla="*/ 1158357 w 1349261"/>
                  <a:gd name="connsiteY1" fmla="*/ 189752 h 192809"/>
                  <a:gd name="connsiteX2" fmla="*/ 1140356 w 1349261"/>
                  <a:gd name="connsiteY2" fmla="*/ 181396 h 192809"/>
                  <a:gd name="connsiteX3" fmla="*/ 1117438 w 1349261"/>
                  <a:gd name="connsiteY3" fmla="*/ 158768 h 192809"/>
                  <a:gd name="connsiteX4" fmla="*/ 1110070 w 1349261"/>
                  <a:gd name="connsiteY4" fmla="*/ 143280 h 192809"/>
                  <a:gd name="connsiteX5" fmla="*/ 1108229 w 1349261"/>
                  <a:gd name="connsiteY5" fmla="*/ 106998 h 192809"/>
                  <a:gd name="connsiteX6" fmla="*/ 1116821 w 1349261"/>
                  <a:gd name="connsiteY6" fmla="*/ 85594 h 192809"/>
                  <a:gd name="connsiteX7" fmla="*/ 1133397 w 1349261"/>
                  <a:gd name="connsiteY7" fmla="*/ 66233 h 192809"/>
                  <a:gd name="connsiteX8" fmla="*/ 1150382 w 1349261"/>
                  <a:gd name="connsiteY8" fmla="*/ 56252 h 192809"/>
                  <a:gd name="connsiteX9" fmla="*/ 1182709 w 1349261"/>
                  <a:gd name="connsiteY9" fmla="*/ 51562 h 192809"/>
                  <a:gd name="connsiteX10" fmla="*/ 1199893 w 1349261"/>
                  <a:gd name="connsiteY10" fmla="*/ 54211 h 192809"/>
                  <a:gd name="connsiteX11" fmla="*/ 1221995 w 1349261"/>
                  <a:gd name="connsiteY11" fmla="*/ 65824 h 192809"/>
                  <a:gd name="connsiteX12" fmla="*/ 1238770 w 1349261"/>
                  <a:gd name="connsiteY12" fmla="*/ 86211 h 192809"/>
                  <a:gd name="connsiteX13" fmla="*/ 1245113 w 1349261"/>
                  <a:gd name="connsiteY13" fmla="*/ 99458 h 192809"/>
                  <a:gd name="connsiteX14" fmla="*/ 1247980 w 1349261"/>
                  <a:gd name="connsiteY14" fmla="*/ 114338 h 192809"/>
                  <a:gd name="connsiteX15" fmla="*/ 1245938 w 1349261"/>
                  <a:gd name="connsiteY15" fmla="*/ 116579 h 192809"/>
                  <a:gd name="connsiteX16" fmla="*/ 1231612 w 1349261"/>
                  <a:gd name="connsiteY16" fmla="*/ 119636 h 192809"/>
                  <a:gd name="connsiteX17" fmla="*/ 1218928 w 1349261"/>
                  <a:gd name="connsiteY17" fmla="*/ 122285 h 192809"/>
                  <a:gd name="connsiteX18" fmla="*/ 1206035 w 1349261"/>
                  <a:gd name="connsiteY18" fmla="*/ 125134 h 192809"/>
                  <a:gd name="connsiteX19" fmla="*/ 1193351 w 1349261"/>
                  <a:gd name="connsiteY19" fmla="*/ 127992 h 192809"/>
                  <a:gd name="connsiteX20" fmla="*/ 1179642 w 1349261"/>
                  <a:gd name="connsiteY20" fmla="*/ 131050 h 192809"/>
                  <a:gd name="connsiteX21" fmla="*/ 1167357 w 1349261"/>
                  <a:gd name="connsiteY21" fmla="*/ 133699 h 192809"/>
                  <a:gd name="connsiteX22" fmla="*/ 1161224 w 1349261"/>
                  <a:gd name="connsiteY22" fmla="*/ 134924 h 192809"/>
                  <a:gd name="connsiteX23" fmla="*/ 1160407 w 1349261"/>
                  <a:gd name="connsiteY23" fmla="*/ 135532 h 192809"/>
                  <a:gd name="connsiteX24" fmla="*/ 1161224 w 1349261"/>
                  <a:gd name="connsiteY24" fmla="*/ 136757 h 192809"/>
                  <a:gd name="connsiteX25" fmla="*/ 1167566 w 1349261"/>
                  <a:gd name="connsiteY25" fmla="*/ 141656 h 192809"/>
                  <a:gd name="connsiteX26" fmla="*/ 1180250 w 1349261"/>
                  <a:gd name="connsiteY26" fmla="*/ 144505 h 192809"/>
                  <a:gd name="connsiteX27" fmla="*/ 1194785 w 1349261"/>
                  <a:gd name="connsiteY27" fmla="*/ 135940 h 192809"/>
                  <a:gd name="connsiteX28" fmla="*/ 1199285 w 1349261"/>
                  <a:gd name="connsiteY28" fmla="*/ 135332 h 192809"/>
                  <a:gd name="connsiteX29" fmla="*/ 1214627 w 1349261"/>
                  <a:gd name="connsiteY29" fmla="*/ 145113 h 192809"/>
                  <a:gd name="connsiteX30" fmla="*/ 1235087 w 1349261"/>
                  <a:gd name="connsiteY30" fmla="*/ 158160 h 192809"/>
                  <a:gd name="connsiteX31" fmla="*/ 1235495 w 1349261"/>
                  <a:gd name="connsiteY31" fmla="*/ 161626 h 192809"/>
                  <a:gd name="connsiteX32" fmla="*/ 1222203 w 1349261"/>
                  <a:gd name="connsiteY32" fmla="*/ 175689 h 192809"/>
                  <a:gd name="connsiteX33" fmla="*/ 1213402 w 1349261"/>
                  <a:gd name="connsiteY33" fmla="*/ 182412 h 192809"/>
                  <a:gd name="connsiteX34" fmla="*/ 1201326 w 1349261"/>
                  <a:gd name="connsiteY34" fmla="*/ 188119 h 192809"/>
                  <a:gd name="connsiteX35" fmla="*/ 1181066 w 1349261"/>
                  <a:gd name="connsiteY35" fmla="*/ 191784 h 192809"/>
                  <a:gd name="connsiteX36" fmla="*/ 1177183 w 1349261"/>
                  <a:gd name="connsiteY36" fmla="*/ 192193 h 192809"/>
                  <a:gd name="connsiteX37" fmla="*/ 1178408 w 1349261"/>
                  <a:gd name="connsiteY37" fmla="*/ 98024 h 192809"/>
                  <a:gd name="connsiteX38" fmla="*/ 1171458 w 1349261"/>
                  <a:gd name="connsiteY38" fmla="*/ 99258 h 192809"/>
                  <a:gd name="connsiteX39" fmla="*/ 1159999 w 1349261"/>
                  <a:gd name="connsiteY39" fmla="*/ 107605 h 192809"/>
                  <a:gd name="connsiteX40" fmla="*/ 1156515 w 1349261"/>
                  <a:gd name="connsiteY40" fmla="*/ 113730 h 192809"/>
                  <a:gd name="connsiteX41" fmla="*/ 1156515 w 1349261"/>
                  <a:gd name="connsiteY41" fmla="*/ 115154 h 192809"/>
                  <a:gd name="connsiteX42" fmla="*/ 1157331 w 1349261"/>
                  <a:gd name="connsiteY42" fmla="*/ 115354 h 192809"/>
                  <a:gd name="connsiteX43" fmla="*/ 1171249 w 1349261"/>
                  <a:gd name="connsiteY43" fmla="*/ 112296 h 192809"/>
                  <a:gd name="connsiteX44" fmla="*/ 1184750 w 1349261"/>
                  <a:gd name="connsiteY44" fmla="*/ 109239 h 192809"/>
                  <a:gd name="connsiteX45" fmla="*/ 1193143 w 1349261"/>
                  <a:gd name="connsiteY45" fmla="*/ 107206 h 192809"/>
                  <a:gd name="connsiteX46" fmla="*/ 1193759 w 1349261"/>
                  <a:gd name="connsiteY46" fmla="*/ 105573 h 192809"/>
                  <a:gd name="connsiteX47" fmla="*/ 1178408 w 1349261"/>
                  <a:gd name="connsiteY47" fmla="*/ 98033 h 192809"/>
                  <a:gd name="connsiteX48" fmla="*/ 417 w 1349261"/>
                  <a:gd name="connsiteY48" fmla="*/ 104974 h 192809"/>
                  <a:gd name="connsiteX49" fmla="*/ 417 w 1349261"/>
                  <a:gd name="connsiteY49" fmla="*/ 23853 h 192809"/>
                  <a:gd name="connsiteX50" fmla="*/ 10851 w 1349261"/>
                  <a:gd name="connsiteY50" fmla="*/ 5099 h 192809"/>
                  <a:gd name="connsiteX51" fmla="*/ 27228 w 1349261"/>
                  <a:gd name="connsiteY51" fmla="*/ 408 h 192809"/>
                  <a:gd name="connsiteX52" fmla="*/ 95774 w 1349261"/>
                  <a:gd name="connsiteY52" fmla="*/ 408 h 192809"/>
                  <a:gd name="connsiteX53" fmla="*/ 99249 w 1349261"/>
                  <a:gd name="connsiteY53" fmla="*/ 4083 h 192809"/>
                  <a:gd name="connsiteX54" fmla="*/ 99249 w 1349261"/>
                  <a:gd name="connsiteY54" fmla="*/ 42398 h 192809"/>
                  <a:gd name="connsiteX55" fmla="*/ 96591 w 1349261"/>
                  <a:gd name="connsiteY55" fmla="*/ 45047 h 192809"/>
                  <a:gd name="connsiteX56" fmla="*/ 63030 w 1349261"/>
                  <a:gd name="connsiteY56" fmla="*/ 45047 h 192809"/>
                  <a:gd name="connsiteX57" fmla="*/ 56688 w 1349261"/>
                  <a:gd name="connsiteY57" fmla="*/ 46063 h 192809"/>
                  <a:gd name="connsiteX58" fmla="*/ 50963 w 1349261"/>
                  <a:gd name="connsiteY58" fmla="*/ 55037 h 192809"/>
                  <a:gd name="connsiteX59" fmla="*/ 50754 w 1349261"/>
                  <a:gd name="connsiteY59" fmla="*/ 73183 h 192809"/>
                  <a:gd name="connsiteX60" fmla="*/ 50754 w 1349261"/>
                  <a:gd name="connsiteY60" fmla="*/ 76639 h 192809"/>
                  <a:gd name="connsiteX61" fmla="*/ 52387 w 1349261"/>
                  <a:gd name="connsiteY61" fmla="*/ 78273 h 192809"/>
                  <a:gd name="connsiteX62" fmla="*/ 74489 w 1349261"/>
                  <a:gd name="connsiteY62" fmla="*/ 78273 h 192809"/>
                  <a:gd name="connsiteX63" fmla="*/ 77356 w 1349261"/>
                  <a:gd name="connsiteY63" fmla="*/ 81121 h 192809"/>
                  <a:gd name="connsiteX64" fmla="*/ 77356 w 1349261"/>
                  <a:gd name="connsiteY64" fmla="*/ 120044 h 192809"/>
                  <a:gd name="connsiteX65" fmla="*/ 74698 w 1349261"/>
                  <a:gd name="connsiteY65" fmla="*/ 122703 h 192809"/>
                  <a:gd name="connsiteX66" fmla="*/ 52387 w 1349261"/>
                  <a:gd name="connsiteY66" fmla="*/ 122703 h 192809"/>
                  <a:gd name="connsiteX67" fmla="*/ 50546 w 1349261"/>
                  <a:gd name="connsiteY67" fmla="*/ 124536 h 192809"/>
                  <a:gd name="connsiteX68" fmla="*/ 50546 w 1349261"/>
                  <a:gd name="connsiteY68" fmla="*/ 188536 h 192809"/>
                  <a:gd name="connsiteX69" fmla="*/ 48912 w 1349261"/>
                  <a:gd name="connsiteY69" fmla="*/ 190169 h 192809"/>
                  <a:gd name="connsiteX70" fmla="*/ 1434 w 1349261"/>
                  <a:gd name="connsiteY70" fmla="*/ 190169 h 192809"/>
                  <a:gd name="connsiteX71" fmla="*/ 0 w 1349261"/>
                  <a:gd name="connsiteY71" fmla="*/ 188536 h 192809"/>
                  <a:gd name="connsiteX72" fmla="*/ 408 w 1349261"/>
                  <a:gd name="connsiteY72" fmla="*/ 104974 h 192809"/>
                  <a:gd name="connsiteX73" fmla="*/ 409246 w 1349261"/>
                  <a:gd name="connsiteY73" fmla="*/ 136149 h 192809"/>
                  <a:gd name="connsiteX74" fmla="*/ 409246 w 1349261"/>
                  <a:gd name="connsiteY74" fmla="*/ 103940 h 192809"/>
                  <a:gd name="connsiteX75" fmla="*/ 406996 w 1349261"/>
                  <a:gd name="connsiteY75" fmla="*/ 101699 h 192809"/>
                  <a:gd name="connsiteX76" fmla="*/ 390628 w 1349261"/>
                  <a:gd name="connsiteY76" fmla="*/ 101699 h 192809"/>
                  <a:gd name="connsiteX77" fmla="*/ 388786 w 1349261"/>
                  <a:gd name="connsiteY77" fmla="*/ 99866 h 192809"/>
                  <a:gd name="connsiteX78" fmla="*/ 388786 w 1349261"/>
                  <a:gd name="connsiteY78" fmla="*/ 58902 h 192809"/>
                  <a:gd name="connsiteX79" fmla="*/ 390628 w 1349261"/>
                  <a:gd name="connsiteY79" fmla="*/ 57069 h 192809"/>
                  <a:gd name="connsiteX80" fmla="*/ 406796 w 1349261"/>
                  <a:gd name="connsiteY80" fmla="*/ 57069 h 192809"/>
                  <a:gd name="connsiteX81" fmla="*/ 409046 w 1349261"/>
                  <a:gd name="connsiteY81" fmla="*/ 54819 h 192809"/>
                  <a:gd name="connsiteX82" fmla="*/ 409046 w 1349261"/>
                  <a:gd name="connsiteY82" fmla="*/ 14063 h 192809"/>
                  <a:gd name="connsiteX83" fmla="*/ 411088 w 1349261"/>
                  <a:gd name="connsiteY83" fmla="*/ 12022 h 192809"/>
                  <a:gd name="connsiteX84" fmla="*/ 456516 w 1349261"/>
                  <a:gd name="connsiteY84" fmla="*/ 12022 h 192809"/>
                  <a:gd name="connsiteX85" fmla="*/ 458766 w 1349261"/>
                  <a:gd name="connsiteY85" fmla="*/ 14263 h 192809"/>
                  <a:gd name="connsiteX86" fmla="*/ 458975 w 1349261"/>
                  <a:gd name="connsiteY86" fmla="*/ 37090 h 192809"/>
                  <a:gd name="connsiteX87" fmla="*/ 459175 w 1349261"/>
                  <a:gd name="connsiteY87" fmla="*/ 54619 h 192809"/>
                  <a:gd name="connsiteX88" fmla="*/ 461833 w 1349261"/>
                  <a:gd name="connsiteY88" fmla="*/ 57069 h 192809"/>
                  <a:gd name="connsiteX89" fmla="*/ 476368 w 1349261"/>
                  <a:gd name="connsiteY89" fmla="*/ 57069 h 192809"/>
                  <a:gd name="connsiteX90" fmla="*/ 478409 w 1349261"/>
                  <a:gd name="connsiteY90" fmla="*/ 59101 h 192809"/>
                  <a:gd name="connsiteX91" fmla="*/ 478409 w 1349261"/>
                  <a:gd name="connsiteY91" fmla="*/ 99658 h 192809"/>
                  <a:gd name="connsiteX92" fmla="*/ 476368 w 1349261"/>
                  <a:gd name="connsiteY92" fmla="*/ 101699 h 192809"/>
                  <a:gd name="connsiteX93" fmla="*/ 461633 w 1349261"/>
                  <a:gd name="connsiteY93" fmla="*/ 101699 h 192809"/>
                  <a:gd name="connsiteX94" fmla="*/ 459383 w 1349261"/>
                  <a:gd name="connsiteY94" fmla="*/ 103940 h 192809"/>
                  <a:gd name="connsiteX95" fmla="*/ 459383 w 1349261"/>
                  <a:gd name="connsiteY95" fmla="*/ 133291 h 192809"/>
                  <a:gd name="connsiteX96" fmla="*/ 460817 w 1349261"/>
                  <a:gd name="connsiteY96" fmla="*/ 140831 h 192809"/>
                  <a:gd name="connsiteX97" fmla="*/ 467358 w 1349261"/>
                  <a:gd name="connsiteY97" fmla="*/ 145521 h 192809"/>
                  <a:gd name="connsiteX98" fmla="*/ 471251 w 1349261"/>
                  <a:gd name="connsiteY98" fmla="*/ 145730 h 192809"/>
                  <a:gd name="connsiteX99" fmla="*/ 485160 w 1349261"/>
                  <a:gd name="connsiteY99" fmla="*/ 145730 h 192809"/>
                  <a:gd name="connsiteX100" fmla="*/ 487618 w 1349261"/>
                  <a:gd name="connsiteY100" fmla="*/ 148180 h 192809"/>
                  <a:gd name="connsiteX101" fmla="*/ 487618 w 1349261"/>
                  <a:gd name="connsiteY101" fmla="*/ 187711 h 192809"/>
                  <a:gd name="connsiteX102" fmla="*/ 485568 w 1349261"/>
                  <a:gd name="connsiteY102" fmla="*/ 189952 h 192809"/>
                  <a:gd name="connsiteX103" fmla="*/ 434823 w 1349261"/>
                  <a:gd name="connsiteY103" fmla="*/ 189952 h 192809"/>
                  <a:gd name="connsiteX104" fmla="*/ 417430 w 1349261"/>
                  <a:gd name="connsiteY104" fmla="*/ 183837 h 192809"/>
                  <a:gd name="connsiteX105" fmla="*/ 409046 w 1349261"/>
                  <a:gd name="connsiteY105" fmla="*/ 166108 h 192809"/>
                  <a:gd name="connsiteX106" fmla="*/ 409246 w 1349261"/>
                  <a:gd name="connsiteY106" fmla="*/ 136149 h 192809"/>
                  <a:gd name="connsiteX107" fmla="*/ 908922 w 1349261"/>
                  <a:gd name="connsiteY107" fmla="*/ 192202 h 192809"/>
                  <a:gd name="connsiteX108" fmla="*/ 889279 w 1349261"/>
                  <a:gd name="connsiteY108" fmla="*/ 189752 h 192809"/>
                  <a:gd name="connsiteX109" fmla="*/ 871278 w 1349261"/>
                  <a:gd name="connsiteY109" fmla="*/ 181396 h 192809"/>
                  <a:gd name="connsiteX110" fmla="*/ 849585 w 1349261"/>
                  <a:gd name="connsiteY110" fmla="*/ 160601 h 192809"/>
                  <a:gd name="connsiteX111" fmla="*/ 840993 w 1349261"/>
                  <a:gd name="connsiteY111" fmla="*/ 143081 h 192809"/>
                  <a:gd name="connsiteX112" fmla="*/ 838126 w 1349261"/>
                  <a:gd name="connsiteY112" fmla="*/ 115154 h 192809"/>
                  <a:gd name="connsiteX113" fmla="*/ 846718 w 1349261"/>
                  <a:gd name="connsiteY113" fmla="*/ 88044 h 192809"/>
                  <a:gd name="connsiteX114" fmla="*/ 868003 w 1349261"/>
                  <a:gd name="connsiteY114" fmla="*/ 64609 h 192809"/>
                  <a:gd name="connsiteX115" fmla="*/ 884779 w 1349261"/>
                  <a:gd name="connsiteY115" fmla="*/ 55844 h 192809"/>
                  <a:gd name="connsiteX116" fmla="*/ 919157 w 1349261"/>
                  <a:gd name="connsiteY116" fmla="*/ 52986 h 192809"/>
                  <a:gd name="connsiteX117" fmla="*/ 931841 w 1349261"/>
                  <a:gd name="connsiteY117" fmla="*/ 55844 h 192809"/>
                  <a:gd name="connsiteX118" fmla="*/ 948208 w 1349261"/>
                  <a:gd name="connsiteY118" fmla="*/ 63992 h 192809"/>
                  <a:gd name="connsiteX119" fmla="*/ 966835 w 1349261"/>
                  <a:gd name="connsiteY119" fmla="*/ 83154 h 192809"/>
                  <a:gd name="connsiteX120" fmla="*/ 966427 w 1349261"/>
                  <a:gd name="connsiteY120" fmla="*/ 85195 h 192809"/>
                  <a:gd name="connsiteX121" fmla="*/ 939208 w 1349261"/>
                  <a:gd name="connsiteY121" fmla="*/ 102316 h 192809"/>
                  <a:gd name="connsiteX122" fmla="*/ 927340 w 1349261"/>
                  <a:gd name="connsiteY122" fmla="*/ 109846 h 192809"/>
                  <a:gd name="connsiteX123" fmla="*/ 923657 w 1349261"/>
                  <a:gd name="connsiteY123" fmla="*/ 109248 h 192809"/>
                  <a:gd name="connsiteX124" fmla="*/ 918340 w 1349261"/>
                  <a:gd name="connsiteY124" fmla="*/ 104348 h 192809"/>
                  <a:gd name="connsiteX125" fmla="*/ 908314 w 1349261"/>
                  <a:gd name="connsiteY125" fmla="*/ 101899 h 192809"/>
                  <a:gd name="connsiteX126" fmla="*/ 898897 w 1349261"/>
                  <a:gd name="connsiteY126" fmla="*/ 103332 h 192809"/>
                  <a:gd name="connsiteX127" fmla="*/ 889279 w 1349261"/>
                  <a:gd name="connsiteY127" fmla="*/ 112296 h 192809"/>
                  <a:gd name="connsiteX128" fmla="*/ 888463 w 1349261"/>
                  <a:gd name="connsiteY128" fmla="*/ 129217 h 192809"/>
                  <a:gd name="connsiteX129" fmla="*/ 898289 w 1349261"/>
                  <a:gd name="connsiteY129" fmla="*/ 140223 h 192809"/>
                  <a:gd name="connsiteX130" fmla="*/ 915473 w 1349261"/>
                  <a:gd name="connsiteY130" fmla="*/ 141039 h 192809"/>
                  <a:gd name="connsiteX131" fmla="*/ 923865 w 1349261"/>
                  <a:gd name="connsiteY131" fmla="*/ 134924 h 192809"/>
                  <a:gd name="connsiteX132" fmla="*/ 924682 w 1349261"/>
                  <a:gd name="connsiteY132" fmla="*/ 133908 h 192809"/>
                  <a:gd name="connsiteX133" fmla="*/ 926315 w 1349261"/>
                  <a:gd name="connsiteY133" fmla="*/ 133699 h 192809"/>
                  <a:gd name="connsiteX134" fmla="*/ 957826 w 1349261"/>
                  <a:gd name="connsiteY134" fmla="*/ 153878 h 192809"/>
                  <a:gd name="connsiteX135" fmla="*/ 966427 w 1349261"/>
                  <a:gd name="connsiteY135" fmla="*/ 159385 h 192809"/>
                  <a:gd name="connsiteX136" fmla="*/ 966835 w 1349261"/>
                  <a:gd name="connsiteY136" fmla="*/ 161417 h 192809"/>
                  <a:gd name="connsiteX137" fmla="*/ 943708 w 1349261"/>
                  <a:gd name="connsiteY137" fmla="*/ 183637 h 192809"/>
                  <a:gd name="connsiteX138" fmla="*/ 921207 w 1349261"/>
                  <a:gd name="connsiteY138" fmla="*/ 191585 h 192809"/>
                  <a:gd name="connsiteX139" fmla="*/ 909331 w 1349261"/>
                  <a:gd name="connsiteY139" fmla="*/ 192810 h 192809"/>
                  <a:gd name="connsiteX140" fmla="*/ 908922 w 1349261"/>
                  <a:gd name="connsiteY140" fmla="*/ 192193 h 192809"/>
                  <a:gd name="connsiteX141" fmla="*/ 581333 w 1349261"/>
                  <a:gd name="connsiteY141" fmla="*/ 85195 h 192809"/>
                  <a:gd name="connsiteX142" fmla="*/ 581333 w 1349261"/>
                  <a:gd name="connsiteY142" fmla="*/ 2450 h 192809"/>
                  <a:gd name="connsiteX143" fmla="*/ 583783 w 1349261"/>
                  <a:gd name="connsiteY143" fmla="*/ 0 h 192809"/>
                  <a:gd name="connsiteX144" fmla="*/ 628803 w 1349261"/>
                  <a:gd name="connsiteY144" fmla="*/ 0 h 192809"/>
                  <a:gd name="connsiteX145" fmla="*/ 631053 w 1349261"/>
                  <a:gd name="connsiteY145" fmla="*/ 2450 h 192809"/>
                  <a:gd name="connsiteX146" fmla="*/ 631053 w 1349261"/>
                  <a:gd name="connsiteY146" fmla="*/ 132484 h 192809"/>
                  <a:gd name="connsiteX147" fmla="*/ 631461 w 1349261"/>
                  <a:gd name="connsiteY147" fmla="*/ 137982 h 192809"/>
                  <a:gd name="connsiteX148" fmla="*/ 639237 w 1349261"/>
                  <a:gd name="connsiteY148" fmla="*/ 145730 h 192809"/>
                  <a:gd name="connsiteX149" fmla="*/ 644354 w 1349261"/>
                  <a:gd name="connsiteY149" fmla="*/ 145930 h 192809"/>
                  <a:gd name="connsiteX150" fmla="*/ 677706 w 1349261"/>
                  <a:gd name="connsiteY150" fmla="*/ 145930 h 192809"/>
                  <a:gd name="connsiteX151" fmla="*/ 679548 w 1349261"/>
                  <a:gd name="connsiteY151" fmla="*/ 148171 h 192809"/>
                  <a:gd name="connsiteX152" fmla="*/ 679548 w 1349261"/>
                  <a:gd name="connsiteY152" fmla="*/ 188328 h 192809"/>
                  <a:gd name="connsiteX153" fmla="*/ 677706 w 1349261"/>
                  <a:gd name="connsiteY153" fmla="*/ 190160 h 192809"/>
                  <a:gd name="connsiteX154" fmla="*/ 603843 w 1349261"/>
                  <a:gd name="connsiteY154" fmla="*/ 190160 h 192809"/>
                  <a:gd name="connsiteX155" fmla="*/ 590334 w 1349261"/>
                  <a:gd name="connsiteY155" fmla="*/ 186694 h 192809"/>
                  <a:gd name="connsiteX156" fmla="*/ 582966 w 1349261"/>
                  <a:gd name="connsiteY156" fmla="*/ 177730 h 192809"/>
                  <a:gd name="connsiteX157" fmla="*/ 580925 w 1349261"/>
                  <a:gd name="connsiteY157" fmla="*/ 164683 h 192809"/>
                  <a:gd name="connsiteX158" fmla="*/ 581333 w 1349261"/>
                  <a:gd name="connsiteY158" fmla="*/ 85195 h 192809"/>
                  <a:gd name="connsiteX159" fmla="*/ 1261888 w 1349261"/>
                  <a:gd name="connsiteY159" fmla="*/ 131867 h 192809"/>
                  <a:gd name="connsiteX160" fmla="*/ 1261888 w 1349261"/>
                  <a:gd name="connsiteY160" fmla="*/ 79878 h 192809"/>
                  <a:gd name="connsiteX161" fmla="*/ 1262714 w 1349261"/>
                  <a:gd name="connsiteY161" fmla="*/ 69898 h 192809"/>
                  <a:gd name="connsiteX162" fmla="*/ 1275806 w 1349261"/>
                  <a:gd name="connsiteY162" fmla="*/ 55218 h 192809"/>
                  <a:gd name="connsiteX163" fmla="*/ 1286857 w 1349261"/>
                  <a:gd name="connsiteY163" fmla="*/ 53794 h 192809"/>
                  <a:gd name="connsiteX164" fmla="*/ 1346812 w 1349261"/>
                  <a:gd name="connsiteY164" fmla="*/ 53794 h 192809"/>
                  <a:gd name="connsiteX165" fmla="*/ 1349261 w 1349261"/>
                  <a:gd name="connsiteY165" fmla="*/ 56243 h 192809"/>
                  <a:gd name="connsiteX166" fmla="*/ 1349261 w 1349261"/>
                  <a:gd name="connsiteY166" fmla="*/ 95783 h 192809"/>
                  <a:gd name="connsiteX167" fmla="*/ 1346812 w 1349261"/>
                  <a:gd name="connsiteY167" fmla="*/ 98233 h 192809"/>
                  <a:gd name="connsiteX168" fmla="*/ 1324301 w 1349261"/>
                  <a:gd name="connsiteY168" fmla="*/ 98233 h 192809"/>
                  <a:gd name="connsiteX169" fmla="*/ 1317143 w 1349261"/>
                  <a:gd name="connsiteY169" fmla="*/ 99449 h 192809"/>
                  <a:gd name="connsiteX170" fmla="*/ 1312026 w 1349261"/>
                  <a:gd name="connsiteY170" fmla="*/ 107197 h 192809"/>
                  <a:gd name="connsiteX171" fmla="*/ 1312026 w 1349261"/>
                  <a:gd name="connsiteY171" fmla="*/ 110863 h 192809"/>
                  <a:gd name="connsiteX172" fmla="*/ 1312026 w 1349261"/>
                  <a:gd name="connsiteY172" fmla="*/ 188309 h 192809"/>
                  <a:gd name="connsiteX173" fmla="*/ 1310384 w 1349261"/>
                  <a:gd name="connsiteY173" fmla="*/ 189943 h 192809"/>
                  <a:gd name="connsiteX174" fmla="*/ 1264148 w 1349261"/>
                  <a:gd name="connsiteY174" fmla="*/ 189943 h 192809"/>
                  <a:gd name="connsiteX175" fmla="*/ 1262097 w 1349261"/>
                  <a:gd name="connsiteY175" fmla="*/ 188110 h 192809"/>
                  <a:gd name="connsiteX176" fmla="*/ 1261888 w 1349261"/>
                  <a:gd name="connsiteY176" fmla="*/ 131857 h 19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349261" h="192809">
                    <a:moveTo>
                      <a:pt x="1177183" y="192202"/>
                    </a:moveTo>
                    <a:cubicBezTo>
                      <a:pt x="1170841" y="192401"/>
                      <a:pt x="1164499" y="191385"/>
                      <a:pt x="1158357" y="189752"/>
                    </a:cubicBezTo>
                    <a:cubicBezTo>
                      <a:pt x="1151951" y="187937"/>
                      <a:pt x="1145872" y="185116"/>
                      <a:pt x="1140356" y="181396"/>
                    </a:cubicBezTo>
                    <a:cubicBezTo>
                      <a:pt x="1131319" y="175417"/>
                      <a:pt x="1123535" y="167730"/>
                      <a:pt x="1117438" y="158768"/>
                    </a:cubicBezTo>
                    <a:cubicBezTo>
                      <a:pt x="1114171" y="154032"/>
                      <a:pt x="1111685" y="148803"/>
                      <a:pt x="1110070" y="143280"/>
                    </a:cubicBezTo>
                    <a:cubicBezTo>
                      <a:pt x="1106178" y="131250"/>
                      <a:pt x="1105770" y="119237"/>
                      <a:pt x="1108229" y="106998"/>
                    </a:cubicBezTo>
                    <a:cubicBezTo>
                      <a:pt x="1109862" y="99458"/>
                      <a:pt x="1112729" y="92327"/>
                      <a:pt x="1116821" y="85594"/>
                    </a:cubicBezTo>
                    <a:cubicBezTo>
                      <a:pt x="1121321" y="78263"/>
                      <a:pt x="1126647" y="71740"/>
                      <a:pt x="1133397" y="66233"/>
                    </a:cubicBezTo>
                    <a:cubicBezTo>
                      <a:pt x="1138487" y="62022"/>
                      <a:pt x="1144221" y="58653"/>
                      <a:pt x="1150382" y="56252"/>
                    </a:cubicBezTo>
                    <a:cubicBezTo>
                      <a:pt x="1160815" y="52170"/>
                      <a:pt x="1171658" y="51153"/>
                      <a:pt x="1182709" y="51562"/>
                    </a:cubicBezTo>
                    <a:cubicBezTo>
                      <a:pt x="1188515" y="51814"/>
                      <a:pt x="1194277" y="52702"/>
                      <a:pt x="1199893" y="54211"/>
                    </a:cubicBezTo>
                    <a:cubicBezTo>
                      <a:pt x="1208077" y="56661"/>
                      <a:pt x="1215444" y="60526"/>
                      <a:pt x="1221995" y="65824"/>
                    </a:cubicBezTo>
                    <a:cubicBezTo>
                      <a:pt x="1228836" y="71492"/>
                      <a:pt x="1234524" y="78411"/>
                      <a:pt x="1238770" y="86211"/>
                    </a:cubicBezTo>
                    <a:cubicBezTo>
                      <a:pt x="1241021" y="90494"/>
                      <a:pt x="1243271" y="94976"/>
                      <a:pt x="1245113" y="99458"/>
                    </a:cubicBezTo>
                    <a:cubicBezTo>
                      <a:pt x="1246954" y="104149"/>
                      <a:pt x="1247980" y="109239"/>
                      <a:pt x="1247980" y="114338"/>
                    </a:cubicBezTo>
                    <a:cubicBezTo>
                      <a:pt x="1247980" y="115971"/>
                      <a:pt x="1247571" y="116379"/>
                      <a:pt x="1245938" y="116579"/>
                    </a:cubicBezTo>
                    <a:cubicBezTo>
                      <a:pt x="1241229" y="117595"/>
                      <a:pt x="1236321" y="118620"/>
                      <a:pt x="1231612" y="119636"/>
                    </a:cubicBezTo>
                    <a:cubicBezTo>
                      <a:pt x="1227311" y="120453"/>
                      <a:pt x="1223219" y="121469"/>
                      <a:pt x="1218928" y="122285"/>
                    </a:cubicBezTo>
                    <a:cubicBezTo>
                      <a:pt x="1214627" y="123302"/>
                      <a:pt x="1210327" y="124118"/>
                      <a:pt x="1206035" y="125134"/>
                    </a:cubicBezTo>
                    <a:cubicBezTo>
                      <a:pt x="1201735" y="126160"/>
                      <a:pt x="1197643" y="126976"/>
                      <a:pt x="1193351" y="127992"/>
                    </a:cubicBezTo>
                    <a:cubicBezTo>
                      <a:pt x="1188842" y="129009"/>
                      <a:pt x="1184142" y="130034"/>
                      <a:pt x="1179642" y="131050"/>
                    </a:cubicBezTo>
                    <a:cubicBezTo>
                      <a:pt x="1175550" y="131867"/>
                      <a:pt x="1171458" y="132883"/>
                      <a:pt x="1167357" y="133699"/>
                    </a:cubicBezTo>
                    <a:lnTo>
                      <a:pt x="1161224" y="134924"/>
                    </a:lnTo>
                    <a:cubicBezTo>
                      <a:pt x="1160815" y="134924"/>
                      <a:pt x="1160407" y="135332"/>
                      <a:pt x="1160407" y="135532"/>
                    </a:cubicBezTo>
                    <a:cubicBezTo>
                      <a:pt x="1160607" y="135940"/>
                      <a:pt x="1160815" y="136548"/>
                      <a:pt x="1161224" y="136757"/>
                    </a:cubicBezTo>
                    <a:cubicBezTo>
                      <a:pt x="1163265" y="138390"/>
                      <a:pt x="1165515" y="140023"/>
                      <a:pt x="1167566" y="141656"/>
                    </a:cubicBezTo>
                    <a:cubicBezTo>
                      <a:pt x="1171458" y="144705"/>
                      <a:pt x="1175750" y="144913"/>
                      <a:pt x="1180250" y="144505"/>
                    </a:cubicBezTo>
                    <a:cubicBezTo>
                      <a:pt x="1186392" y="143888"/>
                      <a:pt x="1191101" y="140831"/>
                      <a:pt x="1194785" y="135940"/>
                    </a:cubicBezTo>
                    <a:cubicBezTo>
                      <a:pt x="1196617" y="133491"/>
                      <a:pt x="1196617" y="133491"/>
                      <a:pt x="1199285" y="135332"/>
                    </a:cubicBezTo>
                    <a:lnTo>
                      <a:pt x="1214627" y="145113"/>
                    </a:lnTo>
                    <a:cubicBezTo>
                      <a:pt x="1221378" y="149396"/>
                      <a:pt x="1228337" y="153878"/>
                      <a:pt x="1235087" y="158160"/>
                    </a:cubicBezTo>
                    <a:cubicBezTo>
                      <a:pt x="1237337" y="159584"/>
                      <a:pt x="1237337" y="159584"/>
                      <a:pt x="1235495" y="161626"/>
                    </a:cubicBezTo>
                    <a:cubicBezTo>
                      <a:pt x="1230995" y="166308"/>
                      <a:pt x="1226903" y="171198"/>
                      <a:pt x="1222203" y="175689"/>
                    </a:cubicBezTo>
                    <a:cubicBezTo>
                      <a:pt x="1219536" y="178338"/>
                      <a:pt x="1216678" y="180579"/>
                      <a:pt x="1213402" y="182412"/>
                    </a:cubicBezTo>
                    <a:cubicBezTo>
                      <a:pt x="1209565" y="184682"/>
                      <a:pt x="1205518" y="186592"/>
                      <a:pt x="1201326" y="188119"/>
                    </a:cubicBezTo>
                    <a:cubicBezTo>
                      <a:pt x="1194794" y="190357"/>
                      <a:pt x="1187962" y="191593"/>
                      <a:pt x="1181066" y="191784"/>
                    </a:cubicBezTo>
                    <a:cubicBezTo>
                      <a:pt x="1179841" y="192401"/>
                      <a:pt x="1178408" y="192193"/>
                      <a:pt x="1177183" y="192193"/>
                    </a:cubicBezTo>
                    <a:close/>
                    <a:moveTo>
                      <a:pt x="1178408" y="98024"/>
                    </a:moveTo>
                    <a:cubicBezTo>
                      <a:pt x="1176158" y="98442"/>
                      <a:pt x="1173708" y="98442"/>
                      <a:pt x="1171458" y="99258"/>
                    </a:cubicBezTo>
                    <a:cubicBezTo>
                      <a:pt x="1166795" y="100654"/>
                      <a:pt x="1162757" y="103599"/>
                      <a:pt x="1159999" y="107605"/>
                    </a:cubicBezTo>
                    <a:cubicBezTo>
                      <a:pt x="1158565" y="109447"/>
                      <a:pt x="1157540" y="111688"/>
                      <a:pt x="1156515" y="113730"/>
                    </a:cubicBezTo>
                    <a:cubicBezTo>
                      <a:pt x="1156315" y="114129"/>
                      <a:pt x="1156515" y="114746"/>
                      <a:pt x="1156515" y="115154"/>
                    </a:cubicBezTo>
                    <a:cubicBezTo>
                      <a:pt x="1156515" y="115354"/>
                      <a:pt x="1157132" y="115354"/>
                      <a:pt x="1157331" y="115354"/>
                    </a:cubicBezTo>
                    <a:cubicBezTo>
                      <a:pt x="1162040" y="114338"/>
                      <a:pt x="1166540" y="113321"/>
                      <a:pt x="1171249" y="112296"/>
                    </a:cubicBezTo>
                    <a:lnTo>
                      <a:pt x="1184750" y="109239"/>
                    </a:lnTo>
                    <a:cubicBezTo>
                      <a:pt x="1187617" y="108631"/>
                      <a:pt x="1190275" y="108023"/>
                      <a:pt x="1193143" y="107206"/>
                    </a:cubicBezTo>
                    <a:cubicBezTo>
                      <a:pt x="1194367" y="106798"/>
                      <a:pt x="1194576" y="106390"/>
                      <a:pt x="1193759" y="105573"/>
                    </a:cubicBezTo>
                    <a:cubicBezTo>
                      <a:pt x="1189459" y="101091"/>
                      <a:pt x="1184550" y="98233"/>
                      <a:pt x="1178408" y="98033"/>
                    </a:cubicBezTo>
                    <a:close/>
                    <a:moveTo>
                      <a:pt x="417" y="104974"/>
                    </a:moveTo>
                    <a:cubicBezTo>
                      <a:pt x="417" y="77864"/>
                      <a:pt x="218" y="50954"/>
                      <a:pt x="417" y="23853"/>
                    </a:cubicBezTo>
                    <a:cubicBezTo>
                      <a:pt x="417" y="15905"/>
                      <a:pt x="4310" y="9581"/>
                      <a:pt x="10851" y="5099"/>
                    </a:cubicBezTo>
                    <a:cubicBezTo>
                      <a:pt x="15769" y="1633"/>
                      <a:pt x="21285" y="408"/>
                      <a:pt x="27228" y="408"/>
                    </a:cubicBezTo>
                    <a:lnTo>
                      <a:pt x="95774" y="408"/>
                    </a:lnTo>
                    <a:cubicBezTo>
                      <a:pt x="99658" y="209"/>
                      <a:pt x="99249" y="617"/>
                      <a:pt x="99249" y="4083"/>
                    </a:cubicBezTo>
                    <a:lnTo>
                      <a:pt x="99249" y="42398"/>
                    </a:lnTo>
                    <a:cubicBezTo>
                      <a:pt x="99249" y="44639"/>
                      <a:pt x="99050" y="45047"/>
                      <a:pt x="96591" y="45047"/>
                    </a:cubicBezTo>
                    <a:lnTo>
                      <a:pt x="63030" y="45047"/>
                    </a:lnTo>
                    <a:cubicBezTo>
                      <a:pt x="60780" y="45047"/>
                      <a:pt x="58530" y="45247"/>
                      <a:pt x="56688" y="46063"/>
                    </a:cubicBezTo>
                    <a:cubicBezTo>
                      <a:pt x="52605" y="47497"/>
                      <a:pt x="51163" y="51162"/>
                      <a:pt x="50963" y="55037"/>
                    </a:cubicBezTo>
                    <a:cubicBezTo>
                      <a:pt x="50754" y="61152"/>
                      <a:pt x="50754" y="67267"/>
                      <a:pt x="50754" y="73183"/>
                    </a:cubicBezTo>
                    <a:lnTo>
                      <a:pt x="50754" y="76639"/>
                    </a:lnTo>
                    <a:cubicBezTo>
                      <a:pt x="50754" y="77864"/>
                      <a:pt x="51371" y="78273"/>
                      <a:pt x="52387" y="78273"/>
                    </a:cubicBezTo>
                    <a:lnTo>
                      <a:pt x="74489" y="78273"/>
                    </a:lnTo>
                    <a:cubicBezTo>
                      <a:pt x="77356" y="78273"/>
                      <a:pt x="77356" y="78273"/>
                      <a:pt x="77356" y="81121"/>
                    </a:cubicBezTo>
                    <a:lnTo>
                      <a:pt x="77356" y="120044"/>
                    </a:lnTo>
                    <a:cubicBezTo>
                      <a:pt x="77356" y="122494"/>
                      <a:pt x="77148" y="122703"/>
                      <a:pt x="74698" y="122703"/>
                    </a:cubicBezTo>
                    <a:lnTo>
                      <a:pt x="52387" y="122703"/>
                    </a:lnTo>
                    <a:cubicBezTo>
                      <a:pt x="50754" y="122703"/>
                      <a:pt x="50546" y="122902"/>
                      <a:pt x="50546" y="124536"/>
                    </a:cubicBezTo>
                    <a:lnTo>
                      <a:pt x="50546" y="188536"/>
                    </a:lnTo>
                    <a:cubicBezTo>
                      <a:pt x="50546" y="189761"/>
                      <a:pt x="50137" y="190169"/>
                      <a:pt x="48912" y="190169"/>
                    </a:cubicBezTo>
                    <a:lnTo>
                      <a:pt x="1434" y="190169"/>
                    </a:lnTo>
                    <a:cubicBezTo>
                      <a:pt x="209" y="190169"/>
                      <a:pt x="0" y="189552"/>
                      <a:pt x="0" y="188536"/>
                    </a:cubicBezTo>
                    <a:cubicBezTo>
                      <a:pt x="408" y="160610"/>
                      <a:pt x="408" y="132892"/>
                      <a:pt x="408" y="104974"/>
                    </a:cubicBezTo>
                    <a:close/>
                    <a:moveTo>
                      <a:pt x="409246" y="136149"/>
                    </a:moveTo>
                    <a:lnTo>
                      <a:pt x="409246" y="103940"/>
                    </a:lnTo>
                    <a:cubicBezTo>
                      <a:pt x="409246" y="102107"/>
                      <a:pt x="408838" y="101699"/>
                      <a:pt x="406996" y="101699"/>
                    </a:cubicBezTo>
                    <a:lnTo>
                      <a:pt x="390628" y="101699"/>
                    </a:lnTo>
                    <a:cubicBezTo>
                      <a:pt x="388995" y="101699"/>
                      <a:pt x="388786" y="101499"/>
                      <a:pt x="388786" y="99866"/>
                    </a:cubicBezTo>
                    <a:lnTo>
                      <a:pt x="388786" y="58902"/>
                    </a:lnTo>
                    <a:cubicBezTo>
                      <a:pt x="388786" y="57468"/>
                      <a:pt x="389195" y="57069"/>
                      <a:pt x="390628" y="57069"/>
                    </a:cubicBezTo>
                    <a:lnTo>
                      <a:pt x="406796" y="57069"/>
                    </a:lnTo>
                    <a:cubicBezTo>
                      <a:pt x="408838" y="57069"/>
                      <a:pt x="409046" y="56661"/>
                      <a:pt x="409046" y="54819"/>
                    </a:cubicBezTo>
                    <a:lnTo>
                      <a:pt x="409046" y="14063"/>
                    </a:lnTo>
                    <a:cubicBezTo>
                      <a:pt x="409046" y="12221"/>
                      <a:pt x="409246" y="12022"/>
                      <a:pt x="411088" y="12022"/>
                    </a:cubicBezTo>
                    <a:lnTo>
                      <a:pt x="456516" y="12022"/>
                    </a:lnTo>
                    <a:cubicBezTo>
                      <a:pt x="458558" y="12022"/>
                      <a:pt x="458766" y="12221"/>
                      <a:pt x="458766" y="14263"/>
                    </a:cubicBezTo>
                    <a:cubicBezTo>
                      <a:pt x="458766" y="21802"/>
                      <a:pt x="458975" y="29551"/>
                      <a:pt x="458975" y="37090"/>
                    </a:cubicBezTo>
                    <a:cubicBezTo>
                      <a:pt x="458975" y="43006"/>
                      <a:pt x="458975" y="48704"/>
                      <a:pt x="459175" y="54619"/>
                    </a:cubicBezTo>
                    <a:cubicBezTo>
                      <a:pt x="459175" y="56860"/>
                      <a:pt x="459583" y="57069"/>
                      <a:pt x="461833" y="57069"/>
                    </a:cubicBezTo>
                    <a:lnTo>
                      <a:pt x="476368" y="57069"/>
                    </a:lnTo>
                    <a:cubicBezTo>
                      <a:pt x="478001" y="57069"/>
                      <a:pt x="478409" y="57468"/>
                      <a:pt x="478409" y="59101"/>
                    </a:cubicBezTo>
                    <a:lnTo>
                      <a:pt x="478409" y="99658"/>
                    </a:lnTo>
                    <a:cubicBezTo>
                      <a:pt x="478409" y="101291"/>
                      <a:pt x="478001" y="101699"/>
                      <a:pt x="476368" y="101699"/>
                    </a:cubicBezTo>
                    <a:lnTo>
                      <a:pt x="461633" y="101699"/>
                    </a:lnTo>
                    <a:cubicBezTo>
                      <a:pt x="459583" y="101699"/>
                      <a:pt x="459383" y="102107"/>
                      <a:pt x="459383" y="103940"/>
                    </a:cubicBezTo>
                    <a:lnTo>
                      <a:pt x="459383" y="133291"/>
                    </a:lnTo>
                    <a:cubicBezTo>
                      <a:pt x="459383" y="135741"/>
                      <a:pt x="459383" y="138390"/>
                      <a:pt x="460817" y="140831"/>
                    </a:cubicBezTo>
                    <a:cubicBezTo>
                      <a:pt x="462241" y="143480"/>
                      <a:pt x="464292" y="145113"/>
                      <a:pt x="467358" y="145521"/>
                    </a:cubicBezTo>
                    <a:cubicBezTo>
                      <a:pt x="468592" y="145730"/>
                      <a:pt x="470017" y="145730"/>
                      <a:pt x="471251" y="145730"/>
                    </a:cubicBezTo>
                    <a:lnTo>
                      <a:pt x="485160" y="145730"/>
                    </a:lnTo>
                    <a:cubicBezTo>
                      <a:pt x="487410" y="145730"/>
                      <a:pt x="487618" y="145930"/>
                      <a:pt x="487618" y="148180"/>
                    </a:cubicBezTo>
                    <a:lnTo>
                      <a:pt x="487618" y="187711"/>
                    </a:lnTo>
                    <a:cubicBezTo>
                      <a:pt x="487618" y="189543"/>
                      <a:pt x="487410" y="189952"/>
                      <a:pt x="485568" y="189952"/>
                    </a:cubicBezTo>
                    <a:lnTo>
                      <a:pt x="434823" y="189952"/>
                    </a:lnTo>
                    <a:cubicBezTo>
                      <a:pt x="428482" y="190048"/>
                      <a:pt x="422315" y="187879"/>
                      <a:pt x="417430" y="183837"/>
                    </a:cubicBezTo>
                    <a:cubicBezTo>
                      <a:pt x="412020" y="179560"/>
                      <a:pt x="408919" y="173002"/>
                      <a:pt x="409046" y="166108"/>
                    </a:cubicBezTo>
                    <a:cubicBezTo>
                      <a:pt x="409246" y="156327"/>
                      <a:pt x="409246" y="146329"/>
                      <a:pt x="409246" y="136149"/>
                    </a:cubicBezTo>
                    <a:close/>
                    <a:moveTo>
                      <a:pt x="908922" y="192202"/>
                    </a:moveTo>
                    <a:cubicBezTo>
                      <a:pt x="902172" y="192601"/>
                      <a:pt x="895621" y="191385"/>
                      <a:pt x="889279" y="189752"/>
                    </a:cubicBezTo>
                    <a:cubicBezTo>
                      <a:pt x="882892" y="187893"/>
                      <a:pt x="876822" y="185076"/>
                      <a:pt x="871278" y="181396"/>
                    </a:cubicBezTo>
                    <a:cubicBezTo>
                      <a:pt x="862859" y="175824"/>
                      <a:pt x="855510" y="168780"/>
                      <a:pt x="849585" y="160601"/>
                    </a:cubicBezTo>
                    <a:cubicBezTo>
                      <a:pt x="845720" y="155307"/>
                      <a:pt x="842807" y="149377"/>
                      <a:pt x="840993" y="143081"/>
                    </a:cubicBezTo>
                    <a:cubicBezTo>
                      <a:pt x="838126" y="133908"/>
                      <a:pt x="837309" y="124527"/>
                      <a:pt x="838126" y="115154"/>
                    </a:cubicBezTo>
                    <a:cubicBezTo>
                      <a:pt x="838942" y="105573"/>
                      <a:pt x="841610" y="96400"/>
                      <a:pt x="846718" y="88044"/>
                    </a:cubicBezTo>
                    <a:cubicBezTo>
                      <a:pt x="852134" y="78860"/>
                      <a:pt x="859384" y="70884"/>
                      <a:pt x="868003" y="64609"/>
                    </a:cubicBezTo>
                    <a:cubicBezTo>
                      <a:pt x="873093" y="60818"/>
                      <a:pt x="878755" y="57859"/>
                      <a:pt x="884779" y="55844"/>
                    </a:cubicBezTo>
                    <a:cubicBezTo>
                      <a:pt x="895848" y="52156"/>
                      <a:pt x="907634" y="51176"/>
                      <a:pt x="919157" y="52986"/>
                    </a:cubicBezTo>
                    <a:cubicBezTo>
                      <a:pt x="923457" y="53603"/>
                      <a:pt x="927749" y="54619"/>
                      <a:pt x="931841" y="55844"/>
                    </a:cubicBezTo>
                    <a:cubicBezTo>
                      <a:pt x="937774" y="57677"/>
                      <a:pt x="943100" y="60526"/>
                      <a:pt x="948208" y="63992"/>
                    </a:cubicBezTo>
                    <a:cubicBezTo>
                      <a:pt x="955458" y="69275"/>
                      <a:pt x="961763" y="75756"/>
                      <a:pt x="966835" y="83154"/>
                    </a:cubicBezTo>
                    <a:cubicBezTo>
                      <a:pt x="967443" y="83970"/>
                      <a:pt x="967443" y="84578"/>
                      <a:pt x="966427" y="85195"/>
                    </a:cubicBezTo>
                    <a:cubicBezTo>
                      <a:pt x="957417" y="90902"/>
                      <a:pt x="948208" y="96609"/>
                      <a:pt x="939208" y="102316"/>
                    </a:cubicBezTo>
                    <a:cubicBezTo>
                      <a:pt x="935325" y="104766"/>
                      <a:pt x="931432" y="107406"/>
                      <a:pt x="927340" y="109846"/>
                    </a:cubicBezTo>
                    <a:cubicBezTo>
                      <a:pt x="925299" y="111080"/>
                      <a:pt x="925299" y="111080"/>
                      <a:pt x="923657" y="109248"/>
                    </a:cubicBezTo>
                    <a:cubicBezTo>
                      <a:pt x="922042" y="107456"/>
                      <a:pt x="920254" y="105815"/>
                      <a:pt x="918340" y="104348"/>
                    </a:cubicBezTo>
                    <a:cubicBezTo>
                      <a:pt x="915473" y="102107"/>
                      <a:pt x="911789" y="101699"/>
                      <a:pt x="908314" y="101899"/>
                    </a:cubicBezTo>
                    <a:cubicBezTo>
                      <a:pt x="905039" y="102107"/>
                      <a:pt x="901972" y="102107"/>
                      <a:pt x="898897" y="103332"/>
                    </a:cubicBezTo>
                    <a:cubicBezTo>
                      <a:pt x="894396" y="104965"/>
                      <a:pt x="891121" y="107814"/>
                      <a:pt x="889279" y="112296"/>
                    </a:cubicBezTo>
                    <a:cubicBezTo>
                      <a:pt x="887029" y="117803"/>
                      <a:pt x="887029" y="123510"/>
                      <a:pt x="888463" y="129217"/>
                    </a:cubicBezTo>
                    <a:cubicBezTo>
                      <a:pt x="889688" y="134516"/>
                      <a:pt x="892963" y="138381"/>
                      <a:pt x="898289" y="140223"/>
                    </a:cubicBezTo>
                    <a:cubicBezTo>
                      <a:pt x="904014" y="142264"/>
                      <a:pt x="909539" y="142672"/>
                      <a:pt x="915473" y="141039"/>
                    </a:cubicBezTo>
                    <a:cubicBezTo>
                      <a:pt x="918948" y="140023"/>
                      <a:pt x="921615" y="137773"/>
                      <a:pt x="923865" y="134924"/>
                    </a:cubicBezTo>
                    <a:cubicBezTo>
                      <a:pt x="924065" y="134516"/>
                      <a:pt x="924473" y="134316"/>
                      <a:pt x="924682" y="133908"/>
                    </a:cubicBezTo>
                    <a:cubicBezTo>
                      <a:pt x="925090" y="133291"/>
                      <a:pt x="925707" y="133291"/>
                      <a:pt x="926315" y="133699"/>
                    </a:cubicBezTo>
                    <a:cubicBezTo>
                      <a:pt x="936749" y="140422"/>
                      <a:pt x="947392" y="147154"/>
                      <a:pt x="957826" y="153878"/>
                    </a:cubicBezTo>
                    <a:lnTo>
                      <a:pt x="966427" y="159385"/>
                    </a:lnTo>
                    <a:cubicBezTo>
                      <a:pt x="967443" y="159993"/>
                      <a:pt x="967443" y="160601"/>
                      <a:pt x="966835" y="161417"/>
                    </a:cubicBezTo>
                    <a:cubicBezTo>
                      <a:pt x="960493" y="170390"/>
                      <a:pt x="953126" y="177930"/>
                      <a:pt x="943708" y="183637"/>
                    </a:cubicBezTo>
                    <a:cubicBezTo>
                      <a:pt x="936749" y="187720"/>
                      <a:pt x="929182" y="190569"/>
                      <a:pt x="921207" y="191585"/>
                    </a:cubicBezTo>
                    <a:cubicBezTo>
                      <a:pt x="917315" y="192193"/>
                      <a:pt x="913223" y="192401"/>
                      <a:pt x="909331" y="192810"/>
                    </a:cubicBezTo>
                    <a:cubicBezTo>
                      <a:pt x="908922" y="192601"/>
                      <a:pt x="908922" y="192401"/>
                      <a:pt x="908922" y="192193"/>
                    </a:cubicBezTo>
                    <a:close/>
                    <a:moveTo>
                      <a:pt x="581333" y="85195"/>
                    </a:moveTo>
                    <a:lnTo>
                      <a:pt x="581333" y="2450"/>
                    </a:lnTo>
                    <a:cubicBezTo>
                      <a:pt x="581333" y="200"/>
                      <a:pt x="581542" y="0"/>
                      <a:pt x="583783" y="0"/>
                    </a:cubicBezTo>
                    <a:lnTo>
                      <a:pt x="628803" y="0"/>
                    </a:lnTo>
                    <a:cubicBezTo>
                      <a:pt x="630854" y="0"/>
                      <a:pt x="631053" y="408"/>
                      <a:pt x="631053" y="2450"/>
                    </a:cubicBezTo>
                    <a:lnTo>
                      <a:pt x="631053" y="132484"/>
                    </a:lnTo>
                    <a:cubicBezTo>
                      <a:pt x="631053" y="134316"/>
                      <a:pt x="631262" y="136149"/>
                      <a:pt x="631461" y="137982"/>
                    </a:cubicBezTo>
                    <a:cubicBezTo>
                      <a:pt x="632078" y="141856"/>
                      <a:pt x="635354" y="145113"/>
                      <a:pt x="639237" y="145730"/>
                    </a:cubicBezTo>
                    <a:cubicBezTo>
                      <a:pt x="640870" y="145930"/>
                      <a:pt x="642512" y="145930"/>
                      <a:pt x="644354" y="145930"/>
                    </a:cubicBezTo>
                    <a:lnTo>
                      <a:pt x="677706" y="145930"/>
                    </a:lnTo>
                    <a:cubicBezTo>
                      <a:pt x="679340" y="145930"/>
                      <a:pt x="679548" y="146338"/>
                      <a:pt x="679548" y="148171"/>
                    </a:cubicBezTo>
                    <a:lnTo>
                      <a:pt x="679548" y="188328"/>
                    </a:lnTo>
                    <a:cubicBezTo>
                      <a:pt x="679548" y="189552"/>
                      <a:pt x="679140" y="190160"/>
                      <a:pt x="677706" y="190160"/>
                    </a:cubicBezTo>
                    <a:lnTo>
                      <a:pt x="603843" y="190160"/>
                    </a:lnTo>
                    <a:cubicBezTo>
                      <a:pt x="599134" y="190160"/>
                      <a:pt x="594426" y="189144"/>
                      <a:pt x="590334" y="186694"/>
                    </a:cubicBezTo>
                    <a:cubicBezTo>
                      <a:pt x="586894" y="184672"/>
                      <a:pt x="584284" y="181496"/>
                      <a:pt x="582966" y="177730"/>
                    </a:cubicBezTo>
                    <a:cubicBezTo>
                      <a:pt x="581333" y="173448"/>
                      <a:pt x="580925" y="169166"/>
                      <a:pt x="580925" y="164683"/>
                    </a:cubicBezTo>
                    <a:cubicBezTo>
                      <a:pt x="581333" y="138190"/>
                      <a:pt x="581333" y="111697"/>
                      <a:pt x="581333" y="85195"/>
                    </a:cubicBezTo>
                    <a:close/>
                    <a:moveTo>
                      <a:pt x="1261888" y="131867"/>
                    </a:moveTo>
                    <a:lnTo>
                      <a:pt x="1261888" y="79878"/>
                    </a:lnTo>
                    <a:cubicBezTo>
                      <a:pt x="1261888" y="76621"/>
                      <a:pt x="1262097" y="73164"/>
                      <a:pt x="1262714" y="69898"/>
                    </a:cubicBezTo>
                    <a:cubicBezTo>
                      <a:pt x="1264347" y="62558"/>
                      <a:pt x="1268439" y="57468"/>
                      <a:pt x="1275806" y="55218"/>
                    </a:cubicBezTo>
                    <a:cubicBezTo>
                      <a:pt x="1279490" y="54002"/>
                      <a:pt x="1283174" y="53794"/>
                      <a:pt x="1286857" y="53794"/>
                    </a:cubicBezTo>
                    <a:lnTo>
                      <a:pt x="1346812" y="53794"/>
                    </a:lnTo>
                    <a:cubicBezTo>
                      <a:pt x="1348853" y="53794"/>
                      <a:pt x="1349261" y="54202"/>
                      <a:pt x="1349261" y="56243"/>
                    </a:cubicBezTo>
                    <a:lnTo>
                      <a:pt x="1349261" y="95783"/>
                    </a:lnTo>
                    <a:cubicBezTo>
                      <a:pt x="1349261" y="98024"/>
                      <a:pt x="1349062" y="98233"/>
                      <a:pt x="1346812" y="98233"/>
                    </a:cubicBezTo>
                    <a:cubicBezTo>
                      <a:pt x="1339236" y="98233"/>
                      <a:pt x="1331868" y="98024"/>
                      <a:pt x="1324301" y="98233"/>
                    </a:cubicBezTo>
                    <a:cubicBezTo>
                      <a:pt x="1321843" y="98233"/>
                      <a:pt x="1319393" y="98632"/>
                      <a:pt x="1317143" y="99449"/>
                    </a:cubicBezTo>
                    <a:cubicBezTo>
                      <a:pt x="1313659" y="100674"/>
                      <a:pt x="1312434" y="103731"/>
                      <a:pt x="1312026" y="107197"/>
                    </a:cubicBezTo>
                    <a:cubicBezTo>
                      <a:pt x="1311817" y="108413"/>
                      <a:pt x="1312026" y="109647"/>
                      <a:pt x="1312026" y="110863"/>
                    </a:cubicBezTo>
                    <a:lnTo>
                      <a:pt x="1312026" y="188309"/>
                    </a:lnTo>
                    <a:cubicBezTo>
                      <a:pt x="1312026" y="189534"/>
                      <a:pt x="1311617" y="189943"/>
                      <a:pt x="1310384" y="189943"/>
                    </a:cubicBezTo>
                    <a:lnTo>
                      <a:pt x="1264148" y="189943"/>
                    </a:lnTo>
                    <a:cubicBezTo>
                      <a:pt x="1262505" y="189943"/>
                      <a:pt x="1262097" y="189534"/>
                      <a:pt x="1262097" y="188110"/>
                    </a:cubicBezTo>
                    <a:cubicBezTo>
                      <a:pt x="1261725" y="169362"/>
                      <a:pt x="1261653" y="150609"/>
                      <a:pt x="1261888" y="131857"/>
                    </a:cubicBezTo>
                    <a:close/>
                  </a:path>
                </a:pathLst>
              </a:custGeom>
              <a:solidFill>
                <a:srgbClr val="000000"/>
              </a:solidFill>
              <a:ln w="9055" cap="flat">
                <a:noFill/>
                <a:prstDash val="solid"/>
                <a:miter/>
              </a:ln>
            </p:spPr>
            <p:txBody>
              <a:bodyPr rtlCol="0" anchor="ctr"/>
              <a:lstStyle/>
              <a:p>
                <a:endParaRPr lang="en-US"/>
              </a:p>
            </p:txBody>
          </p:sp>
        </p:grpSp>
        <p:pic>
          <p:nvPicPr>
            <p:cNvPr id="8" name="Picture 22" descr="GAP logo">
              <a:extLst>
                <a:ext uri="{FF2B5EF4-FFF2-40B4-BE49-F238E27FC236}">
                  <a16:creationId xmlns:a16="http://schemas.microsoft.com/office/drawing/2014/main" id="{4591ACD3-4FB4-44AF-8336-E1D2B288E281}"/>
                </a:ext>
                <a:ext uri="{C183D7F6-B498-43B3-948B-1728B52AA6E4}">
                  <adec:decorative xmlns:adec="http://schemas.microsoft.com/office/drawing/2017/decorative" val="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637256" y="2668022"/>
              <a:ext cx="442224" cy="4027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descr="Row of logos from left to right: The Home Depot, Kroger, Lowe's, Macy's, McDonald's, and Office Depot/Office Max">
            <a:extLst>
              <a:ext uri="{FF2B5EF4-FFF2-40B4-BE49-F238E27FC236}">
                <a16:creationId xmlns:a16="http://schemas.microsoft.com/office/drawing/2014/main" id="{51E96531-85AC-4DC7-BECF-F521B56A3965}"/>
              </a:ext>
            </a:extLst>
          </p:cNvPr>
          <p:cNvGrpSpPr/>
          <p:nvPr/>
        </p:nvGrpSpPr>
        <p:grpSpPr>
          <a:xfrm>
            <a:off x="1302016" y="3928307"/>
            <a:ext cx="10137510" cy="552184"/>
            <a:chOff x="1302016" y="3928307"/>
            <a:chExt cx="10137510" cy="552184"/>
          </a:xfrm>
        </p:grpSpPr>
        <p:pic>
          <p:nvPicPr>
            <p:cNvPr id="9" name="Picture 8" descr="The Home Depot logo">
              <a:extLst>
                <a:ext uri="{FF2B5EF4-FFF2-40B4-BE49-F238E27FC236}">
                  <a16:creationId xmlns:a16="http://schemas.microsoft.com/office/drawing/2014/main" id="{9A5EB50B-AB85-4FFE-8453-0BC17A88B672}"/>
                </a:ext>
                <a:ext uri="{C183D7F6-B498-43B3-948B-1728B52AA6E4}">
                  <adec:decorative xmlns:adec="http://schemas.microsoft.com/office/drawing/2017/decorative" val="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02016" y="3928307"/>
              <a:ext cx="552184" cy="552184"/>
            </a:xfrm>
            <a:prstGeom prst="rect">
              <a:avLst/>
            </a:prstGeom>
          </p:spPr>
        </p:pic>
        <p:pic>
          <p:nvPicPr>
            <p:cNvPr id="10" name="Graphic 9" descr="Kroger® logo">
              <a:extLst>
                <a:ext uri="{FF2B5EF4-FFF2-40B4-BE49-F238E27FC236}">
                  <a16:creationId xmlns:a16="http://schemas.microsoft.com/office/drawing/2014/main" id="{71DAF51B-1EEC-44EC-ADAB-5A719389AF33}"/>
                </a:ext>
                <a:ext uri="{C183D7F6-B498-43B3-948B-1728B52AA6E4}">
                  <adec:decorative xmlns:adec="http://schemas.microsoft.com/office/drawing/2017/decorative" val="0"/>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97981" y="4017007"/>
              <a:ext cx="672360" cy="374784"/>
            </a:xfrm>
            <a:prstGeom prst="rect">
              <a:avLst/>
            </a:prstGeom>
          </p:spPr>
        </p:pic>
        <p:pic>
          <p:nvPicPr>
            <p:cNvPr id="11" name="Graphic 10" descr="Lowe's® logo">
              <a:extLst>
                <a:ext uri="{FF2B5EF4-FFF2-40B4-BE49-F238E27FC236}">
                  <a16:creationId xmlns:a16="http://schemas.microsoft.com/office/drawing/2014/main" id="{65C602B5-A4AA-479A-9613-71F44A2F8113}"/>
                </a:ext>
                <a:ext uri="{C183D7F6-B498-43B3-948B-1728B52AA6E4}">
                  <adec:decorative xmlns:adec="http://schemas.microsoft.com/office/drawing/2017/decorative" val="0"/>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881519" y="4017030"/>
              <a:ext cx="817388" cy="374740"/>
            </a:xfrm>
            <a:prstGeom prst="rect">
              <a:avLst/>
            </a:prstGeom>
          </p:spPr>
        </p:pic>
        <p:pic>
          <p:nvPicPr>
            <p:cNvPr id="12" name="Picture 11" descr="macy's logo">
              <a:extLst>
                <a:ext uri="{FF2B5EF4-FFF2-40B4-BE49-F238E27FC236}">
                  <a16:creationId xmlns:a16="http://schemas.microsoft.com/office/drawing/2014/main" id="{9DC31EE7-A84A-4303-ACA5-F5F1B2048A3E}"/>
                </a:ext>
                <a:ext uri="{C183D7F6-B498-43B3-948B-1728B52AA6E4}">
                  <adec:decorative xmlns:adec="http://schemas.microsoft.com/office/drawing/2017/decorative" val="0"/>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6737749" y="4086748"/>
              <a:ext cx="817030" cy="235304"/>
            </a:xfrm>
            <a:prstGeom prst="rect">
              <a:avLst/>
            </a:prstGeom>
          </p:spPr>
        </p:pic>
        <p:pic>
          <p:nvPicPr>
            <p:cNvPr id="13" name="Picture 12" descr="McDonald's logo">
              <a:extLst>
                <a:ext uri="{FF2B5EF4-FFF2-40B4-BE49-F238E27FC236}">
                  <a16:creationId xmlns:a16="http://schemas.microsoft.com/office/drawing/2014/main" id="{D431A1CC-553D-4337-A4E4-DF49789DBBBD}"/>
                </a:ext>
                <a:ext uri="{C183D7F6-B498-43B3-948B-1728B52AA6E4}">
                  <adec:decorative xmlns:adec="http://schemas.microsoft.com/office/drawing/2017/decorative" val="0"/>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793957" y="4022086"/>
              <a:ext cx="416718" cy="364628"/>
            </a:xfrm>
            <a:prstGeom prst="rect">
              <a:avLst/>
            </a:prstGeom>
          </p:spPr>
        </p:pic>
        <p:pic>
          <p:nvPicPr>
            <p:cNvPr id="14" name="Picture 13" descr="Office Depot and Office Max® logo">
              <a:extLst>
                <a:ext uri="{FF2B5EF4-FFF2-40B4-BE49-F238E27FC236}">
                  <a16:creationId xmlns:a16="http://schemas.microsoft.com/office/drawing/2014/main" id="{53599BCA-4102-49BC-808D-4BF02018FEF1}"/>
                </a:ext>
                <a:ext uri="{C183D7F6-B498-43B3-948B-1728B52AA6E4}">
                  <adec:decorative xmlns:adec="http://schemas.microsoft.com/office/drawing/2017/decorative" val="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0277212" y="3996965"/>
              <a:ext cx="1162314" cy="414868"/>
            </a:xfrm>
            <a:prstGeom prst="rect">
              <a:avLst/>
            </a:prstGeom>
          </p:spPr>
        </p:pic>
      </p:grpSp>
      <p:grpSp>
        <p:nvGrpSpPr>
          <p:cNvPr id="55" name="Group 54" descr="Row of logos from left to right: Safeway, Starbucks, Target, Walgreens Boots Alliance, Walgreens, and Walmart">
            <a:extLst>
              <a:ext uri="{FF2B5EF4-FFF2-40B4-BE49-F238E27FC236}">
                <a16:creationId xmlns:a16="http://schemas.microsoft.com/office/drawing/2014/main" id="{73F12699-E9A3-4799-B7C7-A6CD62F2BC2F}"/>
              </a:ext>
            </a:extLst>
          </p:cNvPr>
          <p:cNvGrpSpPr/>
          <p:nvPr/>
        </p:nvGrpSpPr>
        <p:grpSpPr>
          <a:xfrm>
            <a:off x="1079766" y="5252342"/>
            <a:ext cx="10276943" cy="582028"/>
            <a:chOff x="1079766" y="5252342"/>
            <a:chExt cx="10276943" cy="582028"/>
          </a:xfrm>
        </p:grpSpPr>
        <p:pic>
          <p:nvPicPr>
            <p:cNvPr id="15" name="Graphic 14" descr="Safeway logo">
              <a:extLst>
                <a:ext uri="{FF2B5EF4-FFF2-40B4-BE49-F238E27FC236}">
                  <a16:creationId xmlns:a16="http://schemas.microsoft.com/office/drawing/2014/main" id="{C842A0E7-1215-46E2-B91E-256B442B6A84}"/>
                </a:ext>
                <a:ext uri="{C183D7F6-B498-43B3-948B-1728B52AA6E4}">
                  <adec:decorative xmlns:adec="http://schemas.microsoft.com/office/drawing/2017/decorative" val="0"/>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9766" y="5450209"/>
              <a:ext cx="996684" cy="186296"/>
            </a:xfrm>
            <a:prstGeom prst="rect">
              <a:avLst/>
            </a:prstGeom>
          </p:spPr>
        </p:pic>
        <p:pic>
          <p:nvPicPr>
            <p:cNvPr id="16" name="Picture 15" descr="Starbucks Coffee logo">
              <a:extLst>
                <a:ext uri="{FF2B5EF4-FFF2-40B4-BE49-F238E27FC236}">
                  <a16:creationId xmlns:a16="http://schemas.microsoft.com/office/drawing/2014/main" id="{294A5736-A87A-4AD5-9503-3F827A545E3F}"/>
                </a:ext>
                <a:ext uri="{C183D7F6-B498-43B3-948B-1728B52AA6E4}">
                  <adec:decorative xmlns:adec="http://schemas.microsoft.com/office/drawing/2017/decorative" val="0"/>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201197" y="5307565"/>
              <a:ext cx="465928" cy="471582"/>
            </a:xfrm>
            <a:prstGeom prst="rect">
              <a:avLst/>
            </a:prstGeom>
          </p:spPr>
        </p:pic>
        <p:pic>
          <p:nvPicPr>
            <p:cNvPr id="17" name="Picture 16" descr="Target logo">
              <a:extLst>
                <a:ext uri="{FF2B5EF4-FFF2-40B4-BE49-F238E27FC236}">
                  <a16:creationId xmlns:a16="http://schemas.microsoft.com/office/drawing/2014/main" id="{61090175-DB7D-4D01-B202-4A1EB8061238}"/>
                </a:ext>
                <a:ext uri="{C183D7F6-B498-43B3-948B-1728B52AA6E4}">
                  <adec:decorative xmlns:adec="http://schemas.microsoft.com/office/drawing/2017/decorative" val="0"/>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954211" y="5252342"/>
              <a:ext cx="672002" cy="582028"/>
            </a:xfrm>
            <a:prstGeom prst="rect">
              <a:avLst/>
            </a:prstGeom>
          </p:spPr>
        </p:pic>
        <p:pic>
          <p:nvPicPr>
            <p:cNvPr id="18" name="Picture 17" descr="Walgreens Boots Alliance logo">
              <a:extLst>
                <a:ext uri="{FF2B5EF4-FFF2-40B4-BE49-F238E27FC236}">
                  <a16:creationId xmlns:a16="http://schemas.microsoft.com/office/drawing/2014/main" id="{F10494CA-2DF5-4AAC-885B-513BEFAD9520}"/>
                </a:ext>
                <a:ext uri="{C183D7F6-B498-43B3-948B-1728B52AA6E4}">
                  <adec:decorative xmlns:adec="http://schemas.microsoft.com/office/drawing/2017/decorative" val="0"/>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308671" y="5334518"/>
              <a:ext cx="1675187" cy="417676"/>
            </a:xfrm>
            <a:prstGeom prst="rect">
              <a:avLst/>
            </a:prstGeom>
          </p:spPr>
        </p:pic>
        <p:pic>
          <p:nvPicPr>
            <p:cNvPr id="19" name="Picture 18" descr="Walgreens logo">
              <a:extLst>
                <a:ext uri="{FF2B5EF4-FFF2-40B4-BE49-F238E27FC236}">
                  <a16:creationId xmlns:a16="http://schemas.microsoft.com/office/drawing/2014/main" id="{4DB3C0EA-0BD2-4B24-AF81-FF1B3EE63D3C}"/>
                </a:ext>
                <a:ext uri="{C183D7F6-B498-43B3-948B-1728B52AA6E4}">
                  <adec:decorative xmlns:adec="http://schemas.microsoft.com/office/drawing/2017/decorative" val="0"/>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498682" y="5432067"/>
              <a:ext cx="1007268" cy="222580"/>
            </a:xfrm>
            <a:prstGeom prst="rect">
              <a:avLst/>
            </a:prstGeom>
          </p:spPr>
        </p:pic>
        <p:pic>
          <p:nvPicPr>
            <p:cNvPr id="20" name="Picture 19" descr="Walmart logo">
              <a:extLst>
                <a:ext uri="{FF2B5EF4-FFF2-40B4-BE49-F238E27FC236}">
                  <a16:creationId xmlns:a16="http://schemas.microsoft.com/office/drawing/2014/main" id="{D3CFCB12-0C82-4CFE-93D8-93B5936E50E9}"/>
                </a:ext>
                <a:ext uri="{C183D7F6-B498-43B3-948B-1728B52AA6E4}">
                  <adec:decorative xmlns:adec="http://schemas.microsoft.com/office/drawing/2017/decorative" val="0"/>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0360027" y="5412213"/>
              <a:ext cx="996682" cy="262286"/>
            </a:xfrm>
            <a:prstGeom prst="rect">
              <a:avLst/>
            </a:prstGeom>
          </p:spPr>
        </p:pic>
      </p:grpSp>
    </p:spTree>
    <p:extLst>
      <p:ext uri="{BB962C8B-B14F-4D97-AF65-F5344CB8AC3E}">
        <p14:creationId xmlns:p14="http://schemas.microsoft.com/office/powerpoint/2010/main" val="2870577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63" presetClass="path" presetSubtype="0" decel="100000" fill="hold" grpId="1" nodeType="withEffect">
                                  <p:stCondLst>
                                    <p:cond delay="0"/>
                                  </p:stCondLst>
                                  <p:childTnLst>
                                    <p:animMotion origin="layout" path="M -0.03638 2.60554E-6 L 1.99132E-7 2.60554E-6 " pathEditMode="relative" rAng="0" ptsTypes="AA">
                                      <p:cBhvr>
                                        <p:cTn id="9" dur="500" fill="hold"/>
                                        <p:tgtEl>
                                          <p:spTgt spid="24"/>
                                        </p:tgtEl>
                                        <p:attrNameLst>
                                          <p:attrName>ppt_x</p:attrName>
                                          <p:attrName>ppt_y</p:attrName>
                                        </p:attrNameLst>
                                      </p:cBhvr>
                                      <p:rCtr x="1851" y="0"/>
                                    </p:animMotion>
                                  </p:childTnLst>
                                </p:cTn>
                              </p:par>
                              <p:par>
                                <p:cTn id="10" presetID="10"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63" presetClass="path" presetSubtype="0" decel="100000" fill="hold" grpId="1" nodeType="withEffect">
                                  <p:stCondLst>
                                    <p:cond delay="0"/>
                                  </p:stCondLst>
                                  <p:childTnLst>
                                    <p:animMotion origin="layout" path="M 0.03791 -4.3123E-7 L 3.24228E-6 -4.3123E-7 " pathEditMode="relative" rAng="0" ptsTypes="AA">
                                      <p:cBhvr>
                                        <p:cTn id="14" dur="500" fill="hold"/>
                                        <p:tgtEl>
                                          <p:spTgt spid="25"/>
                                        </p:tgtEl>
                                        <p:attrNameLst>
                                          <p:attrName>ppt_x</p:attrName>
                                          <p:attrName>ppt_y</p:attrName>
                                        </p:attrNameLst>
                                      </p:cBhvr>
                                      <p:rCtr x="-1902" y="0"/>
                                    </p:animMotion>
                                  </p:childTnLst>
                                </p:cTn>
                              </p:par>
                              <p:par>
                                <p:cTn id="15" presetID="10" presetClass="entr" presetSubtype="0" fill="hold" grpId="0" nodeType="withEffect">
                                  <p:stCondLst>
                                    <p:cond delay="1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64" presetClass="path" presetSubtype="0" decel="100000" fill="hold" grpId="1" nodeType="withEffect">
                                  <p:stCondLst>
                                    <p:cond delay="100"/>
                                  </p:stCondLst>
                                  <p:childTnLst>
                                    <p:animMotion origin="layout" path="M 0 0.02042 L 0 4.39855E-6 " pathEditMode="relative" rAng="0" ptsTypes="AA">
                                      <p:cBhvr>
                                        <p:cTn id="19" dur="500" fill="hold"/>
                                        <p:tgtEl>
                                          <p:spTgt spid="52"/>
                                        </p:tgtEl>
                                        <p:attrNameLst>
                                          <p:attrName>ppt_x</p:attrName>
                                          <p:attrName>ppt_y</p:attrName>
                                        </p:attrNameLst>
                                      </p:cBhvr>
                                      <p:rCtr x="0" y="-1021"/>
                                    </p:animMotion>
                                  </p:childTnLst>
                                </p:cTn>
                              </p:par>
                              <p:par>
                                <p:cTn id="20" presetID="10" presetClass="entr" presetSubtype="0" fill="hold" nodeType="withEffect">
                                  <p:stCondLst>
                                    <p:cond delay="15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64" presetClass="path" presetSubtype="0" decel="100000" fill="hold" nodeType="withEffect">
                                  <p:stCondLst>
                                    <p:cond delay="150"/>
                                  </p:stCondLst>
                                  <p:childTnLst>
                                    <p:animMotion origin="layout" path="M 0 0.02042 L 0 4.39855E-6 " pathEditMode="relative" rAng="0" ptsTypes="AA">
                                      <p:cBhvr>
                                        <p:cTn id="24" dur="500" fill="hold"/>
                                        <p:tgtEl>
                                          <p:spTgt spid="53"/>
                                        </p:tgtEl>
                                        <p:attrNameLst>
                                          <p:attrName>ppt_x</p:attrName>
                                          <p:attrName>ppt_y</p:attrName>
                                        </p:attrNameLst>
                                      </p:cBhvr>
                                      <p:rCtr x="0" y="-1021"/>
                                    </p:animMotion>
                                  </p:childTnLst>
                                </p:cTn>
                              </p:par>
                              <p:par>
                                <p:cTn id="25" presetID="10" presetClass="entr" presetSubtype="0" fill="hold" nodeType="withEffect">
                                  <p:stCondLst>
                                    <p:cond delay="2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64" presetClass="path" presetSubtype="0" decel="100000" fill="hold" nodeType="withEffect">
                                  <p:stCondLst>
                                    <p:cond delay="200"/>
                                  </p:stCondLst>
                                  <p:childTnLst>
                                    <p:animMotion origin="layout" path="M 0 0.02042 L 0 4.39855E-6 " pathEditMode="relative" rAng="0" ptsTypes="AA">
                                      <p:cBhvr>
                                        <p:cTn id="29" dur="500" fill="hold"/>
                                        <p:tgtEl>
                                          <p:spTgt spid="54"/>
                                        </p:tgtEl>
                                        <p:attrNameLst>
                                          <p:attrName>ppt_x</p:attrName>
                                          <p:attrName>ppt_y</p:attrName>
                                        </p:attrNameLst>
                                      </p:cBhvr>
                                      <p:rCtr x="0" y="-1021"/>
                                    </p:animMotion>
                                  </p:childTnLst>
                                </p:cTn>
                              </p:par>
                              <p:par>
                                <p:cTn id="30" presetID="10" presetClass="entr" presetSubtype="0" fill="hold" nodeType="withEffect">
                                  <p:stCondLst>
                                    <p:cond delay="25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64" presetClass="path" presetSubtype="0" decel="100000" fill="hold" nodeType="withEffect">
                                  <p:stCondLst>
                                    <p:cond delay="250"/>
                                  </p:stCondLst>
                                  <p:childTnLst>
                                    <p:animMotion origin="layout" path="M 0 0.02042 L 0 4.39855E-6 " pathEditMode="relative" rAng="0" ptsTypes="AA">
                                      <p:cBhvr>
                                        <p:cTn id="34" dur="500" fill="hold"/>
                                        <p:tgtEl>
                                          <p:spTgt spid="55"/>
                                        </p:tgtEl>
                                        <p:attrNameLst>
                                          <p:attrName>ppt_x</p:attrName>
                                          <p:attrName>ppt_y</p:attrName>
                                        </p:attrNameLst>
                                      </p:cBhvr>
                                      <p:rCtr x="0" y="-10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52" grpId="0" animBg="1"/>
      <p:bldP spid="5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6896-85C5-4B5E-AF12-2C37EBBF61F8}"/>
              </a:ext>
            </a:extLst>
          </p:cNvPr>
          <p:cNvSpPr>
            <a:spLocks noGrp="1"/>
          </p:cNvSpPr>
          <p:nvPr>
            <p:ph type="title"/>
          </p:nvPr>
        </p:nvSpPr>
        <p:spPr>
          <a:xfrm>
            <a:off x="438150" y="449262"/>
            <a:ext cx="3722689" cy="2195473"/>
          </a:xfrm>
        </p:spPr>
        <p:txBody>
          <a:bodyPr lIns="274320" tIns="274320" rIns="274320" bIns="274320"/>
          <a:lstStyle/>
          <a:p>
            <a:pPr algn="ctr"/>
            <a:r>
              <a:rPr lang="en-US" dirty="0">
                <a:gradFill>
                  <a:gsLst>
                    <a:gs pos="81091">
                      <a:schemeClr val="tx1"/>
                    </a:gs>
                    <a:gs pos="53818">
                      <a:schemeClr val="tx1"/>
                    </a:gs>
                  </a:gsLst>
                  <a:lin ang="5400000" scaled="1"/>
                </a:gradFill>
              </a:rPr>
              <a:t>Hybrid and multicloud is a game changer for transformation</a:t>
            </a:r>
          </a:p>
        </p:txBody>
      </p:sp>
      <p:sp>
        <p:nvSpPr>
          <p:cNvPr id="3" name="Rectangle 2">
            <a:extLst>
              <a:ext uri="{FF2B5EF4-FFF2-40B4-BE49-F238E27FC236}">
                <a16:creationId xmlns:a16="http://schemas.microsoft.com/office/drawing/2014/main" id="{EDC830A5-0674-4307-B86A-0A519BB4FC4B}"/>
              </a:ext>
              <a:ext uri="{C183D7F6-B498-43B3-948B-1728B52AA6E4}">
                <adec:decorative xmlns:adec="http://schemas.microsoft.com/office/drawing/2017/decorative" val="1"/>
              </a:ext>
            </a:extLst>
          </p:cNvPr>
          <p:cNvSpPr/>
          <p:nvPr/>
        </p:nvSpPr>
        <p:spPr bwMode="auto">
          <a:xfrm>
            <a:off x="438150" y="449262"/>
            <a:ext cx="3722688" cy="6096001"/>
          </a:xfrm>
          <a:prstGeom prst="rect">
            <a:avLst/>
          </a:prstGeom>
          <a:noFill/>
          <a:ln>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6C87ED80-06E3-47F3-8D1C-3F5AF29EAC6E}"/>
              </a:ext>
              <a:ext uri="{C183D7F6-B498-43B3-948B-1728B52AA6E4}">
                <adec:decorative xmlns:adec="http://schemas.microsoft.com/office/drawing/2017/decorative" val="0"/>
              </a:ext>
            </a:extLst>
          </p:cNvPr>
          <p:cNvSpPr txBox="1"/>
          <p:nvPr/>
        </p:nvSpPr>
        <p:spPr>
          <a:xfrm>
            <a:off x="438148" y="2943264"/>
            <a:ext cx="3722689" cy="1169551"/>
          </a:xfrm>
          <a:prstGeom prst="rect">
            <a:avLst/>
          </a:prstGeom>
          <a:noFill/>
        </p:spPr>
        <p:txBody>
          <a:bodyPr wrap="square" lIns="274320" tIns="274320" rIns="274320" bIns="274320">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81091">
                      <a:srgbClr val="0078D3"/>
                    </a:gs>
                    <a:gs pos="53818">
                      <a:srgbClr val="0078D3"/>
                    </a:gs>
                  </a:gsLst>
                  <a:lin ang="5400000" scaled="1"/>
                </a:gradFill>
                <a:effectLst/>
                <a:uLnTx/>
                <a:uFillTx/>
                <a:latin typeface="Segoe UI"/>
                <a:ea typeface="Segoe UI Symbol" panose="020B0502040204020203" pitchFamily="34" charset="0"/>
                <a:cs typeface="+mn-cs"/>
                <a:sym typeface="Arial"/>
              </a:rPr>
              <a:t>App modernization</a:t>
            </a:r>
            <a:br>
              <a:rPr kumimoji="0" lang="en-US" sz="2000" b="0" i="0" u="none" strike="noStrike" kern="1200" cap="none" spc="0" normalizeH="0" baseline="0" noProof="0" dirty="0">
                <a:ln>
                  <a:noFill/>
                </a:ln>
                <a:gradFill>
                  <a:gsLst>
                    <a:gs pos="81091">
                      <a:srgbClr val="0078D3"/>
                    </a:gs>
                    <a:gs pos="53818">
                      <a:srgbClr val="0078D3"/>
                    </a:gs>
                  </a:gsLst>
                  <a:lin ang="5400000" scaled="1"/>
                </a:gradFill>
                <a:effectLst/>
                <a:uLnTx/>
                <a:uFillTx/>
                <a:latin typeface="Segoe UI"/>
                <a:ea typeface="Segoe UI Symbol" panose="020B0502040204020203" pitchFamily="34" charset="0"/>
                <a:cs typeface="+mn-cs"/>
                <a:sym typeface="Arial"/>
              </a:rPr>
            </a:br>
            <a:r>
              <a:rPr kumimoji="0" lang="en-US" sz="2000" b="0" i="0" u="none" strike="noStrike" kern="1200" cap="none" spc="0" normalizeH="0" baseline="0" noProof="0" dirty="0">
                <a:ln>
                  <a:noFill/>
                </a:ln>
                <a:gradFill>
                  <a:gsLst>
                    <a:gs pos="81091">
                      <a:srgbClr val="0078D3"/>
                    </a:gs>
                    <a:gs pos="53818">
                      <a:srgbClr val="0078D3"/>
                    </a:gs>
                  </a:gsLst>
                  <a:lin ang="5400000" scaled="1"/>
                </a:gradFill>
                <a:effectLst/>
                <a:uLnTx/>
                <a:uFillTx/>
                <a:latin typeface="Segoe UI"/>
                <a:ea typeface="Segoe UI Symbol" panose="020B0502040204020203" pitchFamily="34" charset="0"/>
                <a:cs typeface="+mn-cs"/>
                <a:sym typeface="Arial"/>
              </a:rPr>
              <a:t>and innovation</a:t>
            </a:r>
          </a:p>
        </p:txBody>
      </p:sp>
      <p:sp>
        <p:nvSpPr>
          <p:cNvPr id="6" name="TextBox 5">
            <a:extLst>
              <a:ext uri="{FF2B5EF4-FFF2-40B4-BE49-F238E27FC236}">
                <a16:creationId xmlns:a16="http://schemas.microsoft.com/office/drawing/2014/main" id="{3880A8B6-D273-45D1-A342-29183B3F7899}"/>
              </a:ext>
              <a:ext uri="{C183D7F6-B498-43B3-948B-1728B52AA6E4}">
                <adec:decorative xmlns:adec="http://schemas.microsoft.com/office/drawing/2017/decorative" val="0"/>
              </a:ext>
            </a:extLst>
          </p:cNvPr>
          <p:cNvSpPr txBox="1"/>
          <p:nvPr/>
        </p:nvSpPr>
        <p:spPr>
          <a:xfrm>
            <a:off x="438148" y="4131712"/>
            <a:ext cx="3722689" cy="1169551"/>
          </a:xfrm>
          <a:prstGeom prst="rect">
            <a:avLst/>
          </a:prstGeom>
          <a:noFill/>
        </p:spPr>
        <p:txBody>
          <a:bodyPr wrap="square" lIns="274320" tIns="274320" rIns="274320" bIns="274320">
            <a:spAutoFit/>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cap="none" spc="0" normalizeH="0" baseline="0">
                <a:ln>
                  <a:noFill/>
                </a:ln>
                <a:gradFill>
                  <a:gsLst>
                    <a:gs pos="81091">
                      <a:schemeClr val="tx2"/>
                    </a:gs>
                    <a:gs pos="53818">
                      <a:schemeClr val="tx2"/>
                    </a:gs>
                  </a:gsLst>
                  <a:lin ang="5400000" scaled="1"/>
                </a:gradFill>
                <a:effectLst/>
                <a:uLnTx/>
                <a:uFillTx/>
                <a:ea typeface="Segoe UI Symbol" panose="020B0502040204020203" pitchFamily="34" charset="0"/>
              </a:defRPr>
            </a:lvl1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81091">
                      <a:srgbClr val="0078D3"/>
                    </a:gs>
                    <a:gs pos="53818">
                      <a:srgbClr val="0078D3"/>
                    </a:gs>
                  </a:gsLst>
                  <a:lin ang="5400000" scaled="1"/>
                </a:gradFill>
                <a:effectLst/>
                <a:uLnTx/>
                <a:uFillTx/>
                <a:latin typeface="Segoe UI"/>
                <a:ea typeface="Segoe UI Symbol" panose="020B0502040204020203" pitchFamily="34" charset="0"/>
                <a:cs typeface="+mn-cs"/>
                <a:sym typeface="Arial"/>
              </a:rPr>
              <a:t>Cloud and infrastructure management </a:t>
            </a:r>
          </a:p>
        </p:txBody>
      </p:sp>
      <p:sp>
        <p:nvSpPr>
          <p:cNvPr id="5" name="TextBox 4">
            <a:extLst>
              <a:ext uri="{FF2B5EF4-FFF2-40B4-BE49-F238E27FC236}">
                <a16:creationId xmlns:a16="http://schemas.microsoft.com/office/drawing/2014/main" id="{379C4874-4ACC-41AC-B658-2D1E42F3EA79}"/>
              </a:ext>
              <a:ext uri="{C183D7F6-B498-43B3-948B-1728B52AA6E4}">
                <adec:decorative xmlns:adec="http://schemas.microsoft.com/office/drawing/2017/decorative" val="0"/>
              </a:ext>
            </a:extLst>
          </p:cNvPr>
          <p:cNvSpPr txBox="1"/>
          <p:nvPr/>
        </p:nvSpPr>
        <p:spPr>
          <a:xfrm>
            <a:off x="438148" y="5443937"/>
            <a:ext cx="3722687" cy="861774"/>
          </a:xfrm>
          <a:prstGeom prst="rect">
            <a:avLst/>
          </a:prstGeom>
          <a:noFill/>
        </p:spPr>
        <p:txBody>
          <a:bodyPr wrap="square" lIns="274320" tIns="274320" rIns="274320" bIns="274320">
            <a:spAutoFit/>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cap="none" spc="0" normalizeH="0" baseline="0">
                <a:ln>
                  <a:noFill/>
                </a:ln>
                <a:gradFill>
                  <a:gsLst>
                    <a:gs pos="81091">
                      <a:schemeClr val="tx2"/>
                    </a:gs>
                    <a:gs pos="53818">
                      <a:schemeClr val="tx2"/>
                    </a:gs>
                  </a:gsLst>
                  <a:lin ang="5400000" scaled="1"/>
                </a:gradFill>
                <a:effectLst/>
                <a:uLnTx/>
                <a:uFillTx/>
                <a:ea typeface="Segoe UI Symbol" panose="020B0502040204020203" pitchFamily="34" charset="0"/>
              </a:defRPr>
            </a:lvl1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81091">
                      <a:srgbClr val="0078D3"/>
                    </a:gs>
                    <a:gs pos="53818">
                      <a:srgbClr val="0078D3"/>
                    </a:gs>
                  </a:gsLst>
                  <a:lin ang="5400000" scaled="1"/>
                </a:gradFill>
                <a:effectLst/>
                <a:uLnTx/>
                <a:uFillTx/>
                <a:latin typeface="Segoe UI"/>
                <a:ea typeface="Segoe UI Symbol" panose="020B0502040204020203" pitchFamily="34" charset="0"/>
                <a:cs typeface="+mn-cs"/>
                <a:sym typeface="Arial"/>
              </a:rPr>
              <a:t>Data modernization</a:t>
            </a:r>
          </a:p>
        </p:txBody>
      </p:sp>
      <p:sp>
        <p:nvSpPr>
          <p:cNvPr id="12" name="TextBox 11">
            <a:extLst>
              <a:ext uri="{FF2B5EF4-FFF2-40B4-BE49-F238E27FC236}">
                <a16:creationId xmlns:a16="http://schemas.microsoft.com/office/drawing/2014/main" id="{A58B7E17-6B56-4E29-852D-310EC1F6B528}"/>
              </a:ext>
            </a:extLst>
          </p:cNvPr>
          <p:cNvSpPr txBox="1"/>
          <p:nvPr/>
        </p:nvSpPr>
        <p:spPr>
          <a:xfrm>
            <a:off x="5600383" y="1204913"/>
            <a:ext cx="2468880" cy="886397"/>
          </a:xfrm>
          <a:prstGeom prst="rect">
            <a:avLst/>
          </a:prstGeom>
          <a:noFill/>
        </p:spPr>
        <p:txBody>
          <a:bodyPr wrap="square" lIns="0" tIns="0" rIns="0" bIns="0">
            <a:spAutoFit/>
          </a:bodyPr>
          <a:lstStyle/>
          <a:p>
            <a:pPr marL="0" marR="0" lvl="0" indent="0" algn="l" defTabSz="913742" rtl="0" eaLnBrk="1" fontAlgn="auto" latinLnBrk="0" hangingPunct="1">
              <a:lnSpc>
                <a:spcPct val="90000"/>
              </a:lnSpc>
              <a:spcBef>
                <a:spcPts val="0"/>
              </a:spcBef>
              <a:spcAft>
                <a:spcPts val="588"/>
              </a:spcAft>
              <a:buClrTx/>
              <a:buSzTx/>
              <a:buFontTx/>
              <a:buNone/>
              <a:tabLst/>
              <a:defRPr/>
            </a:pPr>
            <a:r>
              <a:rPr kumimoji="0" lang="en-US" sz="6400" b="0" i="0" u="none" strike="noStrike" kern="0" cap="none" spc="0" normalizeH="0" baseline="0" noProof="0" dirty="0">
                <a:ln>
                  <a:noFill/>
                </a:ln>
                <a:gradFill>
                  <a:gsLst>
                    <a:gs pos="100000">
                      <a:srgbClr val="50E6FF"/>
                    </a:gs>
                    <a:gs pos="38000">
                      <a:srgbClr val="0078D4"/>
                    </a:gs>
                  </a:gsLst>
                  <a:lin ang="18600000" scaled="0"/>
                </a:gradFill>
                <a:effectLst/>
                <a:uLnTx/>
                <a:uFillTx/>
                <a:latin typeface="Segoe UI Semibold"/>
                <a:ea typeface="+mn-ea"/>
                <a:cs typeface="Segoe UI" pitchFamily="34" charset="0"/>
              </a:rPr>
              <a:t>82% </a:t>
            </a:r>
          </a:p>
        </p:txBody>
      </p:sp>
      <p:sp>
        <p:nvSpPr>
          <p:cNvPr id="14" name="Title 3">
            <a:extLst>
              <a:ext uri="{FF2B5EF4-FFF2-40B4-BE49-F238E27FC236}">
                <a16:creationId xmlns:a16="http://schemas.microsoft.com/office/drawing/2014/main" id="{17327D68-E1A5-4E1C-AD5A-9CC19A1FA746}"/>
              </a:ext>
            </a:extLst>
          </p:cNvPr>
          <p:cNvSpPr txBox="1">
            <a:spLocks/>
          </p:cNvSpPr>
          <p:nvPr/>
        </p:nvSpPr>
        <p:spPr bwMode="auto">
          <a:xfrm>
            <a:off x="5600383" y="2091310"/>
            <a:ext cx="2468880" cy="5539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1200" cap="none" spc="0" normalizeH="0" baseline="0" noProof="0" dirty="0">
                <a:ln>
                  <a:noFill/>
                </a:ln>
                <a:gradFill>
                  <a:gsLst>
                    <a:gs pos="98947">
                      <a:srgbClr val="000000"/>
                    </a:gs>
                    <a:gs pos="74000">
                      <a:srgbClr val="000000"/>
                    </a:gs>
                  </a:gsLst>
                  <a:lin ang="18900000" scaled="1"/>
                </a:gradFill>
                <a:effectLst/>
                <a:uLnTx/>
                <a:uFillTx/>
                <a:latin typeface="Segoe UI Semibold"/>
                <a:ea typeface="Segoe UI" pitchFamily="34" charset="0"/>
                <a:cs typeface="Segoe UI" panose="020B0502040204020203" pitchFamily="34" charset="0"/>
              </a:rPr>
              <a:t>of enterprises</a:t>
            </a:r>
            <a:br>
              <a:rPr kumimoji="0" lang="en-US" sz="2000" b="0" i="0" u="none" strike="noStrike" kern="1200" cap="none" spc="0" normalizeH="0" baseline="0" noProof="0" dirty="0">
                <a:ln>
                  <a:noFill/>
                </a:ln>
                <a:gradFill>
                  <a:gsLst>
                    <a:gs pos="98947">
                      <a:srgbClr val="000000"/>
                    </a:gs>
                    <a:gs pos="74000">
                      <a:srgbClr val="000000"/>
                    </a:gs>
                  </a:gsLst>
                  <a:lin ang="18900000" scaled="1"/>
                </a:gradFill>
                <a:effectLst/>
                <a:uLnTx/>
                <a:uFillTx/>
                <a:latin typeface="Segoe UI Semibold"/>
                <a:ea typeface="Segoe UI" pitchFamily="34" charset="0"/>
                <a:cs typeface="Segoe UI" panose="020B0502040204020203" pitchFamily="34" charset="0"/>
              </a:rPr>
            </a:br>
            <a:r>
              <a:rPr kumimoji="0" lang="en-US" sz="2000" b="0" i="0" u="none" strike="noStrike" kern="1200" cap="none" spc="0" normalizeH="0" baseline="0" noProof="0" dirty="0">
                <a:ln>
                  <a:noFill/>
                </a:ln>
                <a:gradFill>
                  <a:gsLst>
                    <a:gs pos="98947">
                      <a:srgbClr val="000000"/>
                    </a:gs>
                    <a:gs pos="74000">
                      <a:srgbClr val="000000"/>
                    </a:gs>
                  </a:gsLst>
                  <a:lin ang="18900000" scaled="1"/>
                </a:gradFill>
                <a:effectLst/>
                <a:uLnTx/>
                <a:uFillTx/>
                <a:latin typeface="Segoe UI Semibold"/>
                <a:ea typeface="Segoe UI" pitchFamily="34" charset="0"/>
                <a:cs typeface="Segoe UI" panose="020B0502040204020203" pitchFamily="34" charset="0"/>
              </a:rPr>
              <a:t>remain hybrid</a:t>
            </a:r>
          </a:p>
        </p:txBody>
      </p:sp>
      <p:sp>
        <p:nvSpPr>
          <p:cNvPr id="13" name="TextBox 12">
            <a:extLst>
              <a:ext uri="{FF2B5EF4-FFF2-40B4-BE49-F238E27FC236}">
                <a16:creationId xmlns:a16="http://schemas.microsoft.com/office/drawing/2014/main" id="{2652704D-AF18-47E1-856F-7BBD44D32476}"/>
              </a:ext>
            </a:extLst>
          </p:cNvPr>
          <p:cNvSpPr txBox="1"/>
          <p:nvPr/>
        </p:nvSpPr>
        <p:spPr>
          <a:xfrm>
            <a:off x="8313420" y="1204913"/>
            <a:ext cx="2468880" cy="886397"/>
          </a:xfrm>
          <a:prstGeom prst="rect">
            <a:avLst/>
          </a:prstGeom>
          <a:noFill/>
        </p:spPr>
        <p:txBody>
          <a:bodyPr wrap="square" lIns="0" tIns="0" rIns="0" bIns="0">
            <a:spAutoFit/>
          </a:bodyPr>
          <a:lstStyle/>
          <a:p>
            <a:pPr marL="0" marR="0" lvl="0" indent="0" algn="l" defTabSz="913742" rtl="0" eaLnBrk="1" fontAlgn="auto" latinLnBrk="0" hangingPunct="1">
              <a:lnSpc>
                <a:spcPct val="90000"/>
              </a:lnSpc>
              <a:spcBef>
                <a:spcPts val="0"/>
              </a:spcBef>
              <a:spcAft>
                <a:spcPts val="588"/>
              </a:spcAft>
              <a:buClrTx/>
              <a:buSzTx/>
              <a:buFontTx/>
              <a:buNone/>
              <a:tabLst/>
              <a:defRPr/>
            </a:pPr>
            <a:r>
              <a:rPr kumimoji="0" lang="en-US" sz="6400" b="0" i="0" u="none" strike="noStrike" kern="0" cap="none" spc="0" normalizeH="0" baseline="0" noProof="0" dirty="0">
                <a:ln>
                  <a:noFill/>
                </a:ln>
                <a:gradFill>
                  <a:gsLst>
                    <a:gs pos="100000">
                      <a:srgbClr val="50E6FF"/>
                    </a:gs>
                    <a:gs pos="38000">
                      <a:srgbClr val="0078D4"/>
                    </a:gs>
                  </a:gsLst>
                  <a:lin ang="18600000" scaled="0"/>
                </a:gradFill>
                <a:effectLst/>
                <a:uLnTx/>
                <a:uFillTx/>
                <a:latin typeface="Segoe UI Semibold"/>
                <a:ea typeface="+mn-ea"/>
                <a:cs typeface="Segoe UI" pitchFamily="34" charset="0"/>
              </a:rPr>
              <a:t>92% </a:t>
            </a:r>
          </a:p>
        </p:txBody>
      </p:sp>
      <p:sp>
        <p:nvSpPr>
          <p:cNvPr id="15" name="Title 3">
            <a:extLst>
              <a:ext uri="{FF2B5EF4-FFF2-40B4-BE49-F238E27FC236}">
                <a16:creationId xmlns:a16="http://schemas.microsoft.com/office/drawing/2014/main" id="{D790F724-CE6D-4041-A886-9DE69716FD1B}"/>
              </a:ext>
            </a:extLst>
          </p:cNvPr>
          <p:cNvSpPr txBox="1">
            <a:spLocks/>
          </p:cNvSpPr>
          <p:nvPr/>
        </p:nvSpPr>
        <p:spPr bwMode="auto">
          <a:xfrm>
            <a:off x="8313420" y="2091310"/>
            <a:ext cx="2468880" cy="83099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1200" cap="none" spc="0" normalizeH="0" baseline="0" noProof="0" dirty="0">
                <a:ln>
                  <a:noFill/>
                </a:ln>
                <a:gradFill>
                  <a:gsLst>
                    <a:gs pos="98947">
                      <a:srgbClr val="000000"/>
                    </a:gs>
                    <a:gs pos="74000">
                      <a:srgbClr val="000000"/>
                    </a:gs>
                  </a:gsLst>
                  <a:lin ang="18900000" scaled="1"/>
                </a:gradFill>
                <a:effectLst/>
                <a:uLnTx/>
                <a:uFillTx/>
                <a:latin typeface="Segoe UI Semibold"/>
                <a:ea typeface="Segoe UI" pitchFamily="34" charset="0"/>
                <a:cs typeface="Segoe UI" panose="020B0502040204020203" pitchFamily="34" charset="0"/>
              </a:rPr>
              <a:t>of enterprises have a multi-cloud strategy</a:t>
            </a:r>
          </a:p>
        </p:txBody>
      </p:sp>
      <p:cxnSp>
        <p:nvCxnSpPr>
          <p:cNvPr id="8" name="Straight Connector 7">
            <a:extLst>
              <a:ext uri="{FF2B5EF4-FFF2-40B4-BE49-F238E27FC236}">
                <a16:creationId xmlns:a16="http://schemas.microsoft.com/office/drawing/2014/main" id="{5F510254-2DF6-4627-AC6F-77BBCE5D7246}"/>
              </a:ext>
              <a:ext uri="{C183D7F6-B498-43B3-948B-1728B52AA6E4}">
                <adec:decorative xmlns:adec="http://schemas.microsoft.com/office/drawing/2017/decorative" val="1"/>
              </a:ext>
            </a:extLst>
          </p:cNvPr>
          <p:cNvCxnSpPr>
            <a:cxnSpLocks/>
          </p:cNvCxnSpPr>
          <p:nvPr/>
        </p:nvCxnSpPr>
        <p:spPr>
          <a:xfrm>
            <a:off x="5283200" y="3371074"/>
            <a:ext cx="586740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840DA5B-AF2A-4A53-9019-85EB72B0D9DF}"/>
              </a:ext>
            </a:extLst>
          </p:cNvPr>
          <p:cNvSpPr txBox="1"/>
          <p:nvPr/>
        </p:nvSpPr>
        <p:spPr>
          <a:xfrm>
            <a:off x="5283199" y="4096841"/>
            <a:ext cx="5867401" cy="1692771"/>
          </a:xfrm>
          <a:prstGeom prst="rect">
            <a:avLst/>
          </a:prstGeom>
          <a:noFill/>
        </p:spPr>
        <p:txBody>
          <a:bodyPr vert="horz" wrap="square" lIns="0" tIns="0" rIns="0" bIns="0" rtlCol="0" anchor="ctr" anchorCtr="0">
            <a:spAutoFit/>
          </a:bodyPr>
          <a:lstStyle>
            <a:defPPr>
              <a:defRPr lang="en-US"/>
            </a:defPPr>
            <a:lvl1pPr marR="0" lvl="0" indent="0" defTabSz="932472" fontAlgn="base">
              <a:lnSpc>
                <a:spcPct val="90000"/>
              </a:lnSpc>
              <a:spcBef>
                <a:spcPct val="0"/>
              </a:spcBef>
              <a:spcAft>
                <a:spcPts val="600"/>
              </a:spcAft>
              <a:buClrTx/>
              <a:buSzPct val="90000"/>
              <a:buFontTx/>
              <a:buNone/>
              <a:tabLst/>
              <a:defRPr kumimoji="0" sz="2000" b="0" i="0" u="none" strike="noStrike" cap="none" spc="0" normalizeH="0" baseline="0">
                <a:ln>
                  <a:noFill/>
                </a:ln>
                <a:gradFill>
                  <a:gsLst>
                    <a:gs pos="98947">
                      <a:srgbClr val="FFFFFF"/>
                    </a:gs>
                    <a:gs pos="74000">
                      <a:srgbClr val="FFFFFF"/>
                    </a:gs>
                  </a:gsLst>
                  <a:lin ang="18900000" scaled="1"/>
                </a:gradFill>
                <a:effectLst/>
                <a:uLnTx/>
                <a:uFillTx/>
                <a:latin typeface="Segoe UI Semibold"/>
                <a:ea typeface="Segoe UI" pitchFamily="34" charset="0"/>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Pct val="90000"/>
              <a:buFontTx/>
              <a:buNone/>
              <a:tabLst/>
              <a:defRPr/>
            </a:pPr>
            <a:r>
              <a:rPr kumimoji="0" lang="en-US" sz="2000" b="0" i="0" u="none" strike="noStrike" kern="0" cap="none" spc="-50" normalizeH="0" baseline="0" noProof="0" dirty="0">
                <a:ln w="3175">
                  <a:noFill/>
                </a:ln>
                <a:gradFill>
                  <a:gsLst>
                    <a:gs pos="98947">
                      <a:srgbClr val="000000"/>
                    </a:gs>
                    <a:gs pos="74000">
                      <a:srgbClr val="000000"/>
                    </a:gs>
                  </a:gsLst>
                  <a:lin ang="18900000" scaled="1"/>
                </a:gradFill>
                <a:effectLst/>
                <a:uLnTx/>
                <a:uFillTx/>
                <a:latin typeface="Segoe UI Semibold"/>
                <a:ea typeface="+mn-ea"/>
                <a:cs typeface="Segoe UI Semibold" panose="020B0702040204020203" pitchFamily="34" charset="0"/>
              </a:rPr>
              <a:t>Key drivers:</a:t>
            </a:r>
            <a:endParaRPr kumimoji="0" lang="en-US" sz="2000" b="0" i="0" u="none" strike="noStrike" kern="0" cap="none" spc="0" normalizeH="0" baseline="0" noProof="0" dirty="0">
              <a:ln>
                <a:noFill/>
              </a:ln>
              <a:gradFill>
                <a:gsLst>
                  <a:gs pos="98947">
                    <a:srgbClr val="000000"/>
                  </a:gs>
                  <a:gs pos="74000">
                    <a:srgbClr val="000000"/>
                  </a:gs>
                </a:gsLst>
                <a:lin ang="18900000" scaled="1"/>
              </a:gradFill>
              <a:effectLst/>
              <a:uLnTx/>
              <a:uFillTx/>
              <a:latin typeface="Segoe UI"/>
              <a:cs typeface="Segoe UI" panose="020B0502040204020203" pitchFamily="34" charset="0"/>
              <a:sym typeface="Arial"/>
            </a:endParaRPr>
          </a:p>
          <a:p>
            <a:pPr marL="228600" marR="0" lvl="0" indent="-228600" algn="l" defTabSz="932472" rtl="0" eaLnBrk="1" fontAlgn="base" latinLnBrk="0" hangingPunct="1">
              <a:lnSpc>
                <a:spcPct val="90000"/>
              </a:lnSpc>
              <a:spcBef>
                <a:spcPct val="0"/>
              </a:spcBef>
              <a:spcAft>
                <a:spcPts val="600"/>
              </a:spcAft>
              <a:buClrTx/>
              <a:buSzPct val="90000"/>
              <a:buFont typeface="Arial" panose="020B0604020202020204" pitchFamily="34" charset="0"/>
              <a:buChar char="•"/>
              <a:tabLst/>
              <a:defRPr/>
            </a:pPr>
            <a:r>
              <a:rPr kumimoji="0" lang="en-US" sz="2000" b="0" i="0" u="none" strike="noStrike" kern="0" cap="none" spc="0" normalizeH="0" baseline="0" noProof="0" dirty="0">
                <a:ln>
                  <a:noFill/>
                </a:ln>
                <a:gradFill>
                  <a:gsLst>
                    <a:gs pos="98947">
                      <a:srgbClr val="000000"/>
                    </a:gs>
                    <a:gs pos="74000">
                      <a:srgbClr val="000000"/>
                    </a:gs>
                  </a:gsLst>
                  <a:lin ang="18900000" scaled="1"/>
                </a:gradFill>
                <a:effectLst/>
                <a:uLnTx/>
                <a:uFillTx/>
                <a:latin typeface="Segoe UI"/>
                <a:cs typeface="Segoe UI" panose="020B0502040204020203" pitchFamily="34" charset="0"/>
                <a:sym typeface="Arial"/>
              </a:rPr>
              <a:t>Legacy systems/custom requirements</a:t>
            </a:r>
          </a:p>
          <a:p>
            <a:pPr marL="228600" marR="0" lvl="0" indent="-228600" algn="l" defTabSz="932472" rtl="0" eaLnBrk="1" fontAlgn="base" latinLnBrk="0" hangingPunct="1">
              <a:lnSpc>
                <a:spcPct val="90000"/>
              </a:lnSpc>
              <a:spcBef>
                <a:spcPct val="0"/>
              </a:spcBef>
              <a:spcAft>
                <a:spcPts val="600"/>
              </a:spcAft>
              <a:buClrTx/>
              <a:buSzPct val="90000"/>
              <a:buFont typeface="Arial" panose="020B0604020202020204" pitchFamily="34" charset="0"/>
              <a:buChar char="•"/>
              <a:tabLst/>
              <a:defRPr/>
            </a:pPr>
            <a:r>
              <a:rPr kumimoji="0" lang="en-US" sz="2000" b="0" i="0" u="none" strike="noStrike" kern="0" cap="none" spc="0" normalizeH="0" baseline="0" noProof="0" dirty="0">
                <a:ln>
                  <a:noFill/>
                </a:ln>
                <a:gradFill>
                  <a:gsLst>
                    <a:gs pos="98947">
                      <a:srgbClr val="000000"/>
                    </a:gs>
                    <a:gs pos="74000">
                      <a:srgbClr val="000000"/>
                    </a:gs>
                  </a:gsLst>
                  <a:lin ang="18900000" scaled="1"/>
                </a:gradFill>
                <a:effectLst/>
                <a:uLnTx/>
                <a:uFillTx/>
                <a:latin typeface="Segoe UI"/>
                <a:cs typeface="Segoe UI" panose="020B0502040204020203" pitchFamily="34" charset="0"/>
                <a:sym typeface="Arial"/>
              </a:rPr>
              <a:t>Regulations and </a:t>
            </a:r>
            <a:r>
              <a:rPr kumimoji="0" lang="en-US" sz="2000" b="0" i="0" u="none" strike="noStrike" kern="0" cap="none" spc="0" normalizeH="0" baseline="0" noProof="0" dirty="0">
                <a:ln>
                  <a:noFill/>
                </a:ln>
                <a:gradFill>
                  <a:gsLst>
                    <a:gs pos="98947">
                      <a:srgbClr val="000000"/>
                    </a:gs>
                    <a:gs pos="74000">
                      <a:srgbClr val="000000"/>
                    </a:gs>
                  </a:gsLst>
                  <a:lin ang="18900000" scaled="1"/>
                </a:gradFill>
                <a:effectLst/>
                <a:uLnTx/>
                <a:uFillTx/>
                <a:latin typeface="Segoe UI"/>
                <a:cs typeface="Segoe UI" panose="020B0502040204020203" pitchFamily="34" charset="0"/>
              </a:rPr>
              <a:t>data sovereignty</a:t>
            </a:r>
          </a:p>
          <a:p>
            <a:pPr marL="228600" marR="0" lvl="0" indent="-228600" algn="l" defTabSz="932472" rtl="0" eaLnBrk="1" fontAlgn="base" latinLnBrk="0" hangingPunct="1">
              <a:lnSpc>
                <a:spcPct val="90000"/>
              </a:lnSpc>
              <a:spcBef>
                <a:spcPct val="0"/>
              </a:spcBef>
              <a:spcAft>
                <a:spcPts val="600"/>
              </a:spcAft>
              <a:buClrTx/>
              <a:buSzPct val="90000"/>
              <a:buFont typeface="Arial" panose="020B0604020202020204" pitchFamily="34" charset="0"/>
              <a:buChar char="•"/>
              <a:tabLst/>
              <a:defRPr/>
            </a:pPr>
            <a:r>
              <a:rPr kumimoji="0" lang="en-US" sz="2000" b="0" i="0" u="none" strike="noStrike" kern="0" cap="none" spc="0" normalizeH="0" baseline="0" noProof="0" dirty="0">
                <a:ln>
                  <a:noFill/>
                </a:ln>
                <a:gradFill>
                  <a:gsLst>
                    <a:gs pos="98947">
                      <a:srgbClr val="000000"/>
                    </a:gs>
                    <a:gs pos="74000">
                      <a:srgbClr val="000000"/>
                    </a:gs>
                  </a:gsLst>
                  <a:lin ang="18900000" scaled="1"/>
                </a:gradFill>
                <a:effectLst/>
                <a:uLnTx/>
                <a:uFillTx/>
                <a:latin typeface="Segoe UI"/>
                <a:cs typeface="Segoe UI" panose="020B0502040204020203" pitchFamily="34" charset="0"/>
                <a:sym typeface="Arial"/>
              </a:rPr>
              <a:t>Latency and technical hurdles</a:t>
            </a:r>
            <a:endParaRPr kumimoji="0" lang="en-US" sz="2000" b="0" i="0" u="none" strike="noStrike" kern="0" cap="none" spc="0" normalizeH="0" baseline="0" noProof="0" dirty="0">
              <a:ln>
                <a:noFill/>
              </a:ln>
              <a:gradFill>
                <a:gsLst>
                  <a:gs pos="98947">
                    <a:srgbClr val="000000"/>
                  </a:gs>
                  <a:gs pos="74000">
                    <a:srgbClr val="000000"/>
                  </a:gs>
                </a:gsLst>
                <a:lin ang="18900000" scaled="1"/>
              </a:gradFill>
              <a:effectLst/>
              <a:uLnTx/>
              <a:uFillTx/>
              <a:latin typeface="Segoe UI"/>
              <a:cs typeface="Segoe UI" panose="020B0502040204020203" pitchFamily="34" charset="0"/>
            </a:endParaRPr>
          </a:p>
          <a:p>
            <a:pPr marL="228600" marR="0" lvl="0" indent="-228600" algn="l" defTabSz="932472" rtl="0" eaLnBrk="1" fontAlgn="base" latinLnBrk="0" hangingPunct="1">
              <a:lnSpc>
                <a:spcPct val="90000"/>
              </a:lnSpc>
              <a:spcBef>
                <a:spcPct val="0"/>
              </a:spcBef>
              <a:spcAft>
                <a:spcPts val="600"/>
              </a:spcAft>
              <a:buClrTx/>
              <a:buSzPct val="90000"/>
              <a:buFont typeface="Arial" panose="020B0604020202020204" pitchFamily="34" charset="0"/>
              <a:buChar char="•"/>
              <a:tabLst/>
              <a:defRPr/>
            </a:pPr>
            <a:r>
              <a:rPr kumimoji="0" lang="en-US" sz="2000" b="0" i="0" u="none" strike="noStrike" kern="0" cap="none" spc="0" normalizeH="0" baseline="0" noProof="0" dirty="0">
                <a:ln>
                  <a:noFill/>
                </a:ln>
                <a:gradFill>
                  <a:gsLst>
                    <a:gs pos="98947">
                      <a:srgbClr val="000000"/>
                    </a:gs>
                    <a:gs pos="74000">
                      <a:srgbClr val="000000"/>
                    </a:gs>
                  </a:gsLst>
                  <a:lin ang="18900000" scaled="1"/>
                </a:gradFill>
                <a:effectLst/>
                <a:uLnTx/>
                <a:uFillTx/>
                <a:latin typeface="Segoe UI"/>
                <a:cs typeface="Segoe UI" panose="020B0502040204020203" pitchFamily="34" charset="0"/>
                <a:sym typeface="Arial"/>
              </a:rPr>
              <a:t>Consequence of no proactive strategy</a:t>
            </a:r>
          </a:p>
        </p:txBody>
      </p:sp>
    </p:spTree>
    <p:extLst>
      <p:ext uri="{BB962C8B-B14F-4D97-AF65-F5344CB8AC3E}">
        <p14:creationId xmlns:p14="http://schemas.microsoft.com/office/powerpoint/2010/main" val="343376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4" presetClass="path" presetSubtype="0" decel="100000" fill="hold" grpId="1" nodeType="withEffect">
                                  <p:stCondLst>
                                    <p:cond delay="0"/>
                                  </p:stCondLst>
                                  <p:childTnLst>
                                    <p:animMotion origin="layout" path="M 0 0.02042 L 0 4.39855E-6 " pathEditMode="relative" rAng="0" ptsTypes="AA">
                                      <p:cBhvr>
                                        <p:cTn id="9" dur="500" fill="hold"/>
                                        <p:tgtEl>
                                          <p:spTgt spid="12"/>
                                        </p:tgtEl>
                                        <p:attrNameLst>
                                          <p:attrName>ppt_x</p:attrName>
                                          <p:attrName>ppt_y</p:attrName>
                                        </p:attrNameLst>
                                      </p:cBhvr>
                                      <p:rCtr x="0" y="-1021"/>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4" presetClass="path" presetSubtype="0" decel="100000" fill="hold" grpId="1" nodeType="withEffect">
                                  <p:stCondLst>
                                    <p:cond delay="0"/>
                                  </p:stCondLst>
                                  <p:childTnLst>
                                    <p:animMotion origin="layout" path="M 0 0.02042 L 0 4.39855E-6 " pathEditMode="relative" rAng="0" ptsTypes="AA">
                                      <p:cBhvr>
                                        <p:cTn id="14" dur="500" fill="hold"/>
                                        <p:tgtEl>
                                          <p:spTgt spid="13"/>
                                        </p:tgtEl>
                                        <p:attrNameLst>
                                          <p:attrName>ppt_x</p:attrName>
                                          <p:attrName>ppt_y</p:attrName>
                                        </p:attrNameLst>
                                      </p:cBhvr>
                                      <p:rCtr x="0" y="-1021"/>
                                    </p:animMotion>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0"/>
                                  </p:stCondLst>
                                  <p:childTnLst>
                                    <p:animMotion origin="layout" path="M 0 0.02042 L 0 4.39855E-6 " pathEditMode="relative" rAng="0" ptsTypes="AA">
                                      <p:cBhvr>
                                        <p:cTn id="19" dur="500" fill="hold"/>
                                        <p:tgtEl>
                                          <p:spTgt spid="14"/>
                                        </p:tgtEl>
                                        <p:attrNameLst>
                                          <p:attrName>ppt_x</p:attrName>
                                          <p:attrName>ppt_y</p:attrName>
                                        </p:attrNameLst>
                                      </p:cBhvr>
                                      <p:rCtr x="0" y="-1021"/>
                                    </p:animMotion>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64" presetClass="path" presetSubtype="0" decel="100000" fill="hold" grpId="1" nodeType="withEffect">
                                  <p:stCondLst>
                                    <p:cond delay="0"/>
                                  </p:stCondLst>
                                  <p:childTnLst>
                                    <p:animMotion origin="layout" path="M 0 0.02042 L 0 4.39855E-6 " pathEditMode="relative" rAng="0" ptsTypes="AA">
                                      <p:cBhvr>
                                        <p:cTn id="24" dur="500" fill="hold"/>
                                        <p:tgtEl>
                                          <p:spTgt spid="15"/>
                                        </p:tgtEl>
                                        <p:attrNameLst>
                                          <p:attrName>ppt_x</p:attrName>
                                          <p:attrName>ppt_y</p:attrName>
                                        </p:attrNameLst>
                                      </p:cBhvr>
                                      <p:rCtr x="0" y="-1021"/>
                                    </p:animMotion>
                                  </p:childTnLst>
                                </p:cTn>
                              </p:par>
                              <p:par>
                                <p:cTn id="25" presetID="16" presetClass="entr" presetSubtype="37"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25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64" presetClass="path" presetSubtype="0" decel="100000" fill="hold" grpId="1" nodeType="withEffect">
                                  <p:stCondLst>
                                    <p:cond delay="0"/>
                                  </p:stCondLst>
                                  <p:childTnLst>
                                    <p:animMotion origin="layout" path="M 2.73168E-7 -0.02224 L 2.73168E-7 -3.50431E-6 " pathEditMode="relative" rAng="0" ptsTypes="AA">
                                      <p:cBhvr>
                                        <p:cTn id="32" dur="500" fill="hold"/>
                                        <p:tgtEl>
                                          <p:spTgt spid="17"/>
                                        </p:tgtEl>
                                        <p:attrNameLst>
                                          <p:attrName>ppt_x</p:attrName>
                                          <p:attrName>ppt_y</p:attrName>
                                        </p:attrNameLst>
                                      </p:cBhvr>
                                      <p:rCtr x="0"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P spid="13" grpId="0"/>
      <p:bldP spid="13" grpId="1"/>
      <p:bldP spid="15" grpId="0"/>
      <p:bldP spid="15" grpId="1"/>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6896-85C5-4B5E-AF12-2C37EBBF61F8}"/>
              </a:ext>
            </a:extLst>
          </p:cNvPr>
          <p:cNvSpPr>
            <a:spLocks noGrp="1"/>
          </p:cNvSpPr>
          <p:nvPr>
            <p:ph type="title"/>
          </p:nvPr>
        </p:nvSpPr>
        <p:spPr/>
        <p:txBody>
          <a:bodyPr/>
          <a:lstStyle/>
          <a:p>
            <a:r>
              <a:rPr lang="en-US" dirty="0">
                <a:gradFill>
                  <a:gsLst>
                    <a:gs pos="0">
                      <a:schemeClr val="tx1"/>
                    </a:gs>
                    <a:gs pos="100000">
                      <a:schemeClr val="tx1"/>
                    </a:gs>
                  </a:gsLst>
                  <a:lin ang="5400000" scaled="1"/>
                </a:gradFill>
              </a:rPr>
              <a:t>Azure Stack HCI with Azure Arc </a:t>
            </a:r>
            <a:r>
              <a:rPr lang="en-US" dirty="0">
                <a:gradFill>
                  <a:gsLst>
                    <a:gs pos="0">
                      <a:schemeClr val="tx2"/>
                    </a:gs>
                    <a:gs pos="100000">
                      <a:schemeClr val="tx2"/>
                    </a:gs>
                  </a:gsLst>
                  <a:lin ang="5400000" scaled="1"/>
                </a:gradFill>
              </a:rPr>
              <a:t>powering retail transformation</a:t>
            </a:r>
          </a:p>
        </p:txBody>
      </p:sp>
      <p:sp>
        <p:nvSpPr>
          <p:cNvPr id="23" name="Content Placeholder 1">
            <a:extLst>
              <a:ext uri="{FF2B5EF4-FFF2-40B4-BE49-F238E27FC236}">
                <a16:creationId xmlns:a16="http://schemas.microsoft.com/office/drawing/2014/main" id="{7081A041-57AD-461F-9F42-F351E5DA642C}"/>
              </a:ext>
            </a:extLst>
          </p:cNvPr>
          <p:cNvSpPr txBox="1">
            <a:spLocks/>
          </p:cNvSpPr>
          <p:nvPr/>
        </p:nvSpPr>
        <p:spPr>
          <a:xfrm>
            <a:off x="830594" y="1509577"/>
            <a:ext cx="2194560" cy="710964"/>
          </a:xfrm>
          <a:prstGeom prst="rect">
            <a:avLst/>
          </a:prstGeom>
        </p:spPr>
        <p:txBody>
          <a:bodyPr vert="horz" wrap="square" lIns="91440" tIns="91440" rIns="91440"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02" fontAlgn="base">
              <a:lnSpc>
                <a:spcPct val="95000"/>
              </a:lnSpc>
              <a:spcBef>
                <a:spcPct val="0"/>
              </a:spcBef>
              <a:spcAft>
                <a:spcPct val="0"/>
              </a:spcAft>
              <a:buSzTx/>
              <a:defRPr/>
            </a:pPr>
            <a:r>
              <a:rPr lang="en-US" sz="1800" kern="0" spc="0" dirty="0">
                <a:gradFill>
                  <a:gsLst>
                    <a:gs pos="0">
                      <a:schemeClr val="tx1"/>
                    </a:gs>
                    <a:gs pos="100000">
                      <a:schemeClr val="tx1"/>
                    </a:gs>
                  </a:gsLst>
                  <a:lin ang="5400000" scaled="0"/>
                </a:gradFill>
                <a:cs typeface="Segoe UI" panose="020B0502040204020203" pitchFamily="34" charset="0"/>
              </a:rPr>
              <a:t>Be</a:t>
            </a:r>
            <a:br>
              <a:rPr lang="en-US" sz="1800" kern="0" spc="0" dirty="0">
                <a:gradFill>
                  <a:gsLst>
                    <a:gs pos="0">
                      <a:schemeClr val="tx1"/>
                    </a:gs>
                    <a:gs pos="100000">
                      <a:schemeClr val="tx1"/>
                    </a:gs>
                  </a:gsLst>
                  <a:lin ang="5400000" scaled="0"/>
                </a:gradFill>
                <a:cs typeface="Segoe UI" panose="020B0502040204020203" pitchFamily="34" charset="0"/>
              </a:rPr>
            </a:br>
            <a:r>
              <a:rPr lang="en-US" sz="1800" kern="0" spc="0" dirty="0">
                <a:gradFill>
                  <a:gsLst>
                    <a:gs pos="0">
                      <a:schemeClr val="tx1"/>
                    </a:gs>
                    <a:gs pos="100000">
                      <a:schemeClr val="tx1"/>
                    </a:gs>
                  </a:gsLst>
                  <a:lin ang="5400000" scaled="0"/>
                </a:gradFill>
                <a:cs typeface="Segoe UI" panose="020B0502040204020203" pitchFamily="34" charset="0"/>
              </a:rPr>
              <a:t>future ready</a:t>
            </a:r>
          </a:p>
        </p:txBody>
      </p:sp>
      <p:grpSp>
        <p:nvGrpSpPr>
          <p:cNvPr id="31" name="Group 30" descr="Cloud icon">
            <a:extLst>
              <a:ext uri="{FF2B5EF4-FFF2-40B4-BE49-F238E27FC236}">
                <a16:creationId xmlns:a16="http://schemas.microsoft.com/office/drawing/2014/main" id="{6350A987-BDDD-464E-8C52-E590145B4FB5}"/>
              </a:ext>
              <a:ext uri="{C183D7F6-B498-43B3-948B-1728B52AA6E4}">
                <adec:decorative xmlns:adec="http://schemas.microsoft.com/office/drawing/2017/decorative" val="0"/>
              </a:ext>
            </a:extLst>
          </p:cNvPr>
          <p:cNvGrpSpPr/>
          <p:nvPr/>
        </p:nvGrpSpPr>
        <p:grpSpPr>
          <a:xfrm>
            <a:off x="1557875" y="2611404"/>
            <a:ext cx="739999" cy="734709"/>
            <a:chOff x="1443006" y="3107658"/>
            <a:chExt cx="739999" cy="734709"/>
          </a:xfrm>
          <a:solidFill>
            <a:srgbClr val="50E6FF"/>
          </a:solidFill>
        </p:grpSpPr>
        <p:grpSp>
          <p:nvGrpSpPr>
            <p:cNvPr id="32" name="Group 9">
              <a:extLst>
                <a:ext uri="{FF2B5EF4-FFF2-40B4-BE49-F238E27FC236}">
                  <a16:creationId xmlns:a16="http://schemas.microsoft.com/office/drawing/2014/main" id="{C97910F3-1F4F-4CD1-930A-BED2B2221C8A}"/>
                </a:ext>
              </a:extLst>
            </p:cNvPr>
            <p:cNvGrpSpPr>
              <a:grpSpLocks noChangeAspect="1"/>
            </p:cNvGrpSpPr>
            <p:nvPr/>
          </p:nvGrpSpPr>
          <p:grpSpPr bwMode="auto">
            <a:xfrm>
              <a:off x="1443007" y="3107658"/>
              <a:ext cx="739998" cy="380851"/>
              <a:chOff x="2645" y="1225"/>
              <a:chExt cx="375" cy="193"/>
            </a:xfrm>
            <a:grpFill/>
          </p:grpSpPr>
          <p:sp>
            <p:nvSpPr>
              <p:cNvPr id="39" name="Freeform 10">
                <a:extLst>
                  <a:ext uri="{FF2B5EF4-FFF2-40B4-BE49-F238E27FC236}">
                    <a16:creationId xmlns:a16="http://schemas.microsoft.com/office/drawing/2014/main" id="{B88677A3-092B-4326-8407-6C431FB33692}"/>
                  </a:ext>
                  <a:ext uri="{C183D7F6-B498-43B3-948B-1728B52AA6E4}">
                    <adec:decorative xmlns:adec="http://schemas.microsoft.com/office/drawing/2017/decorative" val="1"/>
                  </a:ext>
                </a:extLst>
              </p:cNvPr>
              <p:cNvSpPr>
                <a:spLocks/>
              </p:cNvSpPr>
              <p:nvPr/>
            </p:nvSpPr>
            <p:spPr bwMode="auto">
              <a:xfrm>
                <a:off x="3020" y="14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12">
                <a:extLst>
                  <a:ext uri="{FF2B5EF4-FFF2-40B4-BE49-F238E27FC236}">
                    <a16:creationId xmlns:a16="http://schemas.microsoft.com/office/drawing/2014/main" id="{1DFAD50F-248A-4947-99A0-D40D3AFEA876}"/>
                  </a:ext>
                  <a:ext uri="{C183D7F6-B498-43B3-948B-1728B52AA6E4}">
                    <adec:decorative xmlns:adec="http://schemas.microsoft.com/office/drawing/2017/decorative" val="1"/>
                  </a:ext>
                </a:extLst>
              </p:cNvPr>
              <p:cNvSpPr>
                <a:spLocks/>
              </p:cNvSpPr>
              <p:nvPr/>
            </p:nvSpPr>
            <p:spPr bwMode="auto">
              <a:xfrm>
                <a:off x="2949" y="1289"/>
                <a:ext cx="71" cy="112"/>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13">
                <a:extLst>
                  <a:ext uri="{FF2B5EF4-FFF2-40B4-BE49-F238E27FC236}">
                    <a16:creationId xmlns:a16="http://schemas.microsoft.com/office/drawing/2014/main" id="{14AD16BE-2B8C-4CD8-9B6F-0E583DE0CB19}"/>
                  </a:ext>
                  <a:ext uri="{C183D7F6-B498-43B3-948B-1728B52AA6E4}">
                    <adec:decorative xmlns:adec="http://schemas.microsoft.com/office/drawing/2017/decorative" val="1"/>
                  </a:ext>
                </a:extLst>
              </p:cNvPr>
              <p:cNvSpPr>
                <a:spLocks/>
              </p:cNvSpPr>
              <p:nvPr/>
            </p:nvSpPr>
            <p:spPr bwMode="auto">
              <a:xfrm>
                <a:off x="2844" y="1225"/>
                <a:ext cx="113" cy="7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4">
                <a:extLst>
                  <a:ext uri="{FF2B5EF4-FFF2-40B4-BE49-F238E27FC236}">
                    <a16:creationId xmlns:a16="http://schemas.microsoft.com/office/drawing/2014/main" id="{55E0B5D4-DB56-46A3-A393-CA4C390A4F61}"/>
                  </a:ext>
                  <a:ext uri="{C183D7F6-B498-43B3-948B-1728B52AA6E4}">
                    <adec:decorative xmlns:adec="http://schemas.microsoft.com/office/drawing/2017/decorative" val="1"/>
                  </a:ext>
                </a:extLst>
              </p:cNvPr>
              <p:cNvSpPr>
                <a:spLocks/>
              </p:cNvSpPr>
              <p:nvPr/>
            </p:nvSpPr>
            <p:spPr bwMode="auto">
              <a:xfrm>
                <a:off x="2708" y="1225"/>
                <a:ext cx="113" cy="7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5">
                <a:extLst>
                  <a:ext uri="{FF2B5EF4-FFF2-40B4-BE49-F238E27FC236}">
                    <a16:creationId xmlns:a16="http://schemas.microsoft.com/office/drawing/2014/main" id="{CB4DF11E-F144-4348-8CB2-B7B1D41BDB1A}"/>
                  </a:ext>
                  <a:ext uri="{C183D7F6-B498-43B3-948B-1728B52AA6E4}">
                    <adec:decorative xmlns:adec="http://schemas.microsoft.com/office/drawing/2017/decorative" val="1"/>
                  </a:ext>
                </a:extLst>
              </p:cNvPr>
              <p:cNvSpPr>
                <a:spLocks/>
              </p:cNvSpPr>
              <p:nvPr/>
            </p:nvSpPr>
            <p:spPr bwMode="auto">
              <a:xfrm>
                <a:off x="2645" y="1289"/>
                <a:ext cx="71" cy="112"/>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4F8CC652-012D-4B5B-B705-8E65C448901A}"/>
                </a:ext>
              </a:extLst>
            </p:cNvPr>
            <p:cNvGrpSpPr/>
            <p:nvPr/>
          </p:nvGrpSpPr>
          <p:grpSpPr>
            <a:xfrm flipV="1">
              <a:off x="1443006" y="3495061"/>
              <a:ext cx="739998" cy="347306"/>
              <a:chOff x="1514445" y="3265180"/>
              <a:chExt cx="762589" cy="357908"/>
            </a:xfrm>
            <a:grpFill/>
          </p:grpSpPr>
          <p:sp>
            <p:nvSpPr>
              <p:cNvPr id="35" name="Freeform 12">
                <a:extLst>
                  <a:ext uri="{FF2B5EF4-FFF2-40B4-BE49-F238E27FC236}">
                    <a16:creationId xmlns:a16="http://schemas.microsoft.com/office/drawing/2014/main" id="{D5BD11AC-3027-4B1E-BBEA-57DE12D720B4}"/>
                  </a:ext>
                  <a:ext uri="{C183D7F6-B498-43B3-948B-1728B52AA6E4}">
                    <adec:decorative xmlns:adec="http://schemas.microsoft.com/office/drawing/2017/decorative" val="1"/>
                  </a:ext>
                </a:extLst>
              </p:cNvPr>
              <p:cNvSpPr>
                <a:spLocks/>
              </p:cNvSpPr>
              <p:nvPr/>
            </p:nvSpPr>
            <p:spPr bwMode="auto">
              <a:xfrm>
                <a:off x="2132650" y="3395328"/>
                <a:ext cx="144384" cy="227760"/>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13">
                <a:extLst>
                  <a:ext uri="{FF2B5EF4-FFF2-40B4-BE49-F238E27FC236}">
                    <a16:creationId xmlns:a16="http://schemas.microsoft.com/office/drawing/2014/main" id="{6E80EA97-2C59-44DE-94C5-1DD80638011C}"/>
                  </a:ext>
                  <a:ext uri="{C183D7F6-B498-43B3-948B-1728B52AA6E4}">
                    <adec:decorative xmlns:adec="http://schemas.microsoft.com/office/drawing/2017/decorative" val="1"/>
                  </a:ext>
                </a:extLst>
              </p:cNvPr>
              <p:cNvSpPr>
                <a:spLocks/>
              </p:cNvSpPr>
              <p:nvPr/>
            </p:nvSpPr>
            <p:spPr bwMode="auto">
              <a:xfrm>
                <a:off x="1919126" y="3265180"/>
                <a:ext cx="229793" cy="146417"/>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4">
                <a:extLst>
                  <a:ext uri="{FF2B5EF4-FFF2-40B4-BE49-F238E27FC236}">
                    <a16:creationId xmlns:a16="http://schemas.microsoft.com/office/drawing/2014/main" id="{361F19B4-DD41-4A8C-AAB1-6FDE413FD9C8}"/>
                  </a:ext>
                  <a:ext uri="{C183D7F6-B498-43B3-948B-1728B52AA6E4}">
                    <adec:decorative xmlns:adec="http://schemas.microsoft.com/office/drawing/2017/decorative" val="1"/>
                  </a:ext>
                </a:extLst>
              </p:cNvPr>
              <p:cNvSpPr>
                <a:spLocks/>
              </p:cNvSpPr>
              <p:nvPr/>
            </p:nvSpPr>
            <p:spPr bwMode="auto">
              <a:xfrm>
                <a:off x="1642560" y="3265180"/>
                <a:ext cx="229793" cy="146417"/>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15">
                <a:extLst>
                  <a:ext uri="{FF2B5EF4-FFF2-40B4-BE49-F238E27FC236}">
                    <a16:creationId xmlns:a16="http://schemas.microsoft.com/office/drawing/2014/main" id="{6AE2D2B0-5088-43A6-95F6-D93CBAFF4EE6}"/>
                  </a:ext>
                  <a:ext uri="{C183D7F6-B498-43B3-948B-1728B52AA6E4}">
                    <adec:decorative xmlns:adec="http://schemas.microsoft.com/office/drawing/2017/decorative" val="1"/>
                  </a:ext>
                </a:extLst>
              </p:cNvPr>
              <p:cNvSpPr>
                <a:spLocks/>
              </p:cNvSpPr>
              <p:nvPr/>
            </p:nvSpPr>
            <p:spPr bwMode="auto">
              <a:xfrm>
                <a:off x="1514445" y="3395328"/>
                <a:ext cx="144384" cy="227760"/>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1110C7A4-990E-40B3-9AC0-A85E8E558BC1}"/>
                </a:ext>
                <a:ext uri="{C183D7F6-B498-43B3-948B-1728B52AA6E4}">
                  <adec:decorative xmlns:adec="http://schemas.microsoft.com/office/drawing/2017/decorative" val="1"/>
                </a:ext>
              </a:extLst>
            </p:cNvPr>
            <p:cNvSpPr>
              <a:spLocks/>
            </p:cNvSpPr>
            <p:nvPr/>
          </p:nvSpPr>
          <p:spPr bwMode="auto">
            <a:xfrm>
              <a:off x="1610579" y="3357840"/>
              <a:ext cx="404852" cy="234344"/>
            </a:xfrm>
            <a:custGeom>
              <a:avLst/>
              <a:gdLst>
                <a:gd name="connsiteX0" fmla="*/ 193887 w 404852"/>
                <a:gd name="connsiteY0" fmla="*/ 0 h 234344"/>
                <a:gd name="connsiteX1" fmla="*/ 292840 w 404852"/>
                <a:gd name="connsiteY1" fmla="*/ 54294 h 234344"/>
                <a:gd name="connsiteX2" fmla="*/ 313434 w 404852"/>
                <a:gd name="connsiteY2" fmla="*/ 51780 h 234344"/>
                <a:gd name="connsiteX3" fmla="*/ 404852 w 404852"/>
                <a:gd name="connsiteY3" fmla="*/ 143276 h 234344"/>
                <a:gd name="connsiteX4" fmla="*/ 404335 w 404852"/>
                <a:gd name="connsiteY4" fmla="*/ 149744 h 234344"/>
                <a:gd name="connsiteX5" fmla="*/ 404852 w 404852"/>
                <a:gd name="connsiteY5" fmla="*/ 152305 h 234344"/>
                <a:gd name="connsiteX6" fmla="*/ 322813 w 404852"/>
                <a:gd name="connsiteY6" fmla="*/ 234344 h 234344"/>
                <a:gd name="connsiteX7" fmla="*/ 307194 w 404852"/>
                <a:gd name="connsiteY7" fmla="*/ 231191 h 234344"/>
                <a:gd name="connsiteX8" fmla="*/ 304895 w 404852"/>
                <a:gd name="connsiteY8" fmla="*/ 234268 h 234344"/>
                <a:gd name="connsiteX9" fmla="*/ 52239 w 404852"/>
                <a:gd name="connsiteY9" fmla="*/ 233765 h 234344"/>
                <a:gd name="connsiteX10" fmla="*/ 0 w 404852"/>
                <a:gd name="connsiteY10" fmla="*/ 176455 h 234344"/>
                <a:gd name="connsiteX11" fmla="*/ 57764 w 404852"/>
                <a:gd name="connsiteY11" fmla="*/ 118642 h 234344"/>
                <a:gd name="connsiteX12" fmla="*/ 76349 w 404852"/>
                <a:gd name="connsiteY12" fmla="*/ 121659 h 234344"/>
                <a:gd name="connsiteX13" fmla="*/ 76349 w 404852"/>
                <a:gd name="connsiteY13" fmla="*/ 117134 h 234344"/>
                <a:gd name="connsiteX14" fmla="*/ 193887 w 404852"/>
                <a:gd name="connsiteY14" fmla="*/ 0 h 23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4852" h="234344">
                  <a:moveTo>
                    <a:pt x="193887" y="0"/>
                  </a:moveTo>
                  <a:cubicBezTo>
                    <a:pt x="235578" y="0"/>
                    <a:pt x="272245" y="21617"/>
                    <a:pt x="292840" y="54294"/>
                  </a:cubicBezTo>
                  <a:cubicBezTo>
                    <a:pt x="299370" y="52786"/>
                    <a:pt x="306402" y="51780"/>
                    <a:pt x="313434" y="51780"/>
                  </a:cubicBezTo>
                  <a:cubicBezTo>
                    <a:pt x="363664" y="51780"/>
                    <a:pt x="404852" y="93004"/>
                    <a:pt x="404852" y="143276"/>
                  </a:cubicBezTo>
                  <a:lnTo>
                    <a:pt x="404335" y="149744"/>
                  </a:lnTo>
                  <a:lnTo>
                    <a:pt x="404852" y="152305"/>
                  </a:lnTo>
                  <a:cubicBezTo>
                    <a:pt x="404852" y="197614"/>
                    <a:pt x="368122" y="234344"/>
                    <a:pt x="322813" y="234344"/>
                  </a:cubicBezTo>
                  <a:lnTo>
                    <a:pt x="307194" y="231191"/>
                  </a:lnTo>
                  <a:lnTo>
                    <a:pt x="304895" y="234268"/>
                  </a:lnTo>
                  <a:cubicBezTo>
                    <a:pt x="304895" y="234268"/>
                    <a:pt x="304895" y="234268"/>
                    <a:pt x="52239" y="233765"/>
                  </a:cubicBezTo>
                  <a:cubicBezTo>
                    <a:pt x="22603" y="231252"/>
                    <a:pt x="0" y="206618"/>
                    <a:pt x="0" y="176455"/>
                  </a:cubicBezTo>
                  <a:cubicBezTo>
                    <a:pt x="0" y="144784"/>
                    <a:pt x="25617" y="118642"/>
                    <a:pt x="57764" y="118642"/>
                  </a:cubicBezTo>
                  <a:cubicBezTo>
                    <a:pt x="64294" y="118642"/>
                    <a:pt x="70824" y="119648"/>
                    <a:pt x="76349" y="121659"/>
                  </a:cubicBezTo>
                  <a:cubicBezTo>
                    <a:pt x="76349" y="120150"/>
                    <a:pt x="76349" y="118642"/>
                    <a:pt x="76349" y="117134"/>
                  </a:cubicBezTo>
                  <a:cubicBezTo>
                    <a:pt x="76349" y="52283"/>
                    <a:pt x="129091" y="0"/>
                    <a:pt x="193887"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Content Placeholder 3">
            <a:extLst>
              <a:ext uri="{FF2B5EF4-FFF2-40B4-BE49-F238E27FC236}">
                <a16:creationId xmlns:a16="http://schemas.microsoft.com/office/drawing/2014/main" id="{C66BD61B-1873-4E06-9B44-3D492ABA9189}"/>
              </a:ext>
            </a:extLst>
          </p:cNvPr>
          <p:cNvSpPr txBox="1">
            <a:spLocks/>
          </p:cNvSpPr>
          <p:nvPr/>
        </p:nvSpPr>
        <p:spPr>
          <a:xfrm>
            <a:off x="830594" y="3880277"/>
            <a:ext cx="2194560" cy="14773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400">
              <a:spcBef>
                <a:spcPts val="1800"/>
              </a:spcBef>
              <a:buSzTx/>
              <a:defRPr/>
            </a:pPr>
            <a:r>
              <a:rPr lang="en-US" sz="1600" spc="0" dirty="0">
                <a:gradFill>
                  <a:gsLst>
                    <a:gs pos="0">
                      <a:schemeClr val="tx1"/>
                    </a:gs>
                    <a:gs pos="100000">
                      <a:schemeClr val="tx1"/>
                    </a:gs>
                  </a:gsLst>
                  <a:lin ang="5400000" scaled="0"/>
                </a:gradFill>
                <a:latin typeface="Segoe UI"/>
              </a:rPr>
              <a:t>Innovate to</a:t>
            </a:r>
            <a:br>
              <a:rPr lang="en-US" sz="1600" spc="0" dirty="0">
                <a:gradFill>
                  <a:gsLst>
                    <a:gs pos="0">
                      <a:schemeClr val="tx1"/>
                    </a:gs>
                    <a:gs pos="100000">
                      <a:schemeClr val="tx1"/>
                    </a:gs>
                  </a:gsLst>
                  <a:lin ang="5400000" scaled="0"/>
                </a:gradFill>
                <a:latin typeface="Segoe UI"/>
              </a:rPr>
            </a:br>
            <a:r>
              <a:rPr lang="en-US" sz="1600" spc="0" dirty="0">
                <a:gradFill>
                  <a:gsLst>
                    <a:gs pos="0">
                      <a:schemeClr val="tx1"/>
                    </a:gs>
                    <a:gs pos="100000">
                      <a:schemeClr val="tx1"/>
                    </a:gs>
                  </a:gsLst>
                  <a:lin ang="5400000" scaled="0"/>
                </a:gradFill>
                <a:latin typeface="Segoe UI"/>
              </a:rPr>
              <a:t>modernize applications and have access to latest innovative capabilities and next-generation technologies</a:t>
            </a:r>
          </a:p>
        </p:txBody>
      </p:sp>
      <p:cxnSp>
        <p:nvCxnSpPr>
          <p:cNvPr id="44" name="Straight Connector 43">
            <a:extLst>
              <a:ext uri="{FF2B5EF4-FFF2-40B4-BE49-F238E27FC236}">
                <a16:creationId xmlns:a16="http://schemas.microsoft.com/office/drawing/2014/main" id="{0C3CAD8B-6C11-4B14-929B-300DD25E9FDE}"/>
              </a:ext>
              <a:ext uri="{C183D7F6-B498-43B3-948B-1728B52AA6E4}">
                <adec:decorative xmlns:adec="http://schemas.microsoft.com/office/drawing/2017/decorative" val="1"/>
              </a:ext>
            </a:extLst>
          </p:cNvPr>
          <p:cNvCxnSpPr>
            <a:cxnSpLocks/>
          </p:cNvCxnSpPr>
          <p:nvPr/>
        </p:nvCxnSpPr>
        <p:spPr>
          <a:xfrm>
            <a:off x="3357995" y="1509577"/>
            <a:ext cx="0" cy="4094249"/>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Content Placeholder 4">
            <a:extLst>
              <a:ext uri="{FF2B5EF4-FFF2-40B4-BE49-F238E27FC236}">
                <a16:creationId xmlns:a16="http://schemas.microsoft.com/office/drawing/2014/main" id="{13D6CC97-3E89-43C1-99CC-F8C82652FBA5}"/>
              </a:ext>
            </a:extLst>
          </p:cNvPr>
          <p:cNvSpPr txBox="1">
            <a:spLocks/>
          </p:cNvSpPr>
          <p:nvPr/>
        </p:nvSpPr>
        <p:spPr>
          <a:xfrm>
            <a:off x="3690836" y="1509577"/>
            <a:ext cx="2194560" cy="710964"/>
          </a:xfrm>
          <a:prstGeom prst="rect">
            <a:avLst/>
          </a:prstGeom>
        </p:spPr>
        <p:txBody>
          <a:bodyPr vert="horz" wrap="square" lIns="91440" tIns="91440" rIns="91440"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02" fontAlgn="base">
              <a:lnSpc>
                <a:spcPct val="95000"/>
              </a:lnSpc>
              <a:spcBef>
                <a:spcPct val="0"/>
              </a:spcBef>
              <a:spcAft>
                <a:spcPct val="0"/>
              </a:spcAft>
              <a:buSzTx/>
              <a:defRPr/>
            </a:pPr>
            <a:r>
              <a:rPr lang="en-US" sz="1800" kern="0" spc="0" dirty="0">
                <a:gradFill>
                  <a:gsLst>
                    <a:gs pos="0">
                      <a:schemeClr val="tx1"/>
                    </a:gs>
                    <a:gs pos="100000">
                      <a:schemeClr val="tx1"/>
                    </a:gs>
                  </a:gsLst>
                  <a:lin ang="5400000" scaled="0"/>
                </a:gradFill>
                <a:cs typeface="Segoe UI" panose="020B0502040204020203" pitchFamily="34" charset="0"/>
              </a:rPr>
              <a:t>Build on</a:t>
            </a:r>
            <a:br>
              <a:rPr lang="en-US" sz="1800" kern="0" spc="0" dirty="0">
                <a:gradFill>
                  <a:gsLst>
                    <a:gs pos="0">
                      <a:schemeClr val="tx1"/>
                    </a:gs>
                    <a:gs pos="100000">
                      <a:schemeClr val="tx1"/>
                    </a:gs>
                  </a:gsLst>
                  <a:lin ang="5400000" scaled="0"/>
                </a:gradFill>
                <a:cs typeface="Segoe UI" panose="020B0502040204020203" pitchFamily="34" charset="0"/>
              </a:rPr>
            </a:br>
            <a:r>
              <a:rPr lang="en-US" sz="1800" kern="0" spc="0" dirty="0">
                <a:gradFill>
                  <a:gsLst>
                    <a:gs pos="0">
                      <a:schemeClr val="tx1"/>
                    </a:gs>
                    <a:gs pos="100000">
                      <a:schemeClr val="tx1"/>
                    </a:gs>
                  </a:gsLst>
                  <a:lin ang="5400000" scaled="0"/>
                </a:gradFill>
                <a:cs typeface="Segoe UI" panose="020B0502040204020203" pitchFamily="34" charset="0"/>
              </a:rPr>
              <a:t>your terms</a:t>
            </a:r>
          </a:p>
        </p:txBody>
      </p:sp>
      <p:pic>
        <p:nvPicPr>
          <p:cNvPr id="45" name="Picture 44" descr="Overlapping circles icon">
            <a:extLst>
              <a:ext uri="{FF2B5EF4-FFF2-40B4-BE49-F238E27FC236}">
                <a16:creationId xmlns:a16="http://schemas.microsoft.com/office/drawing/2014/main" id="{C4A764FF-E9D9-4084-BD28-20C7449C21D4}"/>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29862" y="2620504"/>
            <a:ext cx="716509" cy="716509"/>
          </a:xfrm>
          <a:prstGeom prst="rect">
            <a:avLst/>
          </a:prstGeom>
        </p:spPr>
      </p:pic>
      <p:sp>
        <p:nvSpPr>
          <p:cNvPr id="26" name="Content Placeholder 5">
            <a:extLst>
              <a:ext uri="{FF2B5EF4-FFF2-40B4-BE49-F238E27FC236}">
                <a16:creationId xmlns:a16="http://schemas.microsoft.com/office/drawing/2014/main" id="{2ECBA06B-D8E6-4ECB-8021-2B40649B9286}"/>
              </a:ext>
            </a:extLst>
          </p:cNvPr>
          <p:cNvSpPr txBox="1">
            <a:spLocks/>
          </p:cNvSpPr>
          <p:nvPr/>
        </p:nvSpPr>
        <p:spPr>
          <a:xfrm>
            <a:off x="3690836" y="3880277"/>
            <a:ext cx="2194560" cy="17235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400">
              <a:spcBef>
                <a:spcPts val="1800"/>
              </a:spcBef>
              <a:buSzTx/>
              <a:defRPr/>
            </a:pPr>
            <a:r>
              <a:rPr lang="en-US" sz="1600" spc="0" dirty="0">
                <a:gradFill>
                  <a:gsLst>
                    <a:gs pos="0">
                      <a:schemeClr val="tx1"/>
                    </a:gs>
                    <a:gs pos="100000">
                      <a:schemeClr val="tx1"/>
                    </a:gs>
                  </a:gsLst>
                  <a:lin ang="5400000" scaled="0"/>
                </a:gradFill>
                <a:latin typeface="Segoe UI"/>
              </a:rPr>
              <a:t>Unified data</a:t>
            </a:r>
            <a:br>
              <a:rPr lang="en-US" sz="1600" spc="0" dirty="0">
                <a:gradFill>
                  <a:gsLst>
                    <a:gs pos="0">
                      <a:schemeClr val="tx1"/>
                    </a:gs>
                    <a:gs pos="100000">
                      <a:schemeClr val="tx1"/>
                    </a:gs>
                  </a:gsLst>
                  <a:lin ang="5400000" scaled="0"/>
                </a:gradFill>
                <a:latin typeface="Segoe UI"/>
              </a:rPr>
            </a:br>
            <a:r>
              <a:rPr lang="en-US" sz="1600" spc="0" dirty="0">
                <a:gradFill>
                  <a:gsLst>
                    <a:gs pos="0">
                      <a:schemeClr val="tx1"/>
                    </a:gs>
                    <a:gs pos="100000">
                      <a:schemeClr val="tx1"/>
                    </a:gs>
                  </a:gsLst>
                  <a:lin ang="5400000" scaled="0"/>
                </a:gradFill>
                <a:latin typeface="Segoe UI"/>
              </a:rPr>
              <a:t>strategy leveraging the open source, languages and framework, enabling interoperability and broad, hybrid solution offerings</a:t>
            </a:r>
          </a:p>
        </p:txBody>
      </p:sp>
      <p:cxnSp>
        <p:nvCxnSpPr>
          <p:cNvPr id="46" name="Straight Connector 45">
            <a:extLst>
              <a:ext uri="{FF2B5EF4-FFF2-40B4-BE49-F238E27FC236}">
                <a16:creationId xmlns:a16="http://schemas.microsoft.com/office/drawing/2014/main" id="{B9C725B1-02AD-47AA-9B0F-EA77548D012F}"/>
              </a:ext>
              <a:ext uri="{C183D7F6-B498-43B3-948B-1728B52AA6E4}">
                <adec:decorative xmlns:adec="http://schemas.microsoft.com/office/drawing/2017/decorative" val="1"/>
              </a:ext>
            </a:extLst>
          </p:cNvPr>
          <p:cNvCxnSpPr>
            <a:cxnSpLocks/>
          </p:cNvCxnSpPr>
          <p:nvPr/>
        </p:nvCxnSpPr>
        <p:spPr>
          <a:xfrm>
            <a:off x="6218237" y="1509577"/>
            <a:ext cx="0" cy="4096512"/>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Content Placeholder 6">
            <a:extLst>
              <a:ext uri="{FF2B5EF4-FFF2-40B4-BE49-F238E27FC236}">
                <a16:creationId xmlns:a16="http://schemas.microsoft.com/office/drawing/2014/main" id="{F9878797-0641-48FB-A2F1-0176E454EC98}"/>
              </a:ext>
            </a:extLst>
          </p:cNvPr>
          <p:cNvSpPr txBox="1">
            <a:spLocks/>
          </p:cNvSpPr>
          <p:nvPr/>
        </p:nvSpPr>
        <p:spPr>
          <a:xfrm>
            <a:off x="6551078" y="1509577"/>
            <a:ext cx="2194560" cy="710964"/>
          </a:xfrm>
          <a:prstGeom prst="rect">
            <a:avLst/>
          </a:prstGeom>
        </p:spPr>
        <p:txBody>
          <a:bodyPr vert="horz" wrap="square" lIns="91440" tIns="91440" rIns="91440"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02" fontAlgn="base">
              <a:lnSpc>
                <a:spcPct val="95000"/>
              </a:lnSpc>
              <a:spcBef>
                <a:spcPct val="0"/>
              </a:spcBef>
              <a:spcAft>
                <a:spcPct val="0"/>
              </a:spcAft>
              <a:buSzTx/>
              <a:defRPr/>
            </a:pPr>
            <a:r>
              <a:rPr lang="en-US" sz="1800" kern="0" spc="0" dirty="0">
                <a:gradFill>
                  <a:gsLst>
                    <a:gs pos="0">
                      <a:schemeClr val="tx1"/>
                    </a:gs>
                    <a:gs pos="100000">
                      <a:schemeClr val="tx1"/>
                    </a:gs>
                  </a:gsLst>
                  <a:lin ang="5400000" scaled="0"/>
                </a:gradFill>
                <a:cs typeface="Segoe UI" panose="020B0502040204020203" pitchFamily="34" charset="0"/>
              </a:rPr>
              <a:t>Operate hybrid seamlessly</a:t>
            </a:r>
          </a:p>
        </p:txBody>
      </p:sp>
      <p:grpSp>
        <p:nvGrpSpPr>
          <p:cNvPr id="47" name="Group 46" descr="Arrows point up, left, and down icon">
            <a:extLst>
              <a:ext uri="{FF2B5EF4-FFF2-40B4-BE49-F238E27FC236}">
                <a16:creationId xmlns:a16="http://schemas.microsoft.com/office/drawing/2014/main" id="{B6335DA2-28CC-4AF3-9C78-378C343C1D22}"/>
              </a:ext>
              <a:ext uri="{C183D7F6-B498-43B3-948B-1728B52AA6E4}">
                <adec:decorative xmlns:adec="http://schemas.microsoft.com/office/drawing/2017/decorative" val="0"/>
              </a:ext>
            </a:extLst>
          </p:cNvPr>
          <p:cNvGrpSpPr/>
          <p:nvPr/>
        </p:nvGrpSpPr>
        <p:grpSpPr>
          <a:xfrm>
            <a:off x="7264434" y="2567621"/>
            <a:ext cx="767848" cy="822275"/>
            <a:chOff x="7118350" y="3063875"/>
            <a:chExt cx="828675" cy="887413"/>
          </a:xfrm>
        </p:grpSpPr>
        <p:sp>
          <p:nvSpPr>
            <p:cNvPr id="48" name="Freeform: Shape 47">
              <a:extLst>
                <a:ext uri="{FF2B5EF4-FFF2-40B4-BE49-F238E27FC236}">
                  <a16:creationId xmlns:a16="http://schemas.microsoft.com/office/drawing/2014/main" id="{CE5345D3-DDBD-4802-B9F0-F5CA30B81A5D}"/>
                </a:ext>
                <a:ext uri="{C183D7F6-B498-43B3-948B-1728B52AA6E4}">
                  <adec:decorative xmlns:adec="http://schemas.microsoft.com/office/drawing/2017/decorative" val="1"/>
                </a:ext>
              </a:extLst>
            </p:cNvPr>
            <p:cNvSpPr>
              <a:spLocks/>
            </p:cNvSpPr>
            <p:nvPr/>
          </p:nvSpPr>
          <p:spPr bwMode="auto">
            <a:xfrm>
              <a:off x="7118350" y="3063875"/>
              <a:ext cx="579438" cy="887413"/>
            </a:xfrm>
            <a:custGeom>
              <a:avLst/>
              <a:gdLst>
                <a:gd name="connsiteX0" fmla="*/ 414338 w 579438"/>
                <a:gd name="connsiteY0" fmla="*/ 0 h 887413"/>
                <a:gd name="connsiteX1" fmla="*/ 579438 w 579438"/>
                <a:gd name="connsiteY1" fmla="*/ 165100 h 887413"/>
                <a:gd name="connsiteX2" fmla="*/ 525463 w 579438"/>
                <a:gd name="connsiteY2" fmla="*/ 219075 h 887413"/>
                <a:gd name="connsiteX3" fmla="*/ 454025 w 579438"/>
                <a:gd name="connsiteY3" fmla="*/ 147638 h 887413"/>
                <a:gd name="connsiteX4" fmla="*/ 454025 w 579438"/>
                <a:gd name="connsiteY4" fmla="*/ 309164 h 887413"/>
                <a:gd name="connsiteX5" fmla="*/ 454025 w 579438"/>
                <a:gd name="connsiteY5" fmla="*/ 588963 h 887413"/>
                <a:gd name="connsiteX6" fmla="*/ 454025 w 579438"/>
                <a:gd name="connsiteY6" fmla="*/ 666751 h 887413"/>
                <a:gd name="connsiteX7" fmla="*/ 454025 w 579438"/>
                <a:gd name="connsiteY7" fmla="*/ 850745 h 887413"/>
                <a:gd name="connsiteX8" fmla="*/ 454025 w 579438"/>
                <a:gd name="connsiteY8" fmla="*/ 887413 h 887413"/>
                <a:gd name="connsiteX9" fmla="*/ 376238 w 579438"/>
                <a:gd name="connsiteY9" fmla="*/ 887413 h 887413"/>
                <a:gd name="connsiteX10" fmla="*/ 376238 w 579438"/>
                <a:gd name="connsiteY10" fmla="*/ 452438 h 887413"/>
                <a:gd name="connsiteX11" fmla="*/ 149225 w 579438"/>
                <a:gd name="connsiteY11" fmla="*/ 452438 h 887413"/>
                <a:gd name="connsiteX12" fmla="*/ 220663 w 579438"/>
                <a:gd name="connsiteY12" fmla="*/ 523875 h 887413"/>
                <a:gd name="connsiteX13" fmla="*/ 165100 w 579438"/>
                <a:gd name="connsiteY13" fmla="*/ 579438 h 887413"/>
                <a:gd name="connsiteX14" fmla="*/ 0 w 579438"/>
                <a:gd name="connsiteY14" fmla="*/ 414338 h 887413"/>
                <a:gd name="connsiteX15" fmla="*/ 165100 w 579438"/>
                <a:gd name="connsiteY15" fmla="*/ 249238 h 887413"/>
                <a:gd name="connsiteX16" fmla="*/ 220663 w 579438"/>
                <a:gd name="connsiteY16" fmla="*/ 304800 h 887413"/>
                <a:gd name="connsiteX17" fmla="*/ 149225 w 579438"/>
                <a:gd name="connsiteY17" fmla="*/ 376238 h 887413"/>
                <a:gd name="connsiteX18" fmla="*/ 376238 w 579438"/>
                <a:gd name="connsiteY18" fmla="*/ 376238 h 887413"/>
                <a:gd name="connsiteX19" fmla="*/ 376238 w 579438"/>
                <a:gd name="connsiteY19" fmla="*/ 149225 h 887413"/>
                <a:gd name="connsiteX20" fmla="*/ 304800 w 579438"/>
                <a:gd name="connsiteY20" fmla="*/ 219075 h 887413"/>
                <a:gd name="connsiteX21" fmla="*/ 249238 w 579438"/>
                <a:gd name="connsiteY21" fmla="*/ 165100 h 88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9438" h="887413">
                  <a:moveTo>
                    <a:pt x="414338" y="0"/>
                  </a:moveTo>
                  <a:lnTo>
                    <a:pt x="579438" y="165100"/>
                  </a:lnTo>
                  <a:lnTo>
                    <a:pt x="525463" y="219075"/>
                  </a:lnTo>
                  <a:lnTo>
                    <a:pt x="454025" y="147638"/>
                  </a:lnTo>
                  <a:lnTo>
                    <a:pt x="454025" y="309164"/>
                  </a:lnTo>
                  <a:lnTo>
                    <a:pt x="454025" y="588963"/>
                  </a:lnTo>
                  <a:lnTo>
                    <a:pt x="454025" y="666751"/>
                  </a:lnTo>
                  <a:lnTo>
                    <a:pt x="454025" y="850745"/>
                  </a:lnTo>
                  <a:lnTo>
                    <a:pt x="454025" y="887413"/>
                  </a:lnTo>
                  <a:lnTo>
                    <a:pt x="376238" y="887413"/>
                  </a:lnTo>
                  <a:lnTo>
                    <a:pt x="376238" y="452438"/>
                  </a:lnTo>
                  <a:lnTo>
                    <a:pt x="149225" y="452438"/>
                  </a:lnTo>
                  <a:lnTo>
                    <a:pt x="220663" y="523875"/>
                  </a:lnTo>
                  <a:lnTo>
                    <a:pt x="165100" y="579438"/>
                  </a:lnTo>
                  <a:lnTo>
                    <a:pt x="0" y="414338"/>
                  </a:lnTo>
                  <a:lnTo>
                    <a:pt x="165100" y="249238"/>
                  </a:lnTo>
                  <a:lnTo>
                    <a:pt x="220663" y="304800"/>
                  </a:lnTo>
                  <a:lnTo>
                    <a:pt x="149225" y="376238"/>
                  </a:lnTo>
                  <a:lnTo>
                    <a:pt x="376238" y="376238"/>
                  </a:lnTo>
                  <a:lnTo>
                    <a:pt x="376238" y="149225"/>
                  </a:lnTo>
                  <a:lnTo>
                    <a:pt x="304800" y="219075"/>
                  </a:lnTo>
                  <a:lnTo>
                    <a:pt x="249238" y="165100"/>
                  </a:lnTo>
                  <a:close/>
                </a:path>
              </a:pathLst>
            </a:custGeom>
            <a:solidFill>
              <a:srgbClr val="50E6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6">
              <a:extLst>
                <a:ext uri="{FF2B5EF4-FFF2-40B4-BE49-F238E27FC236}">
                  <a16:creationId xmlns:a16="http://schemas.microsoft.com/office/drawing/2014/main" id="{9FC8F46F-E98A-4653-8301-C13B60B125D0}"/>
                </a:ext>
                <a:ext uri="{C183D7F6-B498-43B3-948B-1728B52AA6E4}">
                  <adec:decorative xmlns:adec="http://schemas.microsoft.com/office/drawing/2017/decorative" val="1"/>
                </a:ext>
              </a:extLst>
            </p:cNvPr>
            <p:cNvSpPr>
              <a:spLocks/>
            </p:cNvSpPr>
            <p:nvPr/>
          </p:nvSpPr>
          <p:spPr bwMode="auto">
            <a:xfrm>
              <a:off x="7572375" y="3521075"/>
              <a:ext cx="374650" cy="330200"/>
            </a:xfrm>
            <a:custGeom>
              <a:avLst/>
              <a:gdLst>
                <a:gd name="T0" fmla="*/ 0 w 236"/>
                <a:gd name="T1" fmla="*/ 132 h 208"/>
                <a:gd name="T2" fmla="*/ 143 w 236"/>
                <a:gd name="T3" fmla="*/ 132 h 208"/>
                <a:gd name="T4" fmla="*/ 97 w 236"/>
                <a:gd name="T5" fmla="*/ 173 h 208"/>
                <a:gd name="T6" fmla="*/ 132 w 236"/>
                <a:gd name="T7" fmla="*/ 208 h 208"/>
                <a:gd name="T8" fmla="*/ 236 w 236"/>
                <a:gd name="T9" fmla="*/ 104 h 208"/>
                <a:gd name="T10" fmla="*/ 132 w 236"/>
                <a:gd name="T11" fmla="*/ 0 h 208"/>
                <a:gd name="T12" fmla="*/ 97 w 236"/>
                <a:gd name="T13" fmla="*/ 35 h 208"/>
                <a:gd name="T14" fmla="*/ 143 w 236"/>
                <a:gd name="T15" fmla="*/ 83 h 208"/>
                <a:gd name="T16" fmla="*/ 0 w 236"/>
                <a:gd name="T17" fmla="*/ 83 h 208"/>
                <a:gd name="T18" fmla="*/ 0 w 236"/>
                <a:gd name="T19" fmla="*/ 13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208">
                  <a:moveTo>
                    <a:pt x="0" y="132"/>
                  </a:moveTo>
                  <a:lnTo>
                    <a:pt x="143" y="132"/>
                  </a:lnTo>
                  <a:lnTo>
                    <a:pt x="97" y="173"/>
                  </a:lnTo>
                  <a:lnTo>
                    <a:pt x="132" y="208"/>
                  </a:lnTo>
                  <a:lnTo>
                    <a:pt x="236" y="104"/>
                  </a:lnTo>
                  <a:lnTo>
                    <a:pt x="132" y="0"/>
                  </a:lnTo>
                  <a:lnTo>
                    <a:pt x="97" y="35"/>
                  </a:lnTo>
                  <a:lnTo>
                    <a:pt x="143" y="83"/>
                  </a:lnTo>
                  <a:lnTo>
                    <a:pt x="0" y="83"/>
                  </a:lnTo>
                  <a:lnTo>
                    <a:pt x="0" y="132"/>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8" name="Content Placeholder 7">
            <a:extLst>
              <a:ext uri="{FF2B5EF4-FFF2-40B4-BE49-F238E27FC236}">
                <a16:creationId xmlns:a16="http://schemas.microsoft.com/office/drawing/2014/main" id="{57FF3FA1-A62C-4468-94AB-80498EEA5B4B}"/>
              </a:ext>
            </a:extLst>
          </p:cNvPr>
          <p:cNvSpPr txBox="1">
            <a:spLocks/>
          </p:cNvSpPr>
          <p:nvPr/>
        </p:nvSpPr>
        <p:spPr>
          <a:xfrm>
            <a:off x="6551078" y="3880277"/>
            <a:ext cx="219456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400">
              <a:spcBef>
                <a:spcPts val="1800"/>
              </a:spcBef>
              <a:buSzTx/>
              <a:defRPr/>
            </a:pPr>
            <a:r>
              <a:rPr lang="en-US" sz="1600" spc="0" dirty="0">
                <a:gradFill>
                  <a:gsLst>
                    <a:gs pos="0">
                      <a:schemeClr val="tx1"/>
                    </a:gs>
                    <a:gs pos="100000">
                      <a:schemeClr val="tx1"/>
                    </a:gs>
                  </a:gsLst>
                  <a:lin ang="5400000" scaled="0"/>
                </a:gradFill>
                <a:latin typeface="Segoe UI"/>
              </a:rPr>
              <a:t>Consistent performance </a:t>
            </a:r>
            <a:br>
              <a:rPr lang="en-US" sz="1600" spc="0" dirty="0">
                <a:gradFill>
                  <a:gsLst>
                    <a:gs pos="0">
                      <a:schemeClr val="tx1"/>
                    </a:gs>
                    <a:gs pos="100000">
                      <a:schemeClr val="tx1"/>
                    </a:gs>
                  </a:gsLst>
                  <a:lin ang="5400000" scaled="0"/>
                </a:gradFill>
                <a:latin typeface="Segoe UI"/>
              </a:rPr>
            </a:br>
            <a:r>
              <a:rPr lang="en-US" sz="1600" spc="0" dirty="0">
                <a:gradFill>
                  <a:gsLst>
                    <a:gs pos="0">
                      <a:schemeClr val="tx1"/>
                    </a:gs>
                    <a:gs pos="100000">
                      <a:schemeClr val="tx1"/>
                    </a:gs>
                  </a:gsLst>
                  <a:lin ang="5400000" scaled="0"/>
                </a:gradFill>
                <a:latin typeface="Segoe UI"/>
              </a:rPr>
              <a:t>and scalability across edge, hybrid and cloud</a:t>
            </a:r>
          </a:p>
        </p:txBody>
      </p:sp>
      <p:cxnSp>
        <p:nvCxnSpPr>
          <p:cNvPr id="50" name="Straight Connector 49">
            <a:extLst>
              <a:ext uri="{FF2B5EF4-FFF2-40B4-BE49-F238E27FC236}">
                <a16:creationId xmlns:a16="http://schemas.microsoft.com/office/drawing/2014/main" id="{CCE0A55E-44C7-40B0-B5D8-078F1E99F1D1}"/>
              </a:ext>
              <a:ext uri="{C183D7F6-B498-43B3-948B-1728B52AA6E4}">
                <adec:decorative xmlns:adec="http://schemas.microsoft.com/office/drawing/2017/decorative" val="1"/>
              </a:ext>
            </a:extLst>
          </p:cNvPr>
          <p:cNvCxnSpPr>
            <a:cxnSpLocks/>
          </p:cNvCxnSpPr>
          <p:nvPr/>
        </p:nvCxnSpPr>
        <p:spPr>
          <a:xfrm>
            <a:off x="9078479" y="1509577"/>
            <a:ext cx="0" cy="4096512"/>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 name="Content Placeholder 8">
            <a:extLst>
              <a:ext uri="{FF2B5EF4-FFF2-40B4-BE49-F238E27FC236}">
                <a16:creationId xmlns:a16="http://schemas.microsoft.com/office/drawing/2014/main" id="{393B4FDF-4438-47A9-91E2-65E972ADEA6C}"/>
              </a:ext>
            </a:extLst>
          </p:cNvPr>
          <p:cNvSpPr txBox="1">
            <a:spLocks/>
          </p:cNvSpPr>
          <p:nvPr/>
        </p:nvSpPr>
        <p:spPr>
          <a:xfrm>
            <a:off x="9411321" y="1509577"/>
            <a:ext cx="2194560" cy="710964"/>
          </a:xfrm>
          <a:prstGeom prst="rect">
            <a:avLst/>
          </a:prstGeom>
        </p:spPr>
        <p:txBody>
          <a:bodyPr vert="horz" wrap="square" lIns="91440" tIns="91440" rIns="91440"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02" fontAlgn="base">
              <a:lnSpc>
                <a:spcPct val="95000"/>
              </a:lnSpc>
              <a:spcBef>
                <a:spcPct val="0"/>
              </a:spcBef>
              <a:spcAft>
                <a:spcPct val="0"/>
              </a:spcAft>
              <a:buSzTx/>
              <a:defRPr/>
            </a:pPr>
            <a:r>
              <a:rPr lang="en-US" sz="1800" kern="0" spc="0" dirty="0">
                <a:gradFill>
                  <a:gsLst>
                    <a:gs pos="0">
                      <a:schemeClr val="tx1"/>
                    </a:gs>
                    <a:gs pos="100000">
                      <a:schemeClr val="tx1"/>
                    </a:gs>
                  </a:gsLst>
                  <a:lin ang="5400000" scaled="0"/>
                </a:gradFill>
                <a:cs typeface="Segoe UI" panose="020B0502040204020203" pitchFamily="34" charset="0"/>
              </a:rPr>
              <a:t>Trust</a:t>
            </a:r>
            <a:br>
              <a:rPr lang="en-US" sz="1800" kern="0" spc="0" dirty="0">
                <a:gradFill>
                  <a:gsLst>
                    <a:gs pos="0">
                      <a:schemeClr val="tx1"/>
                    </a:gs>
                    <a:gs pos="100000">
                      <a:schemeClr val="tx1"/>
                    </a:gs>
                  </a:gsLst>
                  <a:lin ang="5400000" scaled="0"/>
                </a:gradFill>
                <a:cs typeface="Segoe UI" panose="020B0502040204020203" pitchFamily="34" charset="0"/>
              </a:rPr>
            </a:br>
            <a:r>
              <a:rPr lang="en-US" sz="1800" kern="0" spc="0" dirty="0">
                <a:gradFill>
                  <a:gsLst>
                    <a:gs pos="0">
                      <a:schemeClr val="tx1"/>
                    </a:gs>
                    <a:gs pos="100000">
                      <a:schemeClr val="tx1"/>
                    </a:gs>
                  </a:gsLst>
                  <a:lin ang="5400000" scaled="0"/>
                </a:gradFill>
                <a:cs typeface="Segoe UI" panose="020B0502040204020203" pitchFamily="34" charset="0"/>
              </a:rPr>
              <a:t>your cloud</a:t>
            </a:r>
          </a:p>
        </p:txBody>
      </p:sp>
      <p:grpSp>
        <p:nvGrpSpPr>
          <p:cNvPr id="51" name="Group 50" descr="Shield icon">
            <a:extLst>
              <a:ext uri="{FF2B5EF4-FFF2-40B4-BE49-F238E27FC236}">
                <a16:creationId xmlns:a16="http://schemas.microsoft.com/office/drawing/2014/main" id="{01225251-B77D-4E64-BD3D-00E15FE3D945}"/>
              </a:ext>
              <a:ext uri="{C183D7F6-B498-43B3-948B-1728B52AA6E4}">
                <adec:decorative xmlns:adec="http://schemas.microsoft.com/office/drawing/2017/decorative" val="0"/>
              </a:ext>
            </a:extLst>
          </p:cNvPr>
          <p:cNvGrpSpPr/>
          <p:nvPr/>
        </p:nvGrpSpPr>
        <p:grpSpPr>
          <a:xfrm>
            <a:off x="10187261" y="2643566"/>
            <a:ext cx="642680" cy="670384"/>
            <a:chOff x="10058721" y="3095443"/>
            <a:chExt cx="642680" cy="670384"/>
          </a:xfrm>
        </p:grpSpPr>
        <p:sp>
          <p:nvSpPr>
            <p:cNvPr id="52" name="Freeform 7">
              <a:extLst>
                <a:ext uri="{FF2B5EF4-FFF2-40B4-BE49-F238E27FC236}">
                  <a16:creationId xmlns:a16="http://schemas.microsoft.com/office/drawing/2014/main" id="{DB32D10B-4CAA-483E-B17A-7F90FFA6E2C6}"/>
                </a:ext>
                <a:ext uri="{C183D7F6-B498-43B3-948B-1728B52AA6E4}">
                  <adec:decorative xmlns:adec="http://schemas.microsoft.com/office/drawing/2017/decorative" val="1"/>
                </a:ext>
              </a:extLst>
            </p:cNvPr>
            <p:cNvSpPr>
              <a:spLocks/>
            </p:cNvSpPr>
            <p:nvPr/>
          </p:nvSpPr>
          <p:spPr bwMode="auto">
            <a:xfrm>
              <a:off x="10058721" y="3095443"/>
              <a:ext cx="642680" cy="670384"/>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981D3082-6077-47CE-B1F6-3F795AAE9CD6}"/>
                </a:ext>
                <a:ext uri="{C183D7F6-B498-43B3-948B-1728B52AA6E4}">
                  <adec:decorative xmlns:adec="http://schemas.microsoft.com/office/drawing/2017/decorative" val="1"/>
                </a:ext>
              </a:extLst>
            </p:cNvPr>
            <p:cNvSpPr/>
            <p:nvPr/>
          </p:nvSpPr>
          <p:spPr>
            <a:xfrm>
              <a:off x="10243576" y="3322716"/>
              <a:ext cx="272970" cy="215838"/>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30" name="Content Placeholder 9">
            <a:extLst>
              <a:ext uri="{FF2B5EF4-FFF2-40B4-BE49-F238E27FC236}">
                <a16:creationId xmlns:a16="http://schemas.microsoft.com/office/drawing/2014/main" id="{94CF0F56-DC83-4EB1-AFA9-82CA3B138787}"/>
              </a:ext>
            </a:extLst>
          </p:cNvPr>
          <p:cNvSpPr txBox="1">
            <a:spLocks/>
          </p:cNvSpPr>
          <p:nvPr/>
        </p:nvSpPr>
        <p:spPr>
          <a:xfrm>
            <a:off x="9411321" y="3880277"/>
            <a:ext cx="219456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400">
              <a:spcBef>
                <a:spcPts val="1800"/>
              </a:spcBef>
              <a:buSzTx/>
              <a:defRPr/>
            </a:pPr>
            <a:r>
              <a:rPr lang="en-US" sz="1600" spc="0" dirty="0">
                <a:gradFill>
                  <a:gsLst>
                    <a:gs pos="0">
                      <a:schemeClr val="tx1"/>
                    </a:gs>
                    <a:gs pos="100000">
                      <a:schemeClr val="tx1"/>
                    </a:gs>
                  </a:gsLst>
                  <a:lin ang="5400000" scaled="0"/>
                </a:gradFill>
                <a:latin typeface="Segoe UI"/>
              </a:rPr>
              <a:t>Comprehensive security and compliance </a:t>
            </a:r>
            <a:br>
              <a:rPr lang="en-US" sz="1600" spc="0" dirty="0">
                <a:gradFill>
                  <a:gsLst>
                    <a:gs pos="0">
                      <a:schemeClr val="tx1"/>
                    </a:gs>
                    <a:gs pos="100000">
                      <a:schemeClr val="tx1"/>
                    </a:gs>
                  </a:gsLst>
                  <a:lin ang="5400000" scaled="0"/>
                </a:gradFill>
                <a:latin typeface="Segoe UI"/>
              </a:rPr>
            </a:br>
            <a:r>
              <a:rPr lang="en-US" sz="1600" spc="0" dirty="0">
                <a:gradFill>
                  <a:gsLst>
                    <a:gs pos="0">
                      <a:schemeClr val="tx1"/>
                    </a:gs>
                    <a:gs pos="100000">
                      <a:schemeClr val="tx1"/>
                    </a:gs>
                  </a:gsLst>
                  <a:lin ang="5400000" scaled="0"/>
                </a:gradFill>
                <a:latin typeface="Segoe UI"/>
              </a:rPr>
              <a:t>industry coverage</a:t>
            </a:r>
          </a:p>
        </p:txBody>
      </p:sp>
      <p:sp>
        <p:nvSpPr>
          <p:cNvPr id="54" name="Rectangle 53">
            <a:extLst>
              <a:ext uri="{FF2B5EF4-FFF2-40B4-BE49-F238E27FC236}">
                <a16:creationId xmlns:a16="http://schemas.microsoft.com/office/drawing/2014/main" id="{3F3F8DB6-AE7B-4EAF-9219-929807E3AA25}"/>
              </a:ext>
            </a:extLst>
          </p:cNvPr>
          <p:cNvSpPr/>
          <p:nvPr/>
        </p:nvSpPr>
        <p:spPr bwMode="auto">
          <a:xfrm>
            <a:off x="465138" y="5967658"/>
            <a:ext cx="11506198" cy="3562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eaLnBrk="1" fontAlgn="base" latinLnBrk="0" hangingPunct="1">
              <a:lnSpc>
                <a:spcPts val="3137"/>
              </a:lnSpc>
              <a:spcBef>
                <a:spcPct val="0"/>
              </a:spcBef>
              <a:spcAft>
                <a:spcPct val="0"/>
              </a:spcAft>
              <a:buClrTx/>
              <a:buSzTx/>
              <a:buFontTx/>
              <a:buNone/>
              <a:tabLst>
                <a:tab pos="920876" algn="l"/>
              </a:tabLst>
              <a:defRPr/>
            </a:pPr>
            <a:r>
              <a:rPr kumimoji="0" lang="en-US" sz="2000" b="0" i="0" u="none" strike="noStrike" kern="0" cap="none" spc="-49" normalizeH="0" baseline="0" noProof="0" dirty="0">
                <a:ln w="3175">
                  <a:noFill/>
                </a:ln>
                <a:gradFill>
                  <a:gsLst>
                    <a:gs pos="0">
                      <a:schemeClr val="tx2"/>
                    </a:gs>
                    <a:gs pos="100000">
                      <a:schemeClr val="tx2"/>
                    </a:gs>
                  </a:gsLst>
                  <a:lin ang="5400000" scaled="0"/>
                </a:gradFill>
                <a:effectLst/>
                <a:uLnTx/>
                <a:uFillTx/>
                <a:latin typeface="Segoe UI Semibold"/>
                <a:ea typeface="+mn-ea"/>
                <a:cs typeface="Segoe UI" pitchFamily="34" charset="0"/>
              </a:rPr>
              <a:t>Azure is </a:t>
            </a:r>
            <a:r>
              <a:rPr lang="en-US" sz="2000" kern="0" spc="-49" dirty="0">
                <a:ln w="3175">
                  <a:noFill/>
                </a:ln>
                <a:gradFill>
                  <a:gsLst>
                    <a:gs pos="0">
                      <a:schemeClr val="tx2"/>
                    </a:gs>
                    <a:gs pos="100000">
                      <a:schemeClr val="tx2"/>
                    </a:gs>
                  </a:gsLst>
                  <a:lin ang="5400000" scaled="0"/>
                </a:gradFill>
                <a:latin typeface="Segoe UI Semibold"/>
                <a:cs typeface="Segoe UI" pitchFamily="34" charset="0"/>
              </a:rPr>
              <a:t>the </a:t>
            </a:r>
            <a:r>
              <a:rPr kumimoji="0" lang="en-US" sz="2000" b="0" i="0" u="none" strike="noStrike" kern="0" cap="none" spc="-49" normalizeH="0" baseline="0" noProof="0" dirty="0">
                <a:ln w="3175">
                  <a:noFill/>
                </a:ln>
                <a:gradFill>
                  <a:gsLst>
                    <a:gs pos="0">
                      <a:schemeClr val="tx2"/>
                    </a:gs>
                    <a:gs pos="100000">
                      <a:schemeClr val="tx2"/>
                    </a:gs>
                  </a:gsLst>
                  <a:lin ang="5400000" scaled="0"/>
                </a:gradFill>
                <a:effectLst/>
                <a:uLnTx/>
                <a:uFillTx/>
                <a:latin typeface="Segoe UI Semibold"/>
                <a:ea typeface="+mn-ea"/>
                <a:cs typeface="Segoe UI" pitchFamily="34" charset="0"/>
              </a:rPr>
              <a:t>most complete digital production platform for retail use-cases</a:t>
            </a:r>
          </a:p>
        </p:txBody>
      </p:sp>
    </p:spTree>
    <p:extLst>
      <p:ext uri="{BB962C8B-B14F-4D97-AF65-F5344CB8AC3E}">
        <p14:creationId xmlns:p14="http://schemas.microsoft.com/office/powerpoint/2010/main" val="187740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4" presetClass="path" presetSubtype="0" decel="100000" fill="hold" grpId="1" nodeType="withEffect">
                                  <p:stCondLst>
                                    <p:cond delay="0"/>
                                  </p:stCondLst>
                                  <p:childTnLst>
                                    <p:animMotion origin="layout" path="M 0 0.02042 L 0 4.39855E-6 " pathEditMode="relative" rAng="0" ptsTypes="AA">
                                      <p:cBhvr>
                                        <p:cTn id="9" dur="500" fill="hold"/>
                                        <p:tgtEl>
                                          <p:spTgt spid="23"/>
                                        </p:tgtEl>
                                        <p:attrNameLst>
                                          <p:attrName>ppt_x</p:attrName>
                                          <p:attrName>ppt_y</p:attrName>
                                        </p:attrNameLst>
                                      </p:cBhvr>
                                      <p:rCtr x="0" y="-1021"/>
                                    </p:animMotion>
                                  </p:childTnLst>
                                </p:cTn>
                              </p:par>
                              <p:par>
                                <p:cTn id="10" presetID="10"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64" presetClass="path" presetSubtype="0" decel="100000" fill="hold" nodeType="withEffect">
                                  <p:stCondLst>
                                    <p:cond delay="0"/>
                                  </p:stCondLst>
                                  <p:childTnLst>
                                    <p:animMotion origin="layout" path="M 0 0.02042 L 0 4.39855E-6 " pathEditMode="relative" rAng="0" ptsTypes="AA">
                                      <p:cBhvr>
                                        <p:cTn id="14" dur="500" fill="hold"/>
                                        <p:tgtEl>
                                          <p:spTgt spid="31"/>
                                        </p:tgtEl>
                                        <p:attrNameLst>
                                          <p:attrName>ppt_x</p:attrName>
                                          <p:attrName>ppt_y</p:attrName>
                                        </p:attrNameLst>
                                      </p:cBhvr>
                                      <p:rCtr x="0" y="-1021"/>
                                    </p:animMotion>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64" presetClass="path" presetSubtype="0" decel="100000" fill="hold" grpId="1" nodeType="withEffect">
                                  <p:stCondLst>
                                    <p:cond delay="0"/>
                                  </p:stCondLst>
                                  <p:childTnLst>
                                    <p:animMotion origin="layout" path="M 0 0.02042 L 0 4.39855E-6 " pathEditMode="relative" rAng="0" ptsTypes="AA">
                                      <p:cBhvr>
                                        <p:cTn id="19" dur="500" fill="hold"/>
                                        <p:tgtEl>
                                          <p:spTgt spid="24"/>
                                        </p:tgtEl>
                                        <p:attrNameLst>
                                          <p:attrName>ppt_x</p:attrName>
                                          <p:attrName>ppt_y</p:attrName>
                                        </p:attrNameLst>
                                      </p:cBhvr>
                                      <p:rCtr x="0" y="-1021"/>
                                    </p:animMotion>
                                  </p:childTnLst>
                                </p:cTn>
                              </p:par>
                              <p:par>
                                <p:cTn id="20" presetID="10" presetClass="entr" presetSubtype="0" fill="hold" nodeType="withEffect">
                                  <p:stCondLst>
                                    <p:cond delay="5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64" presetClass="path" presetSubtype="0" decel="100000" fill="hold" nodeType="withEffect">
                                  <p:stCondLst>
                                    <p:cond delay="50"/>
                                  </p:stCondLst>
                                  <p:childTnLst>
                                    <p:animMotion origin="layout" path="M 0 0.02042 L 0 4.39855E-6 " pathEditMode="relative" rAng="0" ptsTypes="AA">
                                      <p:cBhvr>
                                        <p:cTn id="24" dur="500" fill="hold"/>
                                        <p:tgtEl>
                                          <p:spTgt spid="44"/>
                                        </p:tgtEl>
                                        <p:attrNameLst>
                                          <p:attrName>ppt_x</p:attrName>
                                          <p:attrName>ppt_y</p:attrName>
                                        </p:attrNameLst>
                                      </p:cBhvr>
                                      <p:rCtr x="0" y="-1021"/>
                                    </p:animMotion>
                                  </p:childTnLst>
                                </p:cTn>
                              </p:par>
                              <p:par>
                                <p:cTn id="25" presetID="10" presetClass="entr" presetSubtype="0" fill="hold" grpId="0" nodeType="withEffect">
                                  <p:stCondLst>
                                    <p:cond delay="1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64" presetClass="path" presetSubtype="0" decel="100000" fill="hold" grpId="1" nodeType="withEffect">
                                  <p:stCondLst>
                                    <p:cond delay="100"/>
                                  </p:stCondLst>
                                  <p:childTnLst>
                                    <p:animMotion origin="layout" path="M 0 0.02042 L 0 4.39855E-6 " pathEditMode="relative" rAng="0" ptsTypes="AA">
                                      <p:cBhvr>
                                        <p:cTn id="29" dur="500" fill="hold"/>
                                        <p:tgtEl>
                                          <p:spTgt spid="25"/>
                                        </p:tgtEl>
                                        <p:attrNameLst>
                                          <p:attrName>ppt_x</p:attrName>
                                          <p:attrName>ppt_y</p:attrName>
                                        </p:attrNameLst>
                                      </p:cBhvr>
                                      <p:rCtr x="0" y="-1021"/>
                                    </p:animMotion>
                                  </p:childTnLst>
                                </p:cTn>
                              </p:par>
                              <p:par>
                                <p:cTn id="30" presetID="10" presetClass="entr" presetSubtype="0" fill="hold" nodeType="withEffect">
                                  <p:stCondLst>
                                    <p:cond delay="10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64" presetClass="path" presetSubtype="0" decel="100000" fill="hold" nodeType="withEffect">
                                  <p:stCondLst>
                                    <p:cond delay="100"/>
                                  </p:stCondLst>
                                  <p:childTnLst>
                                    <p:animMotion origin="layout" path="M 0 0.02042 L 0 4.39855E-6 " pathEditMode="relative" rAng="0" ptsTypes="AA">
                                      <p:cBhvr>
                                        <p:cTn id="34" dur="500" fill="hold"/>
                                        <p:tgtEl>
                                          <p:spTgt spid="45"/>
                                        </p:tgtEl>
                                        <p:attrNameLst>
                                          <p:attrName>ppt_x</p:attrName>
                                          <p:attrName>ppt_y</p:attrName>
                                        </p:attrNameLst>
                                      </p:cBhvr>
                                      <p:rCtr x="0" y="-1021"/>
                                    </p:animMotion>
                                  </p:childTnLst>
                                </p:cTn>
                              </p:par>
                              <p:par>
                                <p:cTn id="35" presetID="10" presetClass="entr" presetSubtype="0" fill="hold" grpId="0" nodeType="withEffect">
                                  <p:stCondLst>
                                    <p:cond delay="1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64" presetClass="path" presetSubtype="0" decel="100000" fill="hold" grpId="1" nodeType="withEffect">
                                  <p:stCondLst>
                                    <p:cond delay="100"/>
                                  </p:stCondLst>
                                  <p:childTnLst>
                                    <p:animMotion origin="layout" path="M 0 0.02042 L 0 4.39855E-6 " pathEditMode="relative" rAng="0" ptsTypes="AA">
                                      <p:cBhvr>
                                        <p:cTn id="39" dur="500" fill="hold"/>
                                        <p:tgtEl>
                                          <p:spTgt spid="26"/>
                                        </p:tgtEl>
                                        <p:attrNameLst>
                                          <p:attrName>ppt_x</p:attrName>
                                          <p:attrName>ppt_y</p:attrName>
                                        </p:attrNameLst>
                                      </p:cBhvr>
                                      <p:rCtr x="0" y="-1021"/>
                                    </p:animMotion>
                                  </p:childTnLst>
                                </p:cTn>
                              </p:par>
                              <p:par>
                                <p:cTn id="40" presetID="10" presetClass="entr" presetSubtype="0" fill="hold" nodeType="withEffect">
                                  <p:stCondLst>
                                    <p:cond delay="15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64" presetClass="path" presetSubtype="0" decel="100000" fill="hold" nodeType="withEffect">
                                  <p:stCondLst>
                                    <p:cond delay="150"/>
                                  </p:stCondLst>
                                  <p:childTnLst>
                                    <p:animMotion origin="layout" path="M 0 0.02042 L 0 4.39855E-6 " pathEditMode="relative" rAng="0" ptsTypes="AA">
                                      <p:cBhvr>
                                        <p:cTn id="44" dur="500" fill="hold"/>
                                        <p:tgtEl>
                                          <p:spTgt spid="46"/>
                                        </p:tgtEl>
                                        <p:attrNameLst>
                                          <p:attrName>ppt_x</p:attrName>
                                          <p:attrName>ppt_y</p:attrName>
                                        </p:attrNameLst>
                                      </p:cBhvr>
                                      <p:rCtr x="0" y="-1021"/>
                                    </p:animMotion>
                                  </p:childTnLst>
                                </p:cTn>
                              </p:par>
                              <p:par>
                                <p:cTn id="45" presetID="10" presetClass="entr" presetSubtype="0" fill="hold" grpId="0" nodeType="withEffect">
                                  <p:stCondLst>
                                    <p:cond delay="2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4" presetClass="path" presetSubtype="0" decel="100000" fill="hold" grpId="1" nodeType="withEffect">
                                  <p:stCondLst>
                                    <p:cond delay="200"/>
                                  </p:stCondLst>
                                  <p:childTnLst>
                                    <p:animMotion origin="layout" path="M 0 0.02042 L 0 4.39855E-6 " pathEditMode="relative" rAng="0" ptsTypes="AA">
                                      <p:cBhvr>
                                        <p:cTn id="49" dur="500" fill="hold"/>
                                        <p:tgtEl>
                                          <p:spTgt spid="27"/>
                                        </p:tgtEl>
                                        <p:attrNameLst>
                                          <p:attrName>ppt_x</p:attrName>
                                          <p:attrName>ppt_y</p:attrName>
                                        </p:attrNameLst>
                                      </p:cBhvr>
                                      <p:rCtr x="0" y="-1021"/>
                                    </p:animMotion>
                                  </p:childTnLst>
                                </p:cTn>
                              </p:par>
                              <p:par>
                                <p:cTn id="50" presetID="10" presetClass="entr" presetSubtype="0" fill="hold" nodeType="withEffect">
                                  <p:stCondLst>
                                    <p:cond delay="20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64" presetClass="path" presetSubtype="0" decel="100000" fill="hold" nodeType="withEffect">
                                  <p:stCondLst>
                                    <p:cond delay="200"/>
                                  </p:stCondLst>
                                  <p:childTnLst>
                                    <p:animMotion origin="layout" path="M 0 0.02042 L 0 4.39855E-6 " pathEditMode="relative" rAng="0" ptsTypes="AA">
                                      <p:cBhvr>
                                        <p:cTn id="54" dur="500" fill="hold"/>
                                        <p:tgtEl>
                                          <p:spTgt spid="47"/>
                                        </p:tgtEl>
                                        <p:attrNameLst>
                                          <p:attrName>ppt_x</p:attrName>
                                          <p:attrName>ppt_y</p:attrName>
                                        </p:attrNameLst>
                                      </p:cBhvr>
                                      <p:rCtr x="0" y="-1021"/>
                                    </p:animMotion>
                                  </p:childTnLst>
                                </p:cTn>
                              </p:par>
                              <p:par>
                                <p:cTn id="55" presetID="10" presetClass="entr" presetSubtype="0" fill="hold" grpId="0" nodeType="withEffect">
                                  <p:stCondLst>
                                    <p:cond delay="2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64" presetClass="path" presetSubtype="0" decel="100000" fill="hold" grpId="1" nodeType="withEffect">
                                  <p:stCondLst>
                                    <p:cond delay="200"/>
                                  </p:stCondLst>
                                  <p:childTnLst>
                                    <p:animMotion origin="layout" path="M 0 0.02042 L 0 4.39855E-6 " pathEditMode="relative" rAng="0" ptsTypes="AA">
                                      <p:cBhvr>
                                        <p:cTn id="59" dur="500" fill="hold"/>
                                        <p:tgtEl>
                                          <p:spTgt spid="28"/>
                                        </p:tgtEl>
                                        <p:attrNameLst>
                                          <p:attrName>ppt_x</p:attrName>
                                          <p:attrName>ppt_y</p:attrName>
                                        </p:attrNameLst>
                                      </p:cBhvr>
                                      <p:rCtr x="0" y="-1021"/>
                                    </p:animMotion>
                                  </p:childTnLst>
                                </p:cTn>
                              </p:par>
                              <p:par>
                                <p:cTn id="60" presetID="10" presetClass="entr" presetSubtype="0" fill="hold" nodeType="withEffect">
                                  <p:stCondLst>
                                    <p:cond delay="25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64" presetClass="path" presetSubtype="0" decel="100000" fill="hold" nodeType="withEffect">
                                  <p:stCondLst>
                                    <p:cond delay="250"/>
                                  </p:stCondLst>
                                  <p:childTnLst>
                                    <p:animMotion origin="layout" path="M 0 0.02042 L 0 4.39855E-6 " pathEditMode="relative" rAng="0" ptsTypes="AA">
                                      <p:cBhvr>
                                        <p:cTn id="64" dur="500" fill="hold"/>
                                        <p:tgtEl>
                                          <p:spTgt spid="50"/>
                                        </p:tgtEl>
                                        <p:attrNameLst>
                                          <p:attrName>ppt_x</p:attrName>
                                          <p:attrName>ppt_y</p:attrName>
                                        </p:attrNameLst>
                                      </p:cBhvr>
                                      <p:rCtr x="0" y="-1021"/>
                                    </p:animMotion>
                                  </p:childTnLst>
                                </p:cTn>
                              </p:par>
                              <p:par>
                                <p:cTn id="65" presetID="10" presetClass="entr" presetSubtype="0" fill="hold" grpId="0" nodeType="withEffect">
                                  <p:stCondLst>
                                    <p:cond delay="30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64" presetClass="path" presetSubtype="0" decel="100000" fill="hold" grpId="1" nodeType="withEffect">
                                  <p:stCondLst>
                                    <p:cond delay="300"/>
                                  </p:stCondLst>
                                  <p:childTnLst>
                                    <p:animMotion origin="layout" path="M 0 0.02042 L 0 4.39855E-6 " pathEditMode="relative" rAng="0" ptsTypes="AA">
                                      <p:cBhvr>
                                        <p:cTn id="69" dur="500" fill="hold"/>
                                        <p:tgtEl>
                                          <p:spTgt spid="29"/>
                                        </p:tgtEl>
                                        <p:attrNameLst>
                                          <p:attrName>ppt_x</p:attrName>
                                          <p:attrName>ppt_y</p:attrName>
                                        </p:attrNameLst>
                                      </p:cBhvr>
                                      <p:rCtr x="0" y="-1021"/>
                                    </p:animMotion>
                                  </p:childTnLst>
                                </p:cTn>
                              </p:par>
                              <p:par>
                                <p:cTn id="70" presetID="10" presetClass="entr" presetSubtype="0" fill="hold" nodeType="withEffect">
                                  <p:stCondLst>
                                    <p:cond delay="30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par>
                                <p:cTn id="73" presetID="64" presetClass="path" presetSubtype="0" decel="100000" fill="hold" nodeType="withEffect">
                                  <p:stCondLst>
                                    <p:cond delay="300"/>
                                  </p:stCondLst>
                                  <p:childTnLst>
                                    <p:animMotion origin="layout" path="M 0 0.02042 L 0 4.39855E-6 " pathEditMode="relative" rAng="0" ptsTypes="AA">
                                      <p:cBhvr>
                                        <p:cTn id="74" dur="500" fill="hold"/>
                                        <p:tgtEl>
                                          <p:spTgt spid="51"/>
                                        </p:tgtEl>
                                        <p:attrNameLst>
                                          <p:attrName>ppt_x</p:attrName>
                                          <p:attrName>ppt_y</p:attrName>
                                        </p:attrNameLst>
                                      </p:cBhvr>
                                      <p:rCtr x="0" y="-1021"/>
                                    </p:animMotion>
                                  </p:childTnLst>
                                </p:cTn>
                              </p:par>
                              <p:par>
                                <p:cTn id="75" presetID="10" presetClass="entr" presetSubtype="0" fill="hold" grpId="0" nodeType="withEffect">
                                  <p:stCondLst>
                                    <p:cond delay="30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64" presetClass="path" presetSubtype="0" decel="100000" fill="hold" grpId="1" nodeType="withEffect">
                                  <p:stCondLst>
                                    <p:cond delay="300"/>
                                  </p:stCondLst>
                                  <p:childTnLst>
                                    <p:animMotion origin="layout" path="M 0 0.02042 L 0 4.39855E-6 " pathEditMode="relative" rAng="0" ptsTypes="AA">
                                      <p:cBhvr>
                                        <p:cTn id="79" dur="500" fill="hold"/>
                                        <p:tgtEl>
                                          <p:spTgt spid="30"/>
                                        </p:tgtEl>
                                        <p:attrNameLst>
                                          <p:attrName>ppt_x</p:attrName>
                                          <p:attrName>ppt_y</p:attrName>
                                        </p:attrNameLst>
                                      </p:cBhvr>
                                      <p:rCtr x="0" y="-1021"/>
                                    </p:animMotion>
                                  </p:childTnLst>
                                </p:cTn>
                              </p:par>
                              <p:par>
                                <p:cTn id="80" presetID="10" presetClass="entr" presetSubtype="0" fill="hold" grpId="0" nodeType="withEffect">
                                  <p:stCondLst>
                                    <p:cond delay="50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par>
                                <p:cTn id="83" presetID="64" presetClass="path" presetSubtype="0" decel="100000" fill="hold" grpId="1" nodeType="withEffect">
                                  <p:stCondLst>
                                    <p:cond delay="500"/>
                                  </p:stCondLst>
                                  <p:childTnLst>
                                    <p:animMotion origin="layout" path="M 0 0.02042 L 0 4.39855E-6 " pathEditMode="relative" rAng="0" ptsTypes="AA">
                                      <p:cBhvr>
                                        <p:cTn id="84" dur="500" fill="hold"/>
                                        <p:tgtEl>
                                          <p:spTgt spid="54"/>
                                        </p:tgtEl>
                                        <p:attrNameLst>
                                          <p:attrName>ppt_x</p:attrName>
                                          <p:attrName>ppt_y</p:attrName>
                                        </p:attrNameLst>
                                      </p:cBhvr>
                                      <p:rCtr x="0" y="-10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54" grpId="0"/>
      <p:bldP spid="5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6896-85C5-4B5E-AF12-2C37EBBF61F8}"/>
              </a:ext>
            </a:extLst>
          </p:cNvPr>
          <p:cNvSpPr>
            <a:spLocks noGrp="1"/>
          </p:cNvSpPr>
          <p:nvPr>
            <p:ph type="title"/>
          </p:nvPr>
        </p:nvSpPr>
        <p:spPr/>
        <p:txBody>
          <a:bodyPr/>
          <a:lstStyle/>
          <a:p>
            <a:r>
              <a:rPr lang="en-US" dirty="0">
                <a:gradFill>
                  <a:gsLst>
                    <a:gs pos="0">
                      <a:schemeClr val="tx1"/>
                    </a:gs>
                    <a:gs pos="100000">
                      <a:schemeClr val="tx1"/>
                    </a:gs>
                  </a:gsLst>
                  <a:lin ang="5400000" scaled="1"/>
                </a:gradFill>
              </a:rPr>
              <a:t>Azure for Retail—</a:t>
            </a:r>
            <a:r>
              <a:rPr lang="en-US" dirty="0">
                <a:gradFill>
                  <a:gsLst>
                    <a:gs pos="0">
                      <a:schemeClr val="tx2"/>
                    </a:gs>
                    <a:gs pos="100000">
                      <a:schemeClr val="tx2"/>
                    </a:gs>
                  </a:gsLst>
                  <a:lin ang="5400000" scaled="1"/>
                </a:gradFill>
              </a:rPr>
              <a:t>operate hybrid seamlessly</a:t>
            </a:r>
          </a:p>
        </p:txBody>
      </p:sp>
      <p:sp>
        <p:nvSpPr>
          <p:cNvPr id="59" name="cloud 4">
            <a:extLst>
              <a:ext uri="{FF2B5EF4-FFF2-40B4-BE49-F238E27FC236}">
                <a16:creationId xmlns:a16="http://schemas.microsoft.com/office/drawing/2014/main" id="{33DF31A4-B4C2-40FA-87AB-BF16CD7595FD}"/>
              </a:ext>
              <a:ext uri="{C183D7F6-B498-43B3-948B-1728B52AA6E4}">
                <adec:decorative xmlns:adec="http://schemas.microsoft.com/office/drawing/2017/decorative" val="1"/>
              </a:ext>
            </a:extLst>
          </p:cNvPr>
          <p:cNvSpPr>
            <a:spLocks noChangeAspect="1"/>
          </p:cNvSpPr>
          <p:nvPr/>
        </p:nvSpPr>
        <p:spPr bwMode="auto">
          <a:xfrm flipV="1">
            <a:off x="5319779" y="1571294"/>
            <a:ext cx="1552442" cy="83232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flip="none" rotWithShape="1">
            <a:gsLst>
              <a:gs pos="100000">
                <a:srgbClr val="50E6FF"/>
              </a:gs>
              <a:gs pos="36000">
                <a:srgbClr val="0078D4"/>
              </a:gs>
            </a:gsLst>
            <a:lin ang="2700000" scaled="1"/>
            <a:tileRect/>
          </a:gradFill>
          <a:ln w="25400" cap="flat">
            <a:noFill/>
            <a:prstDash val="solid"/>
            <a:miter lim="800000"/>
            <a:headEnd/>
            <a:tailEnd/>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Content Placeholder 5">
            <a:extLst>
              <a:ext uri="{FF2B5EF4-FFF2-40B4-BE49-F238E27FC236}">
                <a16:creationId xmlns:a16="http://schemas.microsoft.com/office/drawing/2014/main" id="{7220EF0B-B99A-4460-BAE9-86DE4E475749}"/>
              </a:ext>
              <a:ext uri="{C183D7F6-B498-43B3-948B-1728B52AA6E4}">
                <adec:decorative xmlns:adec="http://schemas.microsoft.com/office/drawing/2017/decorative" val="0"/>
              </a:ext>
            </a:extLst>
          </p:cNvPr>
          <p:cNvSpPr txBox="1">
            <a:spLocks/>
          </p:cNvSpPr>
          <p:nvPr/>
        </p:nvSpPr>
        <p:spPr>
          <a:xfrm>
            <a:off x="5067326" y="1894584"/>
            <a:ext cx="2135187" cy="553998"/>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400">
              <a:buSzTx/>
              <a:buFontTx/>
              <a:buNone/>
              <a:defRPr/>
            </a:pPr>
            <a:r>
              <a:rPr lang="en-US" kern="0" spc="0" dirty="0">
                <a:gradFill>
                  <a:gsLst>
                    <a:gs pos="94737">
                      <a:schemeClr val="bg1"/>
                    </a:gs>
                    <a:gs pos="60000">
                      <a:schemeClr val="bg1"/>
                    </a:gs>
                  </a:gsLst>
                  <a:lin ang="18900000" scaled="1"/>
                </a:gradFill>
                <a:latin typeface="Segoe UI Semibold"/>
              </a:rPr>
              <a:t>Azure</a:t>
            </a:r>
          </a:p>
        </p:txBody>
      </p:sp>
      <p:grpSp>
        <p:nvGrpSpPr>
          <p:cNvPr id="60" name="Group 59">
            <a:extLst>
              <a:ext uri="{FF2B5EF4-FFF2-40B4-BE49-F238E27FC236}">
                <a16:creationId xmlns:a16="http://schemas.microsoft.com/office/drawing/2014/main" id="{0D0DBCCB-9E91-4E9F-8CA7-FD151D6B3757}"/>
              </a:ext>
              <a:ext uri="{C183D7F6-B498-43B3-948B-1728B52AA6E4}">
                <adec:decorative xmlns:adec="http://schemas.microsoft.com/office/drawing/2017/decorative" val="1"/>
              </a:ext>
            </a:extLst>
          </p:cNvPr>
          <p:cNvGrpSpPr/>
          <p:nvPr/>
        </p:nvGrpSpPr>
        <p:grpSpPr>
          <a:xfrm flipH="1">
            <a:off x="2314573" y="2708087"/>
            <a:ext cx="2066923" cy="146142"/>
            <a:chOff x="9391581" y="3771901"/>
            <a:chExt cx="1357624" cy="146142"/>
          </a:xfrm>
        </p:grpSpPr>
        <p:cxnSp>
          <p:nvCxnSpPr>
            <p:cNvPr id="61" name="Straight Connector 60">
              <a:extLst>
                <a:ext uri="{FF2B5EF4-FFF2-40B4-BE49-F238E27FC236}">
                  <a16:creationId xmlns:a16="http://schemas.microsoft.com/office/drawing/2014/main" id="{7C33BE5E-409C-4D0D-B5DA-5AE2B93AE763}"/>
                </a:ext>
                <a:ext uri="{C183D7F6-B498-43B3-948B-1728B52AA6E4}">
                  <adec:decorative xmlns:adec="http://schemas.microsoft.com/office/drawing/2017/decorative" val="1"/>
                </a:ext>
              </a:extLst>
            </p:cNvPr>
            <p:cNvCxnSpPr>
              <a:cxnSpLocks/>
            </p:cNvCxnSpPr>
            <p:nvPr/>
          </p:nvCxnSpPr>
          <p:spPr>
            <a:xfrm>
              <a:off x="9391581" y="3844972"/>
              <a:ext cx="1357622" cy="0"/>
            </a:xfrm>
            <a:prstGeom prst="line">
              <a:avLst/>
            </a:prstGeom>
            <a:noFill/>
            <a:ln w="12700" cap="flat" cmpd="sng" algn="ctr">
              <a:solidFill>
                <a:schemeClr val="tx1"/>
              </a:solidFill>
              <a:prstDash val="solid"/>
              <a:headEnd type="none" w="lg" len="med"/>
              <a:tailEnd type="none" w="lg" len="med"/>
            </a:ln>
            <a:effectLst/>
          </p:spPr>
        </p:cxnSp>
        <p:cxnSp>
          <p:nvCxnSpPr>
            <p:cNvPr id="62" name="Straight Connector 61">
              <a:extLst>
                <a:ext uri="{FF2B5EF4-FFF2-40B4-BE49-F238E27FC236}">
                  <a16:creationId xmlns:a16="http://schemas.microsoft.com/office/drawing/2014/main" id="{9F76C653-37FA-494F-B219-4EB57CE8DEF2}"/>
                </a:ext>
                <a:ext uri="{C183D7F6-B498-43B3-948B-1728B52AA6E4}">
                  <adec:decorative xmlns:adec="http://schemas.microsoft.com/office/drawing/2017/decorative" val="1"/>
                </a:ext>
              </a:extLst>
            </p:cNvPr>
            <p:cNvCxnSpPr>
              <a:cxnSpLocks/>
            </p:cNvCxnSpPr>
            <p:nvPr/>
          </p:nvCxnSpPr>
          <p:spPr>
            <a:xfrm>
              <a:off x="10749205" y="3771901"/>
              <a:ext cx="0" cy="146142"/>
            </a:xfrm>
            <a:prstGeom prst="line">
              <a:avLst/>
            </a:prstGeom>
            <a:noFill/>
            <a:ln w="12700" cap="flat" cmpd="sng" algn="ctr">
              <a:solidFill>
                <a:schemeClr val="tx1"/>
              </a:solidFill>
              <a:prstDash val="solid"/>
              <a:headEnd type="none" w="lg" len="med"/>
              <a:tailEnd type="none" w="lg" len="med"/>
            </a:ln>
            <a:effectLst/>
          </p:spPr>
        </p:cxnSp>
      </p:grpSp>
      <p:sp>
        <p:nvSpPr>
          <p:cNvPr id="55" name="Content Placeholder 2">
            <a:extLst>
              <a:ext uri="{FF2B5EF4-FFF2-40B4-BE49-F238E27FC236}">
                <a16:creationId xmlns:a16="http://schemas.microsoft.com/office/drawing/2014/main" id="{BD1B8AFB-8AE2-4D11-BECB-5D2DD2FD4954}"/>
              </a:ext>
              <a:ext uri="{C183D7F6-B498-43B3-948B-1728B52AA6E4}">
                <adec:decorative xmlns:adec="http://schemas.microsoft.com/office/drawing/2017/decorative" val="0"/>
              </a:ext>
            </a:extLst>
          </p:cNvPr>
          <p:cNvSpPr txBox="1">
            <a:spLocks/>
          </p:cNvSpPr>
          <p:nvPr/>
        </p:nvSpPr>
        <p:spPr>
          <a:xfrm>
            <a:off x="4485435" y="2565715"/>
            <a:ext cx="3465604" cy="430887"/>
          </a:xfrm>
          <a:prstGeom prst="rect">
            <a:avLst/>
          </a:prstGeom>
        </p:spPr>
        <p:txBody>
          <a:bodyPr vert="horz" wrap="square" lIns="0" tIns="91440" rIns="0"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2" fontAlgn="base">
              <a:spcBef>
                <a:spcPct val="0"/>
              </a:spcBef>
              <a:spcAft>
                <a:spcPct val="0"/>
              </a:spcAft>
              <a:buSzTx/>
              <a:defRPr/>
            </a:pPr>
            <a:r>
              <a:rPr lang="en-US" sz="1600" kern="0" spc="0" dirty="0">
                <a:gradFill>
                  <a:gsLst>
                    <a:gs pos="0">
                      <a:schemeClr val="tx1"/>
                    </a:gs>
                    <a:gs pos="100000">
                      <a:schemeClr val="tx1"/>
                    </a:gs>
                  </a:gsLst>
                  <a:lin ang="5400000" scaled="0"/>
                </a:gradFill>
                <a:cs typeface="Segoe UI" pitchFamily="34" charset="0"/>
              </a:rPr>
              <a:t>Single control </a:t>
            </a:r>
            <a:r>
              <a:rPr lang="en-US" sz="1600" kern="0" spc="0" dirty="0">
                <a:gradFill>
                  <a:gsLst>
                    <a:gs pos="1000">
                      <a:schemeClr val="tx1"/>
                    </a:gs>
                    <a:gs pos="100000">
                      <a:schemeClr val="tx1"/>
                    </a:gs>
                  </a:gsLst>
                  <a:lin ang="5400000" scaled="0"/>
                </a:gradFill>
                <a:cs typeface="Segoe UI" pitchFamily="34" charset="0"/>
              </a:rPr>
              <a:t>plane with </a:t>
            </a:r>
            <a:r>
              <a:rPr lang="en-US" sz="1600" kern="0" spc="0" dirty="0">
                <a:gradFill>
                  <a:gsLst>
                    <a:gs pos="0">
                      <a:schemeClr val="tx2"/>
                    </a:gs>
                    <a:gs pos="100000">
                      <a:schemeClr val="tx2"/>
                    </a:gs>
                  </a:gsLst>
                  <a:lin ang="5400000" scaled="0"/>
                </a:gradFill>
                <a:cs typeface="Segoe UI" pitchFamily="34" charset="0"/>
              </a:rPr>
              <a:t>Azure Arc</a:t>
            </a:r>
          </a:p>
        </p:txBody>
      </p:sp>
      <p:grpSp>
        <p:nvGrpSpPr>
          <p:cNvPr id="63" name="Group 62">
            <a:extLst>
              <a:ext uri="{FF2B5EF4-FFF2-40B4-BE49-F238E27FC236}">
                <a16:creationId xmlns:a16="http://schemas.microsoft.com/office/drawing/2014/main" id="{3C93E334-2F78-446E-A592-42DA75B86A2F}"/>
              </a:ext>
              <a:ext uri="{C183D7F6-B498-43B3-948B-1728B52AA6E4}">
                <adec:decorative xmlns:adec="http://schemas.microsoft.com/office/drawing/2017/decorative" val="1"/>
              </a:ext>
            </a:extLst>
          </p:cNvPr>
          <p:cNvGrpSpPr/>
          <p:nvPr/>
        </p:nvGrpSpPr>
        <p:grpSpPr>
          <a:xfrm>
            <a:off x="8050348" y="2708087"/>
            <a:ext cx="2066925" cy="146142"/>
            <a:chOff x="9391580" y="3771901"/>
            <a:chExt cx="1357625" cy="146142"/>
          </a:xfrm>
        </p:grpSpPr>
        <p:cxnSp>
          <p:nvCxnSpPr>
            <p:cNvPr id="64" name="Straight Connector 63">
              <a:extLst>
                <a:ext uri="{FF2B5EF4-FFF2-40B4-BE49-F238E27FC236}">
                  <a16:creationId xmlns:a16="http://schemas.microsoft.com/office/drawing/2014/main" id="{B1A693E1-1D20-474A-8C34-824B231988EF}"/>
                </a:ext>
                <a:ext uri="{C183D7F6-B498-43B3-948B-1728B52AA6E4}">
                  <adec:decorative xmlns:adec="http://schemas.microsoft.com/office/drawing/2017/decorative" val="1"/>
                </a:ext>
              </a:extLst>
            </p:cNvPr>
            <p:cNvCxnSpPr>
              <a:cxnSpLocks/>
            </p:cNvCxnSpPr>
            <p:nvPr/>
          </p:nvCxnSpPr>
          <p:spPr>
            <a:xfrm>
              <a:off x="9391580" y="3844972"/>
              <a:ext cx="1357625" cy="0"/>
            </a:xfrm>
            <a:prstGeom prst="line">
              <a:avLst/>
            </a:prstGeom>
            <a:noFill/>
            <a:ln w="12700" cap="flat" cmpd="sng" algn="ctr">
              <a:solidFill>
                <a:schemeClr val="tx1"/>
              </a:solidFill>
              <a:prstDash val="solid"/>
              <a:headEnd type="none" w="lg" len="med"/>
              <a:tailEnd type="none" w="lg" len="med"/>
            </a:ln>
            <a:effectLst/>
          </p:spPr>
        </p:cxnSp>
        <p:cxnSp>
          <p:nvCxnSpPr>
            <p:cNvPr id="65" name="Straight Connector 64">
              <a:extLst>
                <a:ext uri="{FF2B5EF4-FFF2-40B4-BE49-F238E27FC236}">
                  <a16:creationId xmlns:a16="http://schemas.microsoft.com/office/drawing/2014/main" id="{91431B82-C557-4708-BEFB-48702A6AEA35}"/>
                </a:ext>
                <a:ext uri="{C183D7F6-B498-43B3-948B-1728B52AA6E4}">
                  <adec:decorative xmlns:adec="http://schemas.microsoft.com/office/drawing/2017/decorative" val="1"/>
                </a:ext>
              </a:extLst>
            </p:cNvPr>
            <p:cNvCxnSpPr>
              <a:cxnSpLocks/>
            </p:cNvCxnSpPr>
            <p:nvPr/>
          </p:nvCxnSpPr>
          <p:spPr>
            <a:xfrm>
              <a:off x="10749205" y="3771901"/>
              <a:ext cx="0" cy="146142"/>
            </a:xfrm>
            <a:prstGeom prst="line">
              <a:avLst/>
            </a:prstGeom>
            <a:noFill/>
            <a:ln w="12700" cap="flat" cmpd="sng" algn="ctr">
              <a:solidFill>
                <a:schemeClr val="tx1"/>
              </a:solidFill>
              <a:prstDash val="solid"/>
              <a:headEnd type="none" w="lg" len="med"/>
              <a:tailEnd type="none" w="lg" len="med"/>
            </a:ln>
            <a:effectLst/>
          </p:spPr>
        </p:cxnSp>
      </p:grpSp>
      <p:grpSp>
        <p:nvGrpSpPr>
          <p:cNvPr id="5" name="Group 4" descr="Infrastructure illustration next to logos for AWS, vmware, and Google Cloud">
            <a:extLst>
              <a:ext uri="{FF2B5EF4-FFF2-40B4-BE49-F238E27FC236}">
                <a16:creationId xmlns:a16="http://schemas.microsoft.com/office/drawing/2014/main" id="{B63E6282-4EFA-4C03-A039-CA6E02FC49EB}"/>
              </a:ext>
            </a:extLst>
          </p:cNvPr>
          <p:cNvGrpSpPr/>
          <p:nvPr/>
        </p:nvGrpSpPr>
        <p:grpSpPr>
          <a:xfrm>
            <a:off x="2180723" y="3386757"/>
            <a:ext cx="2357140" cy="1268254"/>
            <a:chOff x="2180723" y="3386757"/>
            <a:chExt cx="2357140" cy="1268254"/>
          </a:xfrm>
        </p:grpSpPr>
        <p:pic>
          <p:nvPicPr>
            <p:cNvPr id="4" name="Picture 3" descr="A picture containing text, clipart, tableware&#10;&#10;Description automatically generated">
              <a:extLst>
                <a:ext uri="{FF2B5EF4-FFF2-40B4-BE49-F238E27FC236}">
                  <a16:creationId xmlns:a16="http://schemas.microsoft.com/office/drawing/2014/main" id="{F30DD3D5-76C5-42CB-BBEC-EA7680EC8B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4351" y="3526316"/>
              <a:ext cx="373703" cy="224222"/>
            </a:xfrm>
            <a:prstGeom prst="rect">
              <a:avLst/>
            </a:prstGeom>
          </p:spPr>
        </p:pic>
        <p:sp>
          <p:nvSpPr>
            <p:cNvPr id="67" name="Trapezoid 66">
              <a:extLst>
                <a:ext uri="{FF2B5EF4-FFF2-40B4-BE49-F238E27FC236}">
                  <a16:creationId xmlns:a16="http://schemas.microsoft.com/office/drawing/2014/main" id="{5B93C3B3-1514-4345-ABCC-D423166C0C6E}"/>
                </a:ext>
                <a:ext uri="{C183D7F6-B498-43B3-948B-1728B52AA6E4}">
                  <adec:decorative xmlns:adec="http://schemas.microsoft.com/office/drawing/2017/decorative" val="1"/>
                </a:ext>
              </a:extLst>
            </p:cNvPr>
            <p:cNvSpPr/>
            <p:nvPr/>
          </p:nvSpPr>
          <p:spPr bwMode="auto">
            <a:xfrm>
              <a:off x="2180723" y="4167810"/>
              <a:ext cx="2357140" cy="487201"/>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68" name="Group 67">
              <a:extLst>
                <a:ext uri="{FF2B5EF4-FFF2-40B4-BE49-F238E27FC236}">
                  <a16:creationId xmlns:a16="http://schemas.microsoft.com/office/drawing/2014/main" id="{787A9ACC-BD4B-4129-9FA8-736B0B7ACE7A}"/>
                </a:ext>
              </a:extLst>
            </p:cNvPr>
            <p:cNvGrpSpPr/>
            <p:nvPr/>
          </p:nvGrpSpPr>
          <p:grpSpPr>
            <a:xfrm>
              <a:off x="2602344" y="3386757"/>
              <a:ext cx="957158" cy="942453"/>
              <a:chOff x="6259453" y="4361532"/>
              <a:chExt cx="807055" cy="794657"/>
            </a:xfrm>
          </p:grpSpPr>
          <p:grpSp>
            <p:nvGrpSpPr>
              <p:cNvPr id="74" name="Group 73">
                <a:extLst>
                  <a:ext uri="{FF2B5EF4-FFF2-40B4-BE49-F238E27FC236}">
                    <a16:creationId xmlns:a16="http://schemas.microsoft.com/office/drawing/2014/main" id="{26F17B92-86DC-4003-9052-74E8A79C8215}"/>
                  </a:ext>
                </a:extLst>
              </p:cNvPr>
              <p:cNvGrpSpPr/>
              <p:nvPr/>
            </p:nvGrpSpPr>
            <p:grpSpPr>
              <a:xfrm>
                <a:off x="6259453" y="4486276"/>
                <a:ext cx="461310" cy="669913"/>
                <a:chOff x="4092782" y="3098405"/>
                <a:chExt cx="1847726" cy="2683257"/>
              </a:xfrm>
            </p:grpSpPr>
            <p:grpSp>
              <p:nvGrpSpPr>
                <p:cNvPr id="77" name="Group 76">
                  <a:extLst>
                    <a:ext uri="{FF2B5EF4-FFF2-40B4-BE49-F238E27FC236}">
                      <a16:creationId xmlns:a16="http://schemas.microsoft.com/office/drawing/2014/main" id="{5B3AD7DD-8474-4A4D-A89E-77E96FE331A9}"/>
                    </a:ext>
                  </a:extLst>
                </p:cNvPr>
                <p:cNvGrpSpPr/>
                <p:nvPr/>
              </p:nvGrpSpPr>
              <p:grpSpPr>
                <a:xfrm>
                  <a:off x="4092782" y="3098405"/>
                  <a:ext cx="1847726" cy="2683257"/>
                  <a:chOff x="5805254" y="2680531"/>
                  <a:chExt cx="464354" cy="674334"/>
                </a:xfrm>
              </p:grpSpPr>
              <p:grpSp>
                <p:nvGrpSpPr>
                  <p:cNvPr id="84" name="Group 83">
                    <a:extLst>
                      <a:ext uri="{FF2B5EF4-FFF2-40B4-BE49-F238E27FC236}">
                        <a16:creationId xmlns:a16="http://schemas.microsoft.com/office/drawing/2014/main" id="{6F7DD4A4-3EE6-482A-9E5E-516AF7881B5F}"/>
                      </a:ext>
                    </a:extLst>
                  </p:cNvPr>
                  <p:cNvGrpSpPr/>
                  <p:nvPr/>
                </p:nvGrpSpPr>
                <p:grpSpPr>
                  <a:xfrm>
                    <a:off x="5805254" y="2947233"/>
                    <a:ext cx="464354" cy="407632"/>
                    <a:chOff x="5293520" y="2499874"/>
                    <a:chExt cx="464354" cy="407632"/>
                  </a:xfrm>
                </p:grpSpPr>
                <p:sp>
                  <p:nvSpPr>
                    <p:cNvPr id="93" name="Rectangle 110">
                      <a:extLst>
                        <a:ext uri="{FF2B5EF4-FFF2-40B4-BE49-F238E27FC236}">
                          <a16:creationId xmlns:a16="http://schemas.microsoft.com/office/drawing/2014/main" id="{ED9EFE13-A49E-4F86-82EB-CE62C8EE8D7B}"/>
                        </a:ext>
                        <a:ext uri="{C183D7F6-B498-43B3-948B-1728B52AA6E4}">
                          <adec:decorative xmlns:adec="http://schemas.microsoft.com/office/drawing/2017/decorative" val="1"/>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4" name="Rectangle 110">
                      <a:extLst>
                        <a:ext uri="{FF2B5EF4-FFF2-40B4-BE49-F238E27FC236}">
                          <a16:creationId xmlns:a16="http://schemas.microsoft.com/office/drawing/2014/main" id="{14B050B9-8F56-4258-B1A4-D103DD6F03B3}"/>
                        </a:ext>
                        <a:ext uri="{C183D7F6-B498-43B3-948B-1728B52AA6E4}">
                          <adec:decorative xmlns:adec="http://schemas.microsoft.com/office/drawing/2017/decorative" val="1"/>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C0A6162C-5BE0-47A5-A83A-821BF5545EE6}"/>
                        </a:ext>
                        <a:ext uri="{C183D7F6-B498-43B3-948B-1728B52AA6E4}">
                          <adec:decorative xmlns:adec="http://schemas.microsoft.com/office/drawing/2017/decorative" val="1"/>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85" name="Group 84">
                    <a:extLst>
                      <a:ext uri="{FF2B5EF4-FFF2-40B4-BE49-F238E27FC236}">
                        <a16:creationId xmlns:a16="http://schemas.microsoft.com/office/drawing/2014/main" id="{D32E86F6-EB44-4194-B540-CA6D08B4A0C3}"/>
                      </a:ext>
                    </a:extLst>
                  </p:cNvPr>
                  <p:cNvGrpSpPr/>
                  <p:nvPr/>
                </p:nvGrpSpPr>
                <p:grpSpPr>
                  <a:xfrm>
                    <a:off x="5805254" y="2813881"/>
                    <a:ext cx="464354" cy="407632"/>
                    <a:chOff x="5293520" y="2499874"/>
                    <a:chExt cx="464354" cy="407632"/>
                  </a:xfrm>
                </p:grpSpPr>
                <p:sp>
                  <p:nvSpPr>
                    <p:cNvPr id="90" name="Rectangle 110">
                      <a:extLst>
                        <a:ext uri="{FF2B5EF4-FFF2-40B4-BE49-F238E27FC236}">
                          <a16:creationId xmlns:a16="http://schemas.microsoft.com/office/drawing/2014/main" id="{752AEBFA-68B5-4247-B8C6-68112A57F107}"/>
                        </a:ext>
                        <a:ext uri="{C183D7F6-B498-43B3-948B-1728B52AA6E4}">
                          <adec:decorative xmlns:adec="http://schemas.microsoft.com/office/drawing/2017/decorative" val="1"/>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1" name="Rectangle 110">
                      <a:extLst>
                        <a:ext uri="{FF2B5EF4-FFF2-40B4-BE49-F238E27FC236}">
                          <a16:creationId xmlns:a16="http://schemas.microsoft.com/office/drawing/2014/main" id="{CFE0E184-931A-46FB-A8D4-39F009485341}"/>
                        </a:ext>
                        <a:ext uri="{C183D7F6-B498-43B3-948B-1728B52AA6E4}">
                          <adec:decorative xmlns:adec="http://schemas.microsoft.com/office/drawing/2017/decorative" val="1"/>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4FC12C1-F765-4202-AD46-06C01149CB08}"/>
                        </a:ext>
                        <a:ext uri="{C183D7F6-B498-43B3-948B-1728B52AA6E4}">
                          <adec:decorative xmlns:adec="http://schemas.microsoft.com/office/drawing/2017/decorative" val="1"/>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60B7CC67-EC3B-42D4-AE5C-E80B5336906D}"/>
                      </a:ext>
                    </a:extLst>
                  </p:cNvPr>
                  <p:cNvGrpSpPr/>
                  <p:nvPr/>
                </p:nvGrpSpPr>
                <p:grpSpPr>
                  <a:xfrm>
                    <a:off x="5805254" y="2680531"/>
                    <a:ext cx="464354" cy="407632"/>
                    <a:chOff x="5293520" y="2499874"/>
                    <a:chExt cx="464354" cy="407632"/>
                  </a:xfrm>
                </p:grpSpPr>
                <p:sp>
                  <p:nvSpPr>
                    <p:cNvPr id="87" name="Rectangle 110">
                      <a:extLst>
                        <a:ext uri="{FF2B5EF4-FFF2-40B4-BE49-F238E27FC236}">
                          <a16:creationId xmlns:a16="http://schemas.microsoft.com/office/drawing/2014/main" id="{C25447AF-EADD-4E86-91F3-0EEB72C93C5C}"/>
                        </a:ext>
                        <a:ext uri="{C183D7F6-B498-43B3-948B-1728B52AA6E4}">
                          <adec:decorative xmlns:adec="http://schemas.microsoft.com/office/drawing/2017/decorative" val="1"/>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8" name="Rectangle 110">
                      <a:extLst>
                        <a:ext uri="{FF2B5EF4-FFF2-40B4-BE49-F238E27FC236}">
                          <a16:creationId xmlns:a16="http://schemas.microsoft.com/office/drawing/2014/main" id="{9FBDB2B5-5946-40A4-AED3-851E2AC56DF8}"/>
                        </a:ext>
                        <a:ext uri="{C183D7F6-B498-43B3-948B-1728B52AA6E4}">
                          <adec:decorative xmlns:adec="http://schemas.microsoft.com/office/drawing/2017/decorative" val="1"/>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0F2F6F96-A13F-44DF-B615-6839E35AD5BD}"/>
                        </a:ext>
                        <a:ext uri="{C183D7F6-B498-43B3-948B-1728B52AA6E4}">
                          <adec:decorative xmlns:adec="http://schemas.microsoft.com/office/drawing/2017/decorative" val="1"/>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78" name="Rectangle 114">
                  <a:extLst>
                    <a:ext uri="{FF2B5EF4-FFF2-40B4-BE49-F238E27FC236}">
                      <a16:creationId xmlns:a16="http://schemas.microsoft.com/office/drawing/2014/main" id="{E10AC109-410B-4D18-9666-1799F1D97D0A}"/>
                    </a:ext>
                    <a:ext uri="{C183D7F6-B498-43B3-948B-1728B52AA6E4}">
                      <adec:decorative xmlns:adec="http://schemas.microsoft.com/office/drawing/2017/decorative" val="1"/>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9" name="Rectangle 114">
                  <a:extLst>
                    <a:ext uri="{FF2B5EF4-FFF2-40B4-BE49-F238E27FC236}">
                      <a16:creationId xmlns:a16="http://schemas.microsoft.com/office/drawing/2014/main" id="{17DB4756-43CB-43F0-AA63-130F9A46A8C0}"/>
                    </a:ext>
                    <a:ext uri="{C183D7F6-B498-43B3-948B-1728B52AA6E4}">
                      <adec:decorative xmlns:adec="http://schemas.microsoft.com/office/drawing/2017/decorative" val="1"/>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0" name="Rectangle 114">
                  <a:extLst>
                    <a:ext uri="{FF2B5EF4-FFF2-40B4-BE49-F238E27FC236}">
                      <a16:creationId xmlns:a16="http://schemas.microsoft.com/office/drawing/2014/main" id="{799931AC-08DE-48DE-8332-D5212786A1A7}"/>
                    </a:ext>
                    <a:ext uri="{C183D7F6-B498-43B3-948B-1728B52AA6E4}">
                      <adec:decorative xmlns:adec="http://schemas.microsoft.com/office/drawing/2017/decorative" val="1"/>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1" name="Rectangle 114">
                  <a:extLst>
                    <a:ext uri="{FF2B5EF4-FFF2-40B4-BE49-F238E27FC236}">
                      <a16:creationId xmlns:a16="http://schemas.microsoft.com/office/drawing/2014/main" id="{D3CDDAB8-EC39-4CAB-8FEB-ED4A65B4C266}"/>
                    </a:ext>
                    <a:ext uri="{C183D7F6-B498-43B3-948B-1728B52AA6E4}">
                      <adec:decorative xmlns:adec="http://schemas.microsoft.com/office/drawing/2017/decorative" val="1"/>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2" name="Rectangle 114">
                  <a:extLst>
                    <a:ext uri="{FF2B5EF4-FFF2-40B4-BE49-F238E27FC236}">
                      <a16:creationId xmlns:a16="http://schemas.microsoft.com/office/drawing/2014/main" id="{59ABBE68-C744-45E6-9CB7-55AA99E9889F}"/>
                    </a:ext>
                    <a:ext uri="{C183D7F6-B498-43B3-948B-1728B52AA6E4}">
                      <adec:decorative xmlns:adec="http://schemas.microsoft.com/office/drawing/2017/decorative" val="1"/>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3" name="Rectangle 114">
                  <a:extLst>
                    <a:ext uri="{FF2B5EF4-FFF2-40B4-BE49-F238E27FC236}">
                      <a16:creationId xmlns:a16="http://schemas.microsoft.com/office/drawing/2014/main" id="{B8661883-7535-4668-BA0C-D498DE8BB75F}"/>
                    </a:ext>
                    <a:ext uri="{C183D7F6-B498-43B3-948B-1728B52AA6E4}">
                      <adec:decorative xmlns:adec="http://schemas.microsoft.com/office/drawing/2017/decorative" val="1"/>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75" name="cloud 4">
                <a:extLst>
                  <a:ext uri="{FF2B5EF4-FFF2-40B4-BE49-F238E27FC236}">
                    <a16:creationId xmlns:a16="http://schemas.microsoft.com/office/drawing/2014/main" id="{5AB42765-366D-4F1C-ABBF-F17B328C5FDD}"/>
                  </a:ext>
                  <a:ext uri="{C183D7F6-B498-43B3-948B-1728B52AA6E4}">
                    <adec:decorative xmlns:adec="http://schemas.microsoft.com/office/drawing/2017/decorative" val="1"/>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 name="Oval 260">
                <a:extLst>
                  <a:ext uri="{FF2B5EF4-FFF2-40B4-BE49-F238E27FC236}">
                    <a16:creationId xmlns:a16="http://schemas.microsoft.com/office/drawing/2014/main" id="{1B15C7F8-7084-4685-BAF0-F61C06EAE3B5}"/>
                  </a:ext>
                  <a:ext uri="{C183D7F6-B498-43B3-948B-1728B52AA6E4}">
                    <adec:decorative xmlns:adec="http://schemas.microsoft.com/office/drawing/2017/decorative" val="1"/>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9" name="Picture 4" descr="Image result for google cloud logo png">
              <a:extLst>
                <a:ext uri="{FF2B5EF4-FFF2-40B4-BE49-F238E27FC236}">
                  <a16:creationId xmlns:a16="http://schemas.microsoft.com/office/drawing/2014/main" id="{FC55AE3D-017D-4561-B346-356B3C3661D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735183" y="4083497"/>
              <a:ext cx="328036" cy="25675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D5E837E5-2C78-47F3-A0E3-55EC7C333273}"/>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3885" y="3883987"/>
              <a:ext cx="690631" cy="105213"/>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ontent Placeholder 3">
            <a:extLst>
              <a:ext uri="{FF2B5EF4-FFF2-40B4-BE49-F238E27FC236}">
                <a16:creationId xmlns:a16="http://schemas.microsoft.com/office/drawing/2014/main" id="{58518DAF-B5A1-4604-B646-43335F427EB0}"/>
              </a:ext>
              <a:ext uri="{C183D7F6-B498-43B3-948B-1728B52AA6E4}">
                <adec:decorative xmlns:adec="http://schemas.microsoft.com/office/drawing/2017/decorative" val="0"/>
              </a:ext>
            </a:extLst>
          </p:cNvPr>
          <p:cNvSpPr txBox="1">
            <a:spLocks/>
          </p:cNvSpPr>
          <p:nvPr/>
        </p:nvSpPr>
        <p:spPr>
          <a:xfrm>
            <a:off x="2180723" y="4882868"/>
            <a:ext cx="2357139" cy="677108"/>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2" fontAlgn="base">
              <a:spcBef>
                <a:spcPct val="0"/>
              </a:spcBef>
              <a:spcAft>
                <a:spcPct val="0"/>
              </a:spcAft>
              <a:buSzTx/>
              <a:defRPr/>
            </a:pPr>
            <a:r>
              <a:rPr lang="en-US" sz="1600" kern="0" spc="0" dirty="0">
                <a:gradFill>
                  <a:gsLst>
                    <a:gs pos="0">
                      <a:schemeClr val="tx1"/>
                    </a:gs>
                    <a:gs pos="100000">
                      <a:schemeClr val="tx1"/>
                    </a:gs>
                  </a:gsLst>
                  <a:lin ang="5400000" scaled="0"/>
                </a:gradFill>
                <a:cs typeface="Segoe UI" pitchFamily="34" charset="0"/>
              </a:rPr>
              <a:t>Bring </a:t>
            </a:r>
            <a:r>
              <a:rPr lang="en-US" sz="1600" kern="0" spc="0" dirty="0">
                <a:gradFill>
                  <a:gsLst>
                    <a:gs pos="0">
                      <a:schemeClr val="tx2"/>
                    </a:gs>
                    <a:gs pos="100000">
                      <a:schemeClr val="tx2"/>
                    </a:gs>
                  </a:gsLst>
                  <a:lin ang="5400000" scaled="0"/>
                </a:gradFill>
                <a:cs typeface="Segoe UI" pitchFamily="34" charset="0"/>
              </a:rPr>
              <a:t>Azure services </a:t>
            </a:r>
            <a:r>
              <a:rPr lang="en-US" sz="1600" kern="0" spc="0" dirty="0">
                <a:gradFill>
                  <a:gsLst>
                    <a:gs pos="0">
                      <a:schemeClr val="tx1"/>
                    </a:gs>
                    <a:gs pos="100000">
                      <a:schemeClr val="tx1"/>
                    </a:gs>
                  </a:gsLst>
                  <a:lin ang="5400000" scaled="0"/>
                </a:gradFill>
                <a:cs typeface="Segoe UI" pitchFamily="34" charset="0"/>
              </a:rPr>
              <a:t>to any infrastructure</a:t>
            </a:r>
          </a:p>
        </p:txBody>
      </p:sp>
      <p:grpSp>
        <p:nvGrpSpPr>
          <p:cNvPr id="96" name="Group 95" descr="Retail infrastructure illustration">
            <a:extLst>
              <a:ext uri="{FF2B5EF4-FFF2-40B4-BE49-F238E27FC236}">
                <a16:creationId xmlns:a16="http://schemas.microsoft.com/office/drawing/2014/main" id="{A8C87A2A-56F8-4260-82B5-829554E21A9A}"/>
              </a:ext>
              <a:ext uri="{C183D7F6-B498-43B3-948B-1728B52AA6E4}">
                <adec:decorative xmlns:adec="http://schemas.microsoft.com/office/drawing/2017/decorative" val="0"/>
              </a:ext>
            </a:extLst>
          </p:cNvPr>
          <p:cNvGrpSpPr/>
          <p:nvPr/>
        </p:nvGrpSpPr>
        <p:grpSpPr>
          <a:xfrm>
            <a:off x="5039667" y="3528063"/>
            <a:ext cx="2357140" cy="1126948"/>
            <a:chOff x="4917430" y="4189428"/>
            <a:chExt cx="2357140" cy="1126948"/>
          </a:xfrm>
          <a:effectLst/>
        </p:grpSpPr>
        <p:sp>
          <p:nvSpPr>
            <p:cNvPr id="97" name="Trapezoid 96">
              <a:extLst>
                <a:ext uri="{FF2B5EF4-FFF2-40B4-BE49-F238E27FC236}">
                  <a16:creationId xmlns:a16="http://schemas.microsoft.com/office/drawing/2014/main" id="{51D912BB-AC0C-4F03-9B28-AB36D668DEE3}"/>
                </a:ext>
                <a:ext uri="{C183D7F6-B498-43B3-948B-1728B52AA6E4}">
                  <adec:decorative xmlns:adec="http://schemas.microsoft.com/office/drawing/2017/decorative" val="1"/>
                </a:ext>
              </a:extLst>
            </p:cNvPr>
            <p:cNvSpPr/>
            <p:nvPr/>
          </p:nvSpPr>
          <p:spPr bwMode="auto">
            <a:xfrm>
              <a:off x="4917430" y="4829175"/>
              <a:ext cx="2357140" cy="487201"/>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98" name="Group 97">
              <a:extLst>
                <a:ext uri="{FF2B5EF4-FFF2-40B4-BE49-F238E27FC236}">
                  <a16:creationId xmlns:a16="http://schemas.microsoft.com/office/drawing/2014/main" id="{9C0DE4EF-F426-41E7-9132-DF45E6CA379C}"/>
                </a:ext>
              </a:extLst>
            </p:cNvPr>
            <p:cNvGrpSpPr/>
            <p:nvPr/>
          </p:nvGrpSpPr>
          <p:grpSpPr>
            <a:xfrm>
              <a:off x="5446674" y="4189428"/>
              <a:ext cx="1298652" cy="923429"/>
              <a:chOff x="8166062" y="4352925"/>
              <a:chExt cx="1073189" cy="763110"/>
            </a:xfrm>
          </p:grpSpPr>
          <p:sp>
            <p:nvSpPr>
              <p:cNvPr id="99" name="Rectangle 98">
                <a:extLst>
                  <a:ext uri="{FF2B5EF4-FFF2-40B4-BE49-F238E27FC236}">
                    <a16:creationId xmlns:a16="http://schemas.microsoft.com/office/drawing/2014/main" id="{F964D3C7-BD8E-44F7-A716-B277427691FC}"/>
                  </a:ext>
                  <a:ext uri="{C183D7F6-B498-43B3-948B-1728B52AA6E4}">
                    <adec:decorative xmlns:adec="http://schemas.microsoft.com/office/drawing/2017/decorative" val="1"/>
                  </a:ext>
                </a:extLst>
              </p:cNvPr>
              <p:cNvSpPr/>
              <p:nvPr/>
            </p:nvSpPr>
            <p:spPr bwMode="auto">
              <a:xfrm>
                <a:off x="8772525" y="4567589"/>
                <a:ext cx="342862" cy="49212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9CF7CF42-5A79-47B5-845B-5EBDD6072215}"/>
                  </a:ext>
                  <a:ext uri="{C183D7F6-B498-43B3-948B-1728B52AA6E4}">
                    <adec:decorative xmlns:adec="http://schemas.microsoft.com/office/drawing/2017/decorative" val="1"/>
                  </a:ext>
                </a:extLst>
              </p:cNvPr>
              <p:cNvSpPr/>
              <p:nvPr/>
            </p:nvSpPr>
            <p:spPr bwMode="auto">
              <a:xfrm>
                <a:off x="8954465"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A35A17A1-A191-4CBD-AA26-212A0B462185}"/>
                  </a:ext>
                  <a:ext uri="{C183D7F6-B498-43B3-948B-1728B52AA6E4}">
                    <adec:decorative xmlns:adec="http://schemas.microsoft.com/office/drawing/2017/decorative" val="1"/>
                  </a:ext>
                </a:extLst>
              </p:cNvPr>
              <p:cNvSpPr/>
              <p:nvPr/>
            </p:nvSpPr>
            <p:spPr bwMode="auto">
              <a:xfrm>
                <a:off x="8822703"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7E18B8D9-DFF8-4CDC-8FBC-AA5BD66B65CA}"/>
                  </a:ext>
                  <a:ext uri="{C183D7F6-B498-43B3-948B-1728B52AA6E4}">
                    <adec:decorative xmlns:adec="http://schemas.microsoft.com/office/drawing/2017/decorative" val="1"/>
                  </a:ext>
                </a:extLst>
              </p:cNvPr>
              <p:cNvSpPr/>
              <p:nvPr/>
            </p:nvSpPr>
            <p:spPr bwMode="auto">
              <a:xfrm>
                <a:off x="8166062" y="4655807"/>
                <a:ext cx="271672" cy="3362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748F6FE0-9824-4D82-8A87-36AB7F7680FB}"/>
                  </a:ext>
                  <a:ext uri="{C183D7F6-B498-43B3-948B-1728B52AA6E4}">
                    <adec:decorative xmlns:adec="http://schemas.microsoft.com/office/drawing/2017/decorative" val="1"/>
                  </a:ext>
                </a:extLst>
              </p:cNvPr>
              <p:cNvSpPr/>
              <p:nvPr/>
            </p:nvSpPr>
            <p:spPr bwMode="auto">
              <a:xfrm>
                <a:off x="8291214" y="4499956"/>
                <a:ext cx="243186" cy="5597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5C7B4137-5766-411C-880C-9FBCDBA107C3}"/>
                  </a:ext>
                </a:extLst>
              </p:cNvPr>
              <p:cNvGrpSpPr/>
              <p:nvPr/>
            </p:nvGrpSpPr>
            <p:grpSpPr>
              <a:xfrm>
                <a:off x="8369300" y="4583203"/>
                <a:ext cx="116464" cy="183473"/>
                <a:chOff x="8369300" y="4589553"/>
                <a:chExt cx="116464" cy="183473"/>
              </a:xfrm>
            </p:grpSpPr>
            <p:sp>
              <p:nvSpPr>
                <p:cNvPr id="107" name="Rectangle 106">
                  <a:extLst>
                    <a:ext uri="{FF2B5EF4-FFF2-40B4-BE49-F238E27FC236}">
                      <a16:creationId xmlns:a16="http://schemas.microsoft.com/office/drawing/2014/main" id="{2DEDF51E-AAC1-40DF-82A3-ED3987AC5280}"/>
                    </a:ext>
                    <a:ext uri="{C183D7F6-B498-43B3-948B-1728B52AA6E4}">
                      <adec:decorative xmlns:adec="http://schemas.microsoft.com/office/drawing/2017/decorative" val="1"/>
                    </a:ext>
                  </a:extLst>
                </p:cNvPr>
                <p:cNvSpPr/>
                <p:nvPr/>
              </p:nvSpPr>
              <p:spPr bwMode="auto">
                <a:xfrm>
                  <a:off x="8369300" y="458955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4F4F1415-DD39-4533-98C5-E5CCDB72E5B5}"/>
                    </a:ext>
                    <a:ext uri="{C183D7F6-B498-43B3-948B-1728B52AA6E4}">
                      <adec:decorative xmlns:adec="http://schemas.microsoft.com/office/drawing/2017/decorative" val="1"/>
                    </a:ext>
                  </a:extLst>
                </p:cNvPr>
                <p:cNvSpPr/>
                <p:nvPr/>
              </p:nvSpPr>
              <p:spPr bwMode="auto">
                <a:xfrm>
                  <a:off x="8369300" y="469750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05" name="Freeform: Shape 104">
                <a:extLst>
                  <a:ext uri="{FF2B5EF4-FFF2-40B4-BE49-F238E27FC236}">
                    <a16:creationId xmlns:a16="http://schemas.microsoft.com/office/drawing/2014/main" id="{93861AB2-87F0-40AD-B0B7-90D56BAF3A00}"/>
                  </a:ext>
                  <a:ext uri="{C183D7F6-B498-43B3-948B-1728B52AA6E4}">
                    <adec:decorative xmlns:adec="http://schemas.microsoft.com/office/drawing/2017/decorative" val="1"/>
                  </a:ext>
                </a:extLst>
              </p:cNvPr>
              <p:cNvSpPr/>
              <p:nvPr/>
            </p:nvSpPr>
            <p:spPr bwMode="auto">
              <a:xfrm>
                <a:off x="8462151" y="4352925"/>
                <a:ext cx="372406" cy="756781"/>
              </a:xfrm>
              <a:custGeom>
                <a:avLst/>
                <a:gdLst>
                  <a:gd name="connsiteX0" fmla="*/ 202078 w 372406"/>
                  <a:gd name="connsiteY0" fmla="*/ 349249 h 756781"/>
                  <a:gd name="connsiteX1" fmla="*/ 202078 w 372406"/>
                  <a:gd name="connsiteY1" fmla="*/ 441324 h 756781"/>
                  <a:gd name="connsiteX2" fmla="*/ 294153 w 372406"/>
                  <a:gd name="connsiteY2" fmla="*/ 441324 h 756781"/>
                  <a:gd name="connsiteX3" fmla="*/ 294153 w 372406"/>
                  <a:gd name="connsiteY3" fmla="*/ 349249 h 756781"/>
                  <a:gd name="connsiteX4" fmla="*/ 78253 w 372406"/>
                  <a:gd name="connsiteY4" fmla="*/ 349249 h 756781"/>
                  <a:gd name="connsiteX5" fmla="*/ 78253 w 372406"/>
                  <a:gd name="connsiteY5" fmla="*/ 441324 h 756781"/>
                  <a:gd name="connsiteX6" fmla="*/ 170328 w 372406"/>
                  <a:gd name="connsiteY6" fmla="*/ 441324 h 756781"/>
                  <a:gd name="connsiteX7" fmla="*/ 170328 w 372406"/>
                  <a:gd name="connsiteY7" fmla="*/ 349249 h 756781"/>
                  <a:gd name="connsiteX8" fmla="*/ 202078 w 372406"/>
                  <a:gd name="connsiteY8" fmla="*/ 225424 h 756781"/>
                  <a:gd name="connsiteX9" fmla="*/ 202078 w 372406"/>
                  <a:gd name="connsiteY9" fmla="*/ 317499 h 756781"/>
                  <a:gd name="connsiteX10" fmla="*/ 294153 w 372406"/>
                  <a:gd name="connsiteY10" fmla="*/ 317499 h 756781"/>
                  <a:gd name="connsiteX11" fmla="*/ 294153 w 372406"/>
                  <a:gd name="connsiteY11" fmla="*/ 225424 h 756781"/>
                  <a:gd name="connsiteX12" fmla="*/ 78253 w 372406"/>
                  <a:gd name="connsiteY12" fmla="*/ 225424 h 756781"/>
                  <a:gd name="connsiteX13" fmla="*/ 78253 w 372406"/>
                  <a:gd name="connsiteY13" fmla="*/ 317499 h 756781"/>
                  <a:gd name="connsiteX14" fmla="*/ 170328 w 372406"/>
                  <a:gd name="connsiteY14" fmla="*/ 317499 h 756781"/>
                  <a:gd name="connsiteX15" fmla="*/ 170328 w 372406"/>
                  <a:gd name="connsiteY15" fmla="*/ 225424 h 756781"/>
                  <a:gd name="connsiteX16" fmla="*/ 202078 w 372406"/>
                  <a:gd name="connsiteY16" fmla="*/ 101599 h 756781"/>
                  <a:gd name="connsiteX17" fmla="*/ 202078 w 372406"/>
                  <a:gd name="connsiteY17" fmla="*/ 193674 h 756781"/>
                  <a:gd name="connsiteX18" fmla="*/ 294153 w 372406"/>
                  <a:gd name="connsiteY18" fmla="*/ 193674 h 756781"/>
                  <a:gd name="connsiteX19" fmla="*/ 294153 w 372406"/>
                  <a:gd name="connsiteY19" fmla="*/ 101599 h 756781"/>
                  <a:gd name="connsiteX20" fmla="*/ 78253 w 372406"/>
                  <a:gd name="connsiteY20" fmla="*/ 101599 h 756781"/>
                  <a:gd name="connsiteX21" fmla="*/ 78253 w 372406"/>
                  <a:gd name="connsiteY21" fmla="*/ 193674 h 756781"/>
                  <a:gd name="connsiteX22" fmla="*/ 170328 w 372406"/>
                  <a:gd name="connsiteY22" fmla="*/ 193674 h 756781"/>
                  <a:gd name="connsiteX23" fmla="*/ 170328 w 372406"/>
                  <a:gd name="connsiteY23" fmla="*/ 101599 h 756781"/>
                  <a:gd name="connsiteX24" fmla="*/ 0 w 372406"/>
                  <a:gd name="connsiteY24" fmla="*/ 0 h 756781"/>
                  <a:gd name="connsiteX25" fmla="*/ 372406 w 372406"/>
                  <a:gd name="connsiteY25" fmla="*/ 0 h 756781"/>
                  <a:gd name="connsiteX26" fmla="*/ 372406 w 372406"/>
                  <a:gd name="connsiteY26" fmla="*/ 756781 h 756781"/>
                  <a:gd name="connsiteX27" fmla="*/ 249359 w 372406"/>
                  <a:gd name="connsiteY27" fmla="*/ 756781 h 756781"/>
                  <a:gd name="connsiteX28" fmla="*/ 249359 w 372406"/>
                  <a:gd name="connsiteY28" fmla="*/ 576681 h 756781"/>
                  <a:gd name="connsiteX29" fmla="*/ 123049 w 372406"/>
                  <a:gd name="connsiteY29" fmla="*/ 576681 h 756781"/>
                  <a:gd name="connsiteX30" fmla="*/ 123049 w 372406"/>
                  <a:gd name="connsiteY30" fmla="*/ 756781 h 756781"/>
                  <a:gd name="connsiteX31" fmla="*/ 0 w 372406"/>
                  <a:gd name="connsiteY31" fmla="*/ 756781 h 7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2406" h="756781">
                    <a:moveTo>
                      <a:pt x="202078" y="349249"/>
                    </a:moveTo>
                    <a:lnTo>
                      <a:pt x="202078" y="441324"/>
                    </a:lnTo>
                    <a:lnTo>
                      <a:pt x="294153" y="441324"/>
                    </a:lnTo>
                    <a:lnTo>
                      <a:pt x="294153" y="349249"/>
                    </a:lnTo>
                    <a:close/>
                    <a:moveTo>
                      <a:pt x="78253" y="349249"/>
                    </a:moveTo>
                    <a:lnTo>
                      <a:pt x="78253" y="441324"/>
                    </a:lnTo>
                    <a:lnTo>
                      <a:pt x="170328" y="441324"/>
                    </a:lnTo>
                    <a:lnTo>
                      <a:pt x="170328" y="349249"/>
                    </a:lnTo>
                    <a:close/>
                    <a:moveTo>
                      <a:pt x="202078" y="225424"/>
                    </a:moveTo>
                    <a:lnTo>
                      <a:pt x="202078" y="317499"/>
                    </a:lnTo>
                    <a:lnTo>
                      <a:pt x="294153" y="317499"/>
                    </a:lnTo>
                    <a:lnTo>
                      <a:pt x="294153" y="225424"/>
                    </a:lnTo>
                    <a:close/>
                    <a:moveTo>
                      <a:pt x="78253" y="225424"/>
                    </a:moveTo>
                    <a:lnTo>
                      <a:pt x="78253" y="317499"/>
                    </a:lnTo>
                    <a:lnTo>
                      <a:pt x="170328" y="317499"/>
                    </a:lnTo>
                    <a:lnTo>
                      <a:pt x="170328" y="225424"/>
                    </a:lnTo>
                    <a:close/>
                    <a:moveTo>
                      <a:pt x="202078" y="101599"/>
                    </a:moveTo>
                    <a:lnTo>
                      <a:pt x="202078" y="193674"/>
                    </a:lnTo>
                    <a:lnTo>
                      <a:pt x="294153" y="193674"/>
                    </a:lnTo>
                    <a:lnTo>
                      <a:pt x="294153" y="101599"/>
                    </a:lnTo>
                    <a:close/>
                    <a:moveTo>
                      <a:pt x="78253" y="101599"/>
                    </a:moveTo>
                    <a:lnTo>
                      <a:pt x="78253" y="193674"/>
                    </a:lnTo>
                    <a:lnTo>
                      <a:pt x="170328" y="193674"/>
                    </a:lnTo>
                    <a:lnTo>
                      <a:pt x="170328" y="101599"/>
                    </a:lnTo>
                    <a:close/>
                    <a:moveTo>
                      <a:pt x="0" y="0"/>
                    </a:moveTo>
                    <a:lnTo>
                      <a:pt x="372406" y="0"/>
                    </a:lnTo>
                    <a:lnTo>
                      <a:pt x="372406" y="756781"/>
                    </a:lnTo>
                    <a:lnTo>
                      <a:pt x="249359" y="756781"/>
                    </a:lnTo>
                    <a:lnTo>
                      <a:pt x="249359" y="576681"/>
                    </a:lnTo>
                    <a:lnTo>
                      <a:pt x="123049" y="576681"/>
                    </a:lnTo>
                    <a:lnTo>
                      <a:pt x="123049" y="756781"/>
                    </a:lnTo>
                    <a:lnTo>
                      <a:pt x="0" y="756781"/>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06" name="cloud 4">
                <a:extLst>
                  <a:ext uri="{FF2B5EF4-FFF2-40B4-BE49-F238E27FC236}">
                    <a16:creationId xmlns:a16="http://schemas.microsoft.com/office/drawing/2014/main" id="{27ECC0ED-249B-48D6-9C93-1D834196D315}"/>
                  </a:ext>
                  <a:ext uri="{C183D7F6-B498-43B3-948B-1728B52AA6E4}">
                    <adec:decorative xmlns:adec="http://schemas.microsoft.com/office/drawing/2017/decorative" val="1"/>
                  </a:ext>
                </a:extLst>
              </p:cNvPr>
              <p:cNvSpPr>
                <a:spLocks noChangeAspect="1"/>
              </p:cNvSpPr>
              <p:nvPr/>
            </p:nvSpPr>
            <p:spPr bwMode="auto">
              <a:xfrm flipV="1">
                <a:off x="8639205" y="4794326"/>
                <a:ext cx="600046" cy="32170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57" name="Content Placeholder 4">
            <a:extLst>
              <a:ext uri="{FF2B5EF4-FFF2-40B4-BE49-F238E27FC236}">
                <a16:creationId xmlns:a16="http://schemas.microsoft.com/office/drawing/2014/main" id="{D86E0E91-B285-4ACC-9BA3-CE83FFF8191B}"/>
              </a:ext>
              <a:ext uri="{C183D7F6-B498-43B3-948B-1728B52AA6E4}">
                <adec:decorative xmlns:adec="http://schemas.microsoft.com/office/drawing/2017/decorative" val="0"/>
              </a:ext>
            </a:extLst>
          </p:cNvPr>
          <p:cNvSpPr txBox="1">
            <a:spLocks/>
          </p:cNvSpPr>
          <p:nvPr/>
        </p:nvSpPr>
        <p:spPr>
          <a:xfrm>
            <a:off x="5039668" y="4882868"/>
            <a:ext cx="2357139" cy="923330"/>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2" fontAlgn="base">
              <a:spcBef>
                <a:spcPct val="0"/>
              </a:spcBef>
              <a:spcAft>
                <a:spcPct val="0"/>
              </a:spcAft>
              <a:buSzTx/>
              <a:defRPr/>
            </a:pPr>
            <a:r>
              <a:rPr lang="en-US" sz="1600" kern="0" spc="0" dirty="0">
                <a:gradFill>
                  <a:gsLst>
                    <a:gs pos="0">
                      <a:schemeClr val="tx1"/>
                    </a:gs>
                    <a:gs pos="100000">
                      <a:schemeClr val="tx1"/>
                    </a:gs>
                  </a:gsLst>
                  <a:lin ang="5400000" scaled="0"/>
                </a:gradFill>
                <a:cs typeface="Segoe UI" pitchFamily="34" charset="0"/>
              </a:rPr>
              <a:t>Modernize retail infrastructure with </a:t>
            </a:r>
            <a:r>
              <a:rPr lang="en-US" sz="1600" kern="0" spc="0" dirty="0">
                <a:gradFill>
                  <a:gsLst>
                    <a:gs pos="0">
                      <a:schemeClr val="tx2"/>
                    </a:gs>
                    <a:gs pos="100000">
                      <a:schemeClr val="tx2"/>
                    </a:gs>
                  </a:gsLst>
                  <a:lin ang="5400000" scaled="0"/>
                </a:gradFill>
                <a:cs typeface="Segoe UI" pitchFamily="34" charset="0"/>
              </a:rPr>
              <a:t>Azure Stack HCI</a:t>
            </a:r>
          </a:p>
        </p:txBody>
      </p:sp>
      <p:grpSp>
        <p:nvGrpSpPr>
          <p:cNvPr id="109" name="Group 108" descr="Edge illustration">
            <a:extLst>
              <a:ext uri="{FF2B5EF4-FFF2-40B4-BE49-F238E27FC236}">
                <a16:creationId xmlns:a16="http://schemas.microsoft.com/office/drawing/2014/main" id="{131F8EBA-D3CC-4C42-8D1B-9BC269359277}"/>
              </a:ext>
              <a:ext uri="{C183D7F6-B498-43B3-948B-1728B52AA6E4}">
                <adec:decorative xmlns:adec="http://schemas.microsoft.com/office/drawing/2017/decorative" val="0"/>
              </a:ext>
            </a:extLst>
          </p:cNvPr>
          <p:cNvGrpSpPr/>
          <p:nvPr/>
        </p:nvGrpSpPr>
        <p:grpSpPr>
          <a:xfrm>
            <a:off x="7898613" y="3324268"/>
            <a:ext cx="2357140" cy="1330743"/>
            <a:chOff x="7654138" y="3985633"/>
            <a:chExt cx="2357140" cy="1330743"/>
          </a:xfrm>
        </p:grpSpPr>
        <p:sp>
          <p:nvSpPr>
            <p:cNvPr id="110" name="Trapezoid 109">
              <a:extLst>
                <a:ext uri="{FF2B5EF4-FFF2-40B4-BE49-F238E27FC236}">
                  <a16:creationId xmlns:a16="http://schemas.microsoft.com/office/drawing/2014/main" id="{7235B99D-2B2D-4653-88A9-BE5CEC20CBE8}"/>
                </a:ext>
                <a:ext uri="{C183D7F6-B498-43B3-948B-1728B52AA6E4}">
                  <adec:decorative xmlns:adec="http://schemas.microsoft.com/office/drawing/2017/decorative" val="1"/>
                </a:ext>
              </a:extLst>
            </p:cNvPr>
            <p:cNvSpPr/>
            <p:nvPr/>
          </p:nvSpPr>
          <p:spPr bwMode="auto">
            <a:xfrm>
              <a:off x="7654138" y="4829175"/>
              <a:ext cx="2357140" cy="487201"/>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11" name="Group 110">
              <a:extLst>
                <a:ext uri="{FF2B5EF4-FFF2-40B4-BE49-F238E27FC236}">
                  <a16:creationId xmlns:a16="http://schemas.microsoft.com/office/drawing/2014/main" id="{F29329AC-4FE2-4D68-8283-1CF431491466}"/>
                </a:ext>
              </a:extLst>
            </p:cNvPr>
            <p:cNvGrpSpPr/>
            <p:nvPr/>
          </p:nvGrpSpPr>
          <p:grpSpPr>
            <a:xfrm>
              <a:off x="8282703" y="3985633"/>
              <a:ext cx="1099832" cy="1071661"/>
              <a:chOff x="10191252" y="4226003"/>
              <a:chExt cx="958556" cy="934014"/>
            </a:xfrm>
          </p:grpSpPr>
          <p:sp>
            <p:nvSpPr>
              <p:cNvPr id="112" name="Oval 111">
                <a:extLst>
                  <a:ext uri="{FF2B5EF4-FFF2-40B4-BE49-F238E27FC236}">
                    <a16:creationId xmlns:a16="http://schemas.microsoft.com/office/drawing/2014/main" id="{03EBAD0C-BFFB-48DD-969B-DBE40FB6DAD6}"/>
                  </a:ext>
                  <a:ext uri="{C183D7F6-B498-43B3-948B-1728B52AA6E4}">
                    <adec:decorative xmlns:adec="http://schemas.microsoft.com/office/drawing/2017/decorative" val="1"/>
                  </a:ext>
                </a:extLst>
              </p:cNvPr>
              <p:cNvSpPr/>
              <p:nvPr/>
            </p:nvSpPr>
            <p:spPr bwMode="auto">
              <a:xfrm>
                <a:off x="10563030" y="4226003"/>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9DB406B0-D7A0-4BE7-836E-9A2588DB375B}"/>
                  </a:ext>
                  <a:ext uri="{C183D7F6-B498-43B3-948B-1728B52AA6E4}">
                    <adec:decorative xmlns:adec="http://schemas.microsoft.com/office/drawing/2017/decorative" val="1"/>
                  </a:ext>
                </a:extLst>
              </p:cNvPr>
              <p:cNvSpPr/>
              <p:nvPr/>
            </p:nvSpPr>
            <p:spPr bwMode="auto">
              <a:xfrm>
                <a:off x="10745412" y="4227471"/>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F7551ED1-A87B-46AC-BDAB-9B02F91435B6}"/>
                  </a:ext>
                  <a:ext uri="{C183D7F6-B498-43B3-948B-1728B52AA6E4}">
                    <adec:decorative xmlns:adec="http://schemas.microsoft.com/office/drawing/2017/decorative" val="1"/>
                  </a:ext>
                </a:extLst>
              </p:cNvPr>
              <p:cNvSpPr/>
              <p:nvPr/>
            </p:nvSpPr>
            <p:spPr bwMode="auto">
              <a:xfrm>
                <a:off x="10912892" y="429625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AED4CCE5-3902-42F9-9C47-34A401C6F269}"/>
                  </a:ext>
                  <a:ext uri="{C183D7F6-B498-43B3-948B-1728B52AA6E4}">
                    <adec:decorative xmlns:adec="http://schemas.microsoft.com/office/drawing/2017/decorative" val="1"/>
                  </a:ext>
                </a:extLst>
              </p:cNvPr>
              <p:cNvSpPr/>
              <p:nvPr/>
            </p:nvSpPr>
            <p:spPr bwMode="auto">
              <a:xfrm>
                <a:off x="11041333" y="4422829"/>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FA4FAD08-5C21-4AE4-86DF-7884192008CB}"/>
                  </a:ext>
                  <a:ext uri="{C183D7F6-B498-43B3-948B-1728B52AA6E4}">
                    <adec:decorative xmlns:adec="http://schemas.microsoft.com/office/drawing/2017/decorative" val="1"/>
                  </a:ext>
                </a:extLst>
              </p:cNvPr>
              <p:cNvSpPr/>
              <p:nvPr/>
            </p:nvSpPr>
            <p:spPr bwMode="auto">
              <a:xfrm>
                <a:off x="11108326" y="4587480"/>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239E3BF0-8455-42A4-8AB3-BE42ECF17686}"/>
                  </a:ext>
                  <a:ext uri="{C183D7F6-B498-43B3-948B-1728B52AA6E4}">
                    <adec:decorative xmlns:adec="http://schemas.microsoft.com/office/drawing/2017/decorative" val="1"/>
                  </a:ext>
                </a:extLst>
              </p:cNvPr>
              <p:cNvSpPr/>
              <p:nvPr/>
            </p:nvSpPr>
            <p:spPr bwMode="auto">
              <a:xfrm>
                <a:off x="10909158" y="505083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64A946EC-5CE4-4698-864E-D43DDCE5BEFF}"/>
                  </a:ext>
                  <a:ext uri="{C183D7F6-B498-43B3-948B-1728B52AA6E4}">
                    <adec:decorative xmlns:adec="http://schemas.microsoft.com/office/drawing/2017/decorative" val="1"/>
                  </a:ext>
                </a:extLst>
              </p:cNvPr>
              <p:cNvSpPr/>
              <p:nvPr/>
            </p:nvSpPr>
            <p:spPr bwMode="auto">
              <a:xfrm>
                <a:off x="10388609" y="504753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C3DCD5CA-551C-4585-966D-9EB73196DE1C}"/>
                  </a:ext>
                  <a:ext uri="{C183D7F6-B498-43B3-948B-1728B52AA6E4}">
                    <adec:decorative xmlns:adec="http://schemas.microsoft.com/office/drawing/2017/decorative" val="1"/>
                  </a:ext>
                </a:extLst>
              </p:cNvPr>
              <p:cNvSpPr/>
              <p:nvPr/>
            </p:nvSpPr>
            <p:spPr bwMode="auto">
              <a:xfrm>
                <a:off x="10191252" y="475829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E7E5571-B9D7-42C9-9198-37DDBAA2C132}"/>
                  </a:ext>
                  <a:ext uri="{C183D7F6-B498-43B3-948B-1728B52AA6E4}">
                    <adec:decorative xmlns:adec="http://schemas.microsoft.com/office/drawing/2017/decorative" val="1"/>
                  </a:ext>
                </a:extLst>
              </p:cNvPr>
              <p:cNvSpPr/>
              <p:nvPr/>
            </p:nvSpPr>
            <p:spPr bwMode="auto">
              <a:xfrm>
                <a:off x="10264506" y="441615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09387A8D-A80E-443A-915E-291AACB4168E}"/>
                  </a:ext>
                  <a:ext uri="{C183D7F6-B498-43B3-948B-1728B52AA6E4}">
                    <adec:decorative xmlns:adec="http://schemas.microsoft.com/office/drawing/2017/decorative" val="1"/>
                  </a:ext>
                </a:extLst>
              </p:cNvPr>
              <p:cNvSpPr/>
              <p:nvPr/>
            </p:nvSpPr>
            <p:spPr bwMode="auto">
              <a:xfrm>
                <a:off x="10393512" y="429141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CFD730D7-5D5A-4DD7-8B11-B305998160D0}"/>
                  </a:ext>
                  <a:ext uri="{C183D7F6-B498-43B3-948B-1728B52AA6E4}">
                    <adec:decorative xmlns:adec="http://schemas.microsoft.com/office/drawing/2017/decorative" val="1"/>
                  </a:ext>
                </a:extLst>
              </p:cNvPr>
              <p:cNvSpPr/>
              <p:nvPr/>
            </p:nvSpPr>
            <p:spPr bwMode="auto">
              <a:xfrm>
                <a:off x="10652429" y="42964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12D7C5EC-518E-45D0-918F-ED48F5A12842}"/>
                  </a:ext>
                  <a:ext uri="{C183D7F6-B498-43B3-948B-1728B52AA6E4}">
                    <adec:decorative xmlns:adec="http://schemas.microsoft.com/office/drawing/2017/decorative" val="1"/>
                  </a:ext>
                </a:extLst>
              </p:cNvPr>
              <p:cNvSpPr/>
              <p:nvPr/>
            </p:nvSpPr>
            <p:spPr bwMode="auto">
              <a:xfrm rot="1364879">
                <a:off x="10801643" y="4325635"/>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0C4BD4B6-1653-436A-9EA7-3C1BEA25F72A}"/>
                  </a:ext>
                  <a:ext uri="{C183D7F6-B498-43B3-948B-1728B52AA6E4}">
                    <adec:decorative xmlns:adec="http://schemas.microsoft.com/office/drawing/2017/decorative" val="1"/>
                  </a:ext>
                </a:extLst>
              </p:cNvPr>
              <p:cNvSpPr/>
              <p:nvPr/>
            </p:nvSpPr>
            <p:spPr bwMode="auto">
              <a:xfrm rot="2713327">
                <a:off x="10926901" y="4406845"/>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31A13758-9FDC-46A9-BE0A-306D92FD6169}"/>
                  </a:ext>
                  <a:ext uri="{C183D7F6-B498-43B3-948B-1728B52AA6E4}">
                    <adec:decorative xmlns:adec="http://schemas.microsoft.com/office/drawing/2017/decorative" val="1"/>
                  </a:ext>
                </a:extLst>
              </p:cNvPr>
              <p:cNvSpPr/>
              <p:nvPr/>
            </p:nvSpPr>
            <p:spPr bwMode="auto">
              <a:xfrm rot="4074515">
                <a:off x="11010538" y="4530049"/>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F6E91245-8851-4ED8-9BD1-078A55DF44AA}"/>
                  </a:ext>
                  <a:ext uri="{C183D7F6-B498-43B3-948B-1728B52AA6E4}">
                    <adec:decorative xmlns:adec="http://schemas.microsoft.com/office/drawing/2017/decorative" val="1"/>
                  </a:ext>
                </a:extLst>
              </p:cNvPr>
              <p:cNvSpPr/>
              <p:nvPr/>
            </p:nvSpPr>
            <p:spPr bwMode="auto">
              <a:xfrm rot="5400000">
                <a:off x="11038868"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387FE4BB-2125-4908-ADF1-6162C5185BCA}"/>
                  </a:ext>
                  <a:ext uri="{C183D7F6-B498-43B3-948B-1728B52AA6E4}">
                    <adec:decorative xmlns:adec="http://schemas.microsoft.com/office/drawing/2017/decorative" val="1"/>
                  </a:ext>
                </a:extLst>
              </p:cNvPr>
              <p:cNvSpPr/>
              <p:nvPr/>
            </p:nvSpPr>
            <p:spPr bwMode="auto">
              <a:xfrm rot="9482925">
                <a:off x="10508178" y="4323651"/>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78A35C49-87AD-41F5-AD11-B02F91326917}"/>
                  </a:ext>
                  <a:ext uri="{C183D7F6-B498-43B3-948B-1728B52AA6E4}">
                    <adec:decorative xmlns:adec="http://schemas.microsoft.com/office/drawing/2017/decorative" val="1"/>
                  </a:ext>
                </a:extLst>
              </p:cNvPr>
              <p:cNvSpPr/>
              <p:nvPr/>
            </p:nvSpPr>
            <p:spPr bwMode="auto">
              <a:xfrm rot="6769720">
                <a:off x="11008642" y="481680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BAB3AC01-B957-469F-AC58-6FA08A21279D}"/>
                  </a:ext>
                  <a:ext uri="{C183D7F6-B498-43B3-948B-1728B52AA6E4}">
                    <adec:decorative xmlns:adec="http://schemas.microsoft.com/office/drawing/2017/decorative" val="1"/>
                  </a:ext>
                </a:extLst>
              </p:cNvPr>
              <p:cNvSpPr/>
              <p:nvPr/>
            </p:nvSpPr>
            <p:spPr bwMode="auto">
              <a:xfrm rot="8148786">
                <a:off x="10921392" y="4940870"/>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8205061B-BEFB-4A8D-BB68-4F49E14FC174}"/>
                  </a:ext>
                  <a:ext uri="{C183D7F6-B498-43B3-948B-1728B52AA6E4}">
                    <adec:decorative xmlns:adec="http://schemas.microsoft.com/office/drawing/2017/decorative" val="1"/>
                  </a:ext>
                </a:extLst>
              </p:cNvPr>
              <p:cNvSpPr/>
              <p:nvPr/>
            </p:nvSpPr>
            <p:spPr bwMode="auto">
              <a:xfrm>
                <a:off x="10652429" y="5047057"/>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51117C93-E560-4DCC-AD2B-5963B1ACF0D9}"/>
                  </a:ext>
                  <a:ext uri="{C183D7F6-B498-43B3-948B-1728B52AA6E4}">
                    <adec:decorative xmlns:adec="http://schemas.microsoft.com/office/drawing/2017/decorative" val="1"/>
                  </a:ext>
                </a:extLst>
              </p:cNvPr>
              <p:cNvSpPr/>
              <p:nvPr/>
            </p:nvSpPr>
            <p:spPr bwMode="auto">
              <a:xfrm rot="1364879">
                <a:off x="10503216" y="50178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8B87854E-8FA6-46F9-9E1F-1385FFA42DFA}"/>
                  </a:ext>
                  <a:ext uri="{C183D7F6-B498-43B3-948B-1728B52AA6E4}">
                    <adec:decorative xmlns:adec="http://schemas.microsoft.com/office/drawing/2017/decorative" val="1"/>
                  </a:ext>
                </a:extLst>
              </p:cNvPr>
              <p:cNvSpPr/>
              <p:nvPr/>
            </p:nvSpPr>
            <p:spPr bwMode="auto">
              <a:xfrm rot="2713327">
                <a:off x="10379064" y="4935548"/>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704D5F95-3A57-44E3-8785-A17D95D60C3C}"/>
                  </a:ext>
                  <a:ext uri="{C183D7F6-B498-43B3-948B-1728B52AA6E4}">
                    <adec:decorative xmlns:adec="http://schemas.microsoft.com/office/drawing/2017/decorative" val="1"/>
                  </a:ext>
                </a:extLst>
              </p:cNvPr>
              <p:cNvSpPr/>
              <p:nvPr/>
            </p:nvSpPr>
            <p:spPr bwMode="auto">
              <a:xfrm>
                <a:off x="10260734" y="49209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38408981-E760-484A-8857-C7901B23D362}"/>
                  </a:ext>
                  <a:ext uri="{C183D7F6-B498-43B3-948B-1728B52AA6E4}">
                    <adec:decorative xmlns:adec="http://schemas.microsoft.com/office/drawing/2017/decorative" val="1"/>
                  </a:ext>
                </a:extLst>
              </p:cNvPr>
              <p:cNvSpPr/>
              <p:nvPr/>
            </p:nvSpPr>
            <p:spPr bwMode="auto">
              <a:xfrm rot="4074515">
                <a:off x="10295426" y="4812344"/>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8363B7A2-A1D1-4B52-9DD6-40E37AABB11B}"/>
                  </a:ext>
                  <a:ext uri="{C183D7F6-B498-43B3-948B-1728B52AA6E4}">
                    <adec:decorative xmlns:adec="http://schemas.microsoft.com/office/drawing/2017/decorative" val="1"/>
                  </a:ext>
                </a:extLst>
              </p:cNvPr>
              <p:cNvSpPr/>
              <p:nvPr/>
            </p:nvSpPr>
            <p:spPr bwMode="auto">
              <a:xfrm rot="5400000">
                <a:off x="10267096"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1590C526-2C93-4A98-92A9-C11DA016ACD0}"/>
                  </a:ext>
                  <a:ext uri="{C183D7F6-B498-43B3-948B-1728B52AA6E4}">
                    <adec:decorative xmlns:adec="http://schemas.microsoft.com/office/drawing/2017/decorative" val="1"/>
                  </a:ext>
                </a:extLst>
              </p:cNvPr>
              <p:cNvSpPr/>
              <p:nvPr/>
            </p:nvSpPr>
            <p:spPr bwMode="auto">
              <a:xfrm rot="6769720">
                <a:off x="10297323" y="4525586"/>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A131B6E-E981-443A-8641-FFB4DA4256CF}"/>
                  </a:ext>
                  <a:ext uri="{C183D7F6-B498-43B3-948B-1728B52AA6E4}">
                    <adec:decorative xmlns:adec="http://schemas.microsoft.com/office/drawing/2017/decorative" val="1"/>
                  </a:ext>
                </a:extLst>
              </p:cNvPr>
              <p:cNvSpPr/>
              <p:nvPr/>
            </p:nvSpPr>
            <p:spPr bwMode="auto">
              <a:xfrm>
                <a:off x="10192081" y="45790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FAFB3E17-98AF-414B-BCF6-ED50175CC6D9}"/>
                  </a:ext>
                  <a:ext uri="{C183D7F6-B498-43B3-948B-1728B52AA6E4}">
                    <adec:decorative xmlns:adec="http://schemas.microsoft.com/office/drawing/2017/decorative" val="1"/>
                  </a:ext>
                </a:extLst>
              </p:cNvPr>
              <p:cNvSpPr/>
              <p:nvPr/>
            </p:nvSpPr>
            <p:spPr bwMode="auto">
              <a:xfrm rot="8148786">
                <a:off x="10383467" y="4402627"/>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CA447414-087C-4D8D-B4B0-43AA2048C04F}"/>
                  </a:ext>
                  <a:ext uri="{C183D7F6-B498-43B3-948B-1728B52AA6E4}">
                    <adec:decorative xmlns:adec="http://schemas.microsoft.com/office/drawing/2017/decorative" val="1"/>
                  </a:ext>
                </a:extLst>
              </p:cNvPr>
              <p:cNvSpPr/>
              <p:nvPr/>
            </p:nvSpPr>
            <p:spPr bwMode="auto">
              <a:xfrm>
                <a:off x="11109457" y="476467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EB91A385-5884-4A66-B910-2E3102B769B0}"/>
                  </a:ext>
                  <a:ext uri="{C183D7F6-B498-43B3-948B-1728B52AA6E4}">
                    <adec:decorative xmlns:adec="http://schemas.microsoft.com/office/drawing/2017/decorative" val="1"/>
                  </a:ext>
                </a:extLst>
              </p:cNvPr>
              <p:cNvSpPr/>
              <p:nvPr/>
            </p:nvSpPr>
            <p:spPr bwMode="auto">
              <a:xfrm>
                <a:off x="11039295" y="492756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EF83C976-C4FA-4096-B1BD-F592BAEAAA4B}"/>
                  </a:ext>
                  <a:ext uri="{C183D7F6-B498-43B3-948B-1728B52AA6E4}">
                    <adec:decorative xmlns:adec="http://schemas.microsoft.com/office/drawing/2017/decorative" val="1"/>
                  </a:ext>
                </a:extLst>
              </p:cNvPr>
              <p:cNvSpPr/>
              <p:nvPr/>
            </p:nvSpPr>
            <p:spPr bwMode="auto">
              <a:xfrm rot="9482925">
                <a:off x="10796681" y="5019848"/>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188C7B60-B210-4A3C-9793-C88CCC8A95D0}"/>
                  </a:ext>
                  <a:ext uri="{C183D7F6-B498-43B3-948B-1728B52AA6E4}">
                    <adec:decorative xmlns:adec="http://schemas.microsoft.com/office/drawing/2017/decorative" val="1"/>
                  </a:ext>
                </a:extLst>
              </p:cNvPr>
              <p:cNvSpPr/>
              <p:nvPr/>
            </p:nvSpPr>
            <p:spPr bwMode="auto">
              <a:xfrm>
                <a:off x="10751164" y="511683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5F95D93-86C9-432D-92BE-EBA1433D6E7D}"/>
                  </a:ext>
                  <a:ext uri="{C183D7F6-B498-43B3-948B-1728B52AA6E4}">
                    <adec:decorative xmlns:adec="http://schemas.microsoft.com/office/drawing/2017/decorative" val="1"/>
                  </a:ext>
                </a:extLst>
              </p:cNvPr>
              <p:cNvSpPr/>
              <p:nvPr/>
            </p:nvSpPr>
            <p:spPr bwMode="auto">
              <a:xfrm>
                <a:off x="10552657" y="512077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4" name="Group 143">
                <a:extLst>
                  <a:ext uri="{FF2B5EF4-FFF2-40B4-BE49-F238E27FC236}">
                    <a16:creationId xmlns:a16="http://schemas.microsoft.com/office/drawing/2014/main" id="{44B16389-1D77-4728-AB47-1DFCFB26A225}"/>
                  </a:ext>
                </a:extLst>
              </p:cNvPr>
              <p:cNvGrpSpPr/>
              <p:nvPr/>
            </p:nvGrpSpPr>
            <p:grpSpPr>
              <a:xfrm>
                <a:off x="10201846" y="4235915"/>
                <a:ext cx="935858" cy="912038"/>
                <a:chOff x="10070982" y="4157271"/>
                <a:chExt cx="1048178" cy="1021505"/>
              </a:xfrm>
            </p:grpSpPr>
            <p:grpSp>
              <p:nvGrpSpPr>
                <p:cNvPr id="146" name="Group 145">
                  <a:extLst>
                    <a:ext uri="{FF2B5EF4-FFF2-40B4-BE49-F238E27FC236}">
                      <a16:creationId xmlns:a16="http://schemas.microsoft.com/office/drawing/2014/main" id="{DA2FA085-C66E-426D-8247-FAD70AAE543E}"/>
                    </a:ext>
                  </a:extLst>
                </p:cNvPr>
                <p:cNvGrpSpPr/>
                <p:nvPr/>
              </p:nvGrpSpPr>
              <p:grpSpPr>
                <a:xfrm>
                  <a:off x="10431710" y="5056317"/>
                  <a:ext cx="324422" cy="118047"/>
                  <a:chOff x="27009725" y="8105775"/>
                  <a:chExt cx="908051" cy="339725"/>
                </a:xfrm>
              </p:grpSpPr>
              <p:cxnSp>
                <p:nvCxnSpPr>
                  <p:cNvPr id="149" name="Straight Connector 148">
                    <a:extLst>
                      <a:ext uri="{FF2B5EF4-FFF2-40B4-BE49-F238E27FC236}">
                        <a16:creationId xmlns:a16="http://schemas.microsoft.com/office/drawing/2014/main" id="{47DC7B42-A4D5-4826-899C-121BB5BD86DA}"/>
                      </a:ext>
                      <a:ext uri="{C183D7F6-B498-43B3-948B-1728B52AA6E4}">
                        <adec:decorative xmlns:adec="http://schemas.microsoft.com/office/drawing/2017/decorative" val="1"/>
                      </a:ext>
                    </a:extLst>
                  </p:cNvPr>
                  <p:cNvCxnSpPr>
                    <a:cxnSpLocks/>
                  </p:cNvCxnSpPr>
                  <p:nvPr/>
                </p:nvCxnSpPr>
                <p:spPr>
                  <a:xfrm>
                    <a:off x="27009725" y="8105775"/>
                    <a:ext cx="149225" cy="3365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50" name="Straight Connector 149">
                    <a:extLst>
                      <a:ext uri="{FF2B5EF4-FFF2-40B4-BE49-F238E27FC236}">
                        <a16:creationId xmlns:a16="http://schemas.microsoft.com/office/drawing/2014/main" id="{61D1DD5F-5B0D-44FE-B35E-29B9DA0EEBFF}"/>
                      </a:ext>
                      <a:ext uri="{C183D7F6-B498-43B3-948B-1728B52AA6E4}">
                        <adec:decorative xmlns:adec="http://schemas.microsoft.com/office/drawing/2017/decorative" val="1"/>
                      </a:ext>
                    </a:extLst>
                  </p:cNvPr>
                  <p:cNvCxnSpPr>
                    <a:cxnSpLocks/>
                  </p:cNvCxnSpPr>
                  <p:nvPr/>
                </p:nvCxnSpPr>
                <p:spPr>
                  <a:xfrm flipH="1">
                    <a:off x="27162126" y="8197850"/>
                    <a:ext cx="314324" cy="2476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51" name="Straight Connector 150">
                    <a:extLst>
                      <a:ext uri="{FF2B5EF4-FFF2-40B4-BE49-F238E27FC236}">
                        <a16:creationId xmlns:a16="http://schemas.microsoft.com/office/drawing/2014/main" id="{5FB8747F-C6A2-435D-BD94-9086860D0DA8}"/>
                      </a:ext>
                      <a:ext uri="{C183D7F6-B498-43B3-948B-1728B52AA6E4}">
                        <adec:decorative xmlns:adec="http://schemas.microsoft.com/office/drawing/2017/decorative" val="1"/>
                      </a:ext>
                    </a:extLst>
                  </p:cNvPr>
                  <p:cNvCxnSpPr>
                    <a:cxnSpLocks/>
                  </p:cNvCxnSpPr>
                  <p:nvPr/>
                </p:nvCxnSpPr>
                <p:spPr>
                  <a:xfrm>
                    <a:off x="27473275" y="8201025"/>
                    <a:ext cx="307975" cy="225425"/>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52" name="Straight Connector 151">
                    <a:extLst>
                      <a:ext uri="{FF2B5EF4-FFF2-40B4-BE49-F238E27FC236}">
                        <a16:creationId xmlns:a16="http://schemas.microsoft.com/office/drawing/2014/main" id="{14CFBC84-29FF-4955-8A65-7CBA1FCAAEC0}"/>
                      </a:ext>
                      <a:ext uri="{C183D7F6-B498-43B3-948B-1728B52AA6E4}">
                        <adec:decorative xmlns:adec="http://schemas.microsoft.com/office/drawing/2017/decorative" val="1"/>
                      </a:ext>
                    </a:extLst>
                  </p:cNvPr>
                  <p:cNvCxnSpPr>
                    <a:cxnSpLocks/>
                  </p:cNvCxnSpPr>
                  <p:nvPr/>
                </p:nvCxnSpPr>
                <p:spPr>
                  <a:xfrm flipH="1">
                    <a:off x="27771725" y="8105775"/>
                    <a:ext cx="146051" cy="311150"/>
                  </a:xfrm>
                  <a:prstGeom prst="line">
                    <a:avLst/>
                  </a:prstGeom>
                  <a:noFill/>
                  <a:ln w="9525" cap="rnd">
                    <a:gradFill flip="none" rotWithShape="1">
                      <a:gsLst>
                        <a:gs pos="0">
                          <a:srgbClr val="50E6FF"/>
                        </a:gs>
                        <a:gs pos="100000">
                          <a:srgbClr val="0078D4"/>
                        </a:gs>
                      </a:gsLst>
                      <a:lin ang="18900000" scaled="1"/>
                      <a:tileRect/>
                    </a:gradFill>
                    <a:prstDash val="solid"/>
                    <a:round/>
                  </a:ln>
                </p:spPr>
              </p:cxnSp>
            </p:grpSp>
            <p:sp>
              <p:nvSpPr>
                <p:cNvPr id="147" name="Freeform: Shape 146">
                  <a:extLst>
                    <a:ext uri="{FF2B5EF4-FFF2-40B4-BE49-F238E27FC236}">
                      <a16:creationId xmlns:a16="http://schemas.microsoft.com/office/drawing/2014/main" id="{0DDD4B8E-D081-4D4B-BF48-FCB298913985}"/>
                    </a:ext>
                    <a:ext uri="{C183D7F6-B498-43B3-948B-1728B52AA6E4}">
                      <adec:decorative xmlns:adec="http://schemas.microsoft.com/office/drawing/2017/decorative" val="1"/>
                    </a:ext>
                  </a:extLst>
                </p:cNvPr>
                <p:cNvSpPr/>
                <p:nvPr/>
              </p:nvSpPr>
              <p:spPr bwMode="auto">
                <a:xfrm>
                  <a:off x="10299862" y="5091257"/>
                  <a:ext cx="589190" cy="87519"/>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mn-ea"/>
                    <a:cs typeface="+mn-cs"/>
                  </a:endParaRPr>
                </a:p>
              </p:txBody>
            </p:sp>
            <p:sp>
              <p:nvSpPr>
                <p:cNvPr id="148" name="Blue outlines">
                  <a:extLst>
                    <a:ext uri="{FF2B5EF4-FFF2-40B4-BE49-F238E27FC236}">
                      <a16:creationId xmlns:a16="http://schemas.microsoft.com/office/drawing/2014/main" id="{E0DC5382-FE8F-4FC0-987D-755CC88D59FC}"/>
                    </a:ext>
                    <a:ext uri="{C183D7F6-B498-43B3-948B-1728B52AA6E4}">
                      <adec:decorative xmlns:adec="http://schemas.microsoft.com/office/drawing/2017/decorative" val="1"/>
                    </a:ext>
                  </a:extLst>
                </p:cNvPr>
                <p:cNvSpPr/>
                <p:nvPr/>
              </p:nvSpPr>
              <p:spPr>
                <a:xfrm>
                  <a:off x="10070982" y="4157271"/>
                  <a:ext cx="1048178" cy="935620"/>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45" name="cloud 4">
                <a:extLst>
                  <a:ext uri="{FF2B5EF4-FFF2-40B4-BE49-F238E27FC236}">
                    <a16:creationId xmlns:a16="http://schemas.microsoft.com/office/drawing/2014/main" id="{AE0C8A3E-16AD-40F0-9B70-B7E5F93B2830}"/>
                  </a:ext>
                  <a:ext uri="{C183D7F6-B498-43B3-948B-1728B52AA6E4}">
                    <adec:decorative xmlns:adec="http://schemas.microsoft.com/office/drawing/2017/decorative" val="1"/>
                  </a:ext>
                </a:extLst>
              </p:cNvPr>
              <p:cNvSpPr>
                <a:spLocks noChangeAspect="1"/>
              </p:cNvSpPr>
              <p:nvPr/>
            </p:nvSpPr>
            <p:spPr bwMode="auto">
              <a:xfrm flipV="1">
                <a:off x="10451606" y="4550508"/>
                <a:ext cx="437850" cy="23475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58" name="Content Placeholder 5">
            <a:extLst>
              <a:ext uri="{FF2B5EF4-FFF2-40B4-BE49-F238E27FC236}">
                <a16:creationId xmlns:a16="http://schemas.microsoft.com/office/drawing/2014/main" id="{945EBDA9-2009-423E-99E8-493102EEB348}"/>
              </a:ext>
              <a:ext uri="{C183D7F6-B498-43B3-948B-1728B52AA6E4}">
                <adec:decorative xmlns:adec="http://schemas.microsoft.com/office/drawing/2017/decorative" val="0"/>
              </a:ext>
            </a:extLst>
          </p:cNvPr>
          <p:cNvSpPr txBox="1">
            <a:spLocks/>
          </p:cNvSpPr>
          <p:nvPr/>
        </p:nvSpPr>
        <p:spPr>
          <a:xfrm>
            <a:off x="7898611" y="4882868"/>
            <a:ext cx="2357138" cy="677108"/>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2" fontAlgn="base">
              <a:spcBef>
                <a:spcPct val="0"/>
              </a:spcBef>
              <a:spcAft>
                <a:spcPct val="0"/>
              </a:spcAft>
              <a:buSzTx/>
              <a:defRPr/>
            </a:pPr>
            <a:r>
              <a:rPr lang="en-US" sz="1600" kern="0" spc="0" dirty="0">
                <a:gradFill>
                  <a:gsLst>
                    <a:gs pos="0">
                      <a:schemeClr val="tx1"/>
                    </a:gs>
                    <a:gs pos="100000">
                      <a:schemeClr val="tx1"/>
                    </a:gs>
                  </a:gsLst>
                  <a:lin ang="5400000" scaled="0"/>
                </a:gradFill>
                <a:cs typeface="Segoe UI" pitchFamily="34" charset="0"/>
              </a:rPr>
              <a:t>Extend to the edge</a:t>
            </a:r>
            <a:br>
              <a:rPr lang="en-US" sz="1600" kern="0" spc="0" dirty="0">
                <a:gradFill>
                  <a:gsLst>
                    <a:gs pos="0">
                      <a:schemeClr val="tx1"/>
                    </a:gs>
                    <a:gs pos="100000">
                      <a:schemeClr val="tx1"/>
                    </a:gs>
                  </a:gsLst>
                  <a:lin ang="5400000" scaled="0"/>
                </a:gradFill>
                <a:cs typeface="Segoe UI" pitchFamily="34" charset="0"/>
              </a:rPr>
            </a:br>
            <a:r>
              <a:rPr lang="en-US" sz="1600" kern="0" spc="0" dirty="0">
                <a:gradFill>
                  <a:gsLst>
                    <a:gs pos="0">
                      <a:schemeClr val="tx1"/>
                    </a:gs>
                    <a:gs pos="100000">
                      <a:schemeClr val="tx1"/>
                    </a:gs>
                  </a:gsLst>
                  <a:lin ang="5400000" scaled="0"/>
                </a:gradFill>
                <a:cs typeface="Segoe UI" pitchFamily="34" charset="0"/>
              </a:rPr>
              <a:t>with </a:t>
            </a:r>
            <a:r>
              <a:rPr lang="en-US" sz="1600" kern="0" spc="0" dirty="0">
                <a:gradFill>
                  <a:gsLst>
                    <a:gs pos="0">
                      <a:schemeClr val="tx2"/>
                    </a:gs>
                    <a:gs pos="100000">
                      <a:schemeClr val="tx2"/>
                    </a:gs>
                  </a:gsLst>
                  <a:lin ang="5400000" scaled="0"/>
                </a:gradFill>
                <a:cs typeface="Segoe UI" pitchFamily="34" charset="0"/>
              </a:rPr>
              <a:t>Azure IoT</a:t>
            </a:r>
          </a:p>
        </p:txBody>
      </p:sp>
    </p:spTree>
    <p:extLst>
      <p:ext uri="{BB962C8B-B14F-4D97-AF65-F5344CB8AC3E}">
        <p14:creationId xmlns:p14="http://schemas.microsoft.com/office/powerpoint/2010/main" val="3198245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animEffect transition="in" filter="fade">
                                      <p:cBhvr>
                                        <p:cTn id="7" dur="500"/>
                                        <p:tgtEl>
                                          <p:spTgt spid="153">
                                            <p:txEl>
                                              <p:pRg st="0" end="0"/>
                                            </p:txEl>
                                          </p:spTgt>
                                        </p:tgtEl>
                                      </p:cBhvr>
                                    </p:animEffect>
                                  </p:childTnLst>
                                </p:cTn>
                              </p:par>
                              <p:par>
                                <p:cTn id="8" presetID="42" presetClass="path" presetSubtype="0" decel="100000" fill="hold" grpId="1" nodeType="withEffect">
                                  <p:stCondLst>
                                    <p:cond delay="0"/>
                                  </p:stCondLst>
                                  <p:childTnLst>
                                    <p:animMotion origin="layout" path="M -6.25E-7 2.22222E-6 L -6.25E-7 0.02453 " pathEditMode="relative" rAng="0" ptsTypes="AA">
                                      <p:cBhvr>
                                        <p:cTn id="9" dur="500" spd="-100000" fill="hold"/>
                                        <p:tgtEl>
                                          <p:spTgt spid="153">
                                            <p:txEl>
                                              <p:pRg st="0" end="0"/>
                                            </p:txEl>
                                          </p:spTgt>
                                        </p:tgtEl>
                                        <p:attrNameLst>
                                          <p:attrName>ppt_x</p:attrName>
                                          <p:attrName>ppt_y</p:attrName>
                                        </p:attrNameLst>
                                      </p:cBhvr>
                                      <p:rCtr x="0" y="1227"/>
                                    </p:animMotion>
                                  </p:childTnLst>
                                </p:cTn>
                              </p:par>
                              <p:par>
                                <p:cTn id="10" presetID="10" presetClass="entr" presetSubtype="0" fill="hold" grpId="0" nodeType="withEffect">
                                  <p:stCondLst>
                                    <p:cond delay="0"/>
                                  </p:stCondLst>
                                  <p:childTnLst>
                                    <p:set>
                                      <p:cBhvr>
                                        <p:cTn id="11" dur="1" fill="hold">
                                          <p:stCondLst>
                                            <p:cond delay="0"/>
                                          </p:stCondLst>
                                        </p:cTn>
                                        <p:tgtEl>
                                          <p:spTgt spid="59">
                                            <p:bg/>
                                          </p:spTgt>
                                        </p:tgtEl>
                                        <p:attrNameLst>
                                          <p:attrName>style.visibility</p:attrName>
                                        </p:attrNameLst>
                                      </p:cBhvr>
                                      <p:to>
                                        <p:strVal val="visible"/>
                                      </p:to>
                                    </p:set>
                                    <p:animEffect transition="in" filter="fade">
                                      <p:cBhvr>
                                        <p:cTn id="12" dur="500"/>
                                        <p:tgtEl>
                                          <p:spTgt spid="59">
                                            <p:bg/>
                                          </p:spTgt>
                                        </p:tgtEl>
                                      </p:cBhvr>
                                    </p:animEffect>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fade">
                                      <p:cBhvr>
                                        <p:cTn id="15" dur="500"/>
                                        <p:tgtEl>
                                          <p:spTgt spid="59">
                                            <p:txEl>
                                              <p:pRg st="0" end="0"/>
                                            </p:txEl>
                                          </p:spTgt>
                                        </p:tgtEl>
                                      </p:cBhvr>
                                    </p:animEffect>
                                  </p:childTnLst>
                                </p:cTn>
                              </p:par>
                              <p:par>
                                <p:cTn id="16" presetID="42" presetClass="path" presetSubtype="0" decel="100000" fill="hold" grpId="1" nodeType="withEffect">
                                  <p:stCondLst>
                                    <p:cond delay="0"/>
                                  </p:stCondLst>
                                  <p:childTnLst>
                                    <p:animMotion origin="layout" path="M 0 -4.81481E-6 L 0 0.02454 " pathEditMode="relative" rAng="0" ptsTypes="AA">
                                      <p:cBhvr>
                                        <p:cTn id="17" dur="500" spd="-100000" fill="hold"/>
                                        <p:tgtEl>
                                          <p:spTgt spid="59">
                                            <p:bg/>
                                          </p:spTgt>
                                        </p:tgtEl>
                                        <p:attrNameLst>
                                          <p:attrName>ppt_x</p:attrName>
                                          <p:attrName>ppt_y</p:attrName>
                                        </p:attrNameLst>
                                      </p:cBhvr>
                                      <p:rCtr x="0" y="1227"/>
                                    </p:animMotion>
                                  </p:childTnLst>
                                </p:cTn>
                              </p:par>
                              <p:par>
                                <p:cTn id="18" presetID="42" presetClass="path" presetSubtype="0" decel="100000" fill="hold" grpId="1" nodeType="withEffect" nodePh="1">
                                  <p:stCondLst>
                                    <p:cond delay="0"/>
                                  </p:stCondLst>
                                  <p:endCondLst>
                                    <p:cond evt="begin" delay="0">
                                      <p:tn val="18"/>
                                    </p:cond>
                                  </p:endCondLst>
                                  <p:childTnLst>
                                    <p:animMotion origin="layout" path="M 0 -4.81481E-6 L 0 0.02454 " pathEditMode="relative" rAng="0" ptsTypes="AA">
                                      <p:cBhvr>
                                        <p:cTn id="19" dur="500" spd="-100000" fill="hold"/>
                                        <p:tgtEl>
                                          <p:spTgt spid="59">
                                            <p:txEl>
                                              <p:pRg st="0" end="0"/>
                                            </p:txEl>
                                          </p:spTgt>
                                        </p:tgtEl>
                                        <p:attrNameLst>
                                          <p:attrName>ppt_x</p:attrName>
                                          <p:attrName>ppt_y</p:attrName>
                                        </p:attrNameLst>
                                      </p:cBhvr>
                                      <p:rCtr x="0" y="1227"/>
                                    </p:animMotion>
                                  </p:childTnLst>
                                </p:cTn>
                              </p:par>
                              <p:par>
                                <p:cTn id="20" presetID="10" presetClass="entr" presetSubtype="0" fill="hold" nodeType="withEffect">
                                  <p:stCondLst>
                                    <p:cond delay="30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42" presetClass="path" presetSubtype="0" decel="100000" fill="hold" nodeType="withEffect">
                                  <p:stCondLst>
                                    <p:cond delay="300"/>
                                  </p:stCondLst>
                                  <p:childTnLst>
                                    <p:animMotion origin="layout" path="M 0 -4.24875E-6 L 0 0.02452 " pathEditMode="relative" rAng="0" ptsTypes="AA">
                                      <p:cBhvr>
                                        <p:cTn id="24" dur="500" spd="-100000" fill="hold"/>
                                        <p:tgtEl>
                                          <p:spTgt spid="96"/>
                                        </p:tgtEl>
                                        <p:attrNameLst>
                                          <p:attrName>ppt_x</p:attrName>
                                          <p:attrName>ppt_y</p:attrName>
                                        </p:attrNameLst>
                                      </p:cBhvr>
                                      <p:rCtr x="0" y="1226"/>
                                    </p:animMotion>
                                  </p:childTnLst>
                                </p:cTn>
                              </p:par>
                              <p:par>
                                <p:cTn id="25" presetID="10" presetClass="entr" presetSubtype="0" fill="hold" nodeType="withEffect">
                                  <p:stCondLst>
                                    <p:cond delay="3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nodeType="withEffect">
                                  <p:stCondLst>
                                    <p:cond delay="300"/>
                                  </p:stCondLst>
                                  <p:childTnLst>
                                    <p:animMotion origin="layout" path="M 0 -4.24875E-6 L 0 0.02452 " pathEditMode="relative" rAng="0" ptsTypes="AA">
                                      <p:cBhvr>
                                        <p:cTn id="29" dur="500" spd="-100000" fill="hold"/>
                                        <p:tgtEl>
                                          <p:spTgt spid="5"/>
                                        </p:tgtEl>
                                        <p:attrNameLst>
                                          <p:attrName>ppt_x</p:attrName>
                                          <p:attrName>ppt_y</p:attrName>
                                        </p:attrNameLst>
                                      </p:cBhvr>
                                      <p:rCtr x="0" y="1226"/>
                                    </p:animMotion>
                                  </p:childTnLst>
                                </p:cTn>
                              </p:par>
                              <p:par>
                                <p:cTn id="30" presetID="10" presetClass="entr" presetSubtype="0" fill="hold" nodeType="withEffect">
                                  <p:stCondLst>
                                    <p:cond delay="30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par>
                                <p:cTn id="33" presetID="42" presetClass="path" presetSubtype="0" decel="100000" fill="hold" nodeType="withEffect">
                                  <p:stCondLst>
                                    <p:cond delay="300"/>
                                  </p:stCondLst>
                                  <p:childTnLst>
                                    <p:animMotion origin="layout" path="M 4.67194E-6 1.39809E-6 L 4.67194E-6 0.02451 " pathEditMode="relative" rAng="0" ptsTypes="AA">
                                      <p:cBhvr>
                                        <p:cTn id="34" dur="500" spd="-100000" fill="hold"/>
                                        <p:tgtEl>
                                          <p:spTgt spid="109"/>
                                        </p:tgtEl>
                                        <p:attrNameLst>
                                          <p:attrName>ppt_x</p:attrName>
                                          <p:attrName>ppt_y</p:attrName>
                                        </p:attrNameLst>
                                      </p:cBhvr>
                                      <p:rCtr x="0" y="1226"/>
                                    </p:animMotion>
                                  </p:childTnLst>
                                </p:cTn>
                              </p:par>
                              <p:par>
                                <p:cTn id="35" presetID="1" presetClass="entr" presetSubtype="0" fill="hold" nodeType="withEffect">
                                  <p:stCondLst>
                                    <p:cond delay="0"/>
                                  </p:stCondLst>
                                  <p:childTnLst>
                                    <p:set>
                                      <p:cBhvr>
                                        <p:cTn id="36" dur="1" fill="hold">
                                          <p:stCondLst>
                                            <p:cond delay="299"/>
                                          </p:stCondLst>
                                        </p:cTn>
                                        <p:tgtEl>
                                          <p:spTgt spid="60"/>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300" fill="hold"/>
                                        <p:tgtEl>
                                          <p:spTgt spid="60"/>
                                        </p:tgtEl>
                                      </p:cBhvr>
                                      <p:by x="0" y="100000"/>
                                    </p:animScale>
                                  </p:childTnLst>
                                </p:cTn>
                              </p:par>
                              <p:par>
                                <p:cTn id="39" presetID="63" presetClass="path" presetSubtype="0" accel="100000" autoRev="1" fill="hold" nodeType="withEffect">
                                  <p:stCondLst>
                                    <p:cond delay="0"/>
                                  </p:stCondLst>
                                  <p:childTnLst>
                                    <p:animMotion origin="layout" path="M -1.13097E-6 4.17612E-7 L 0.08233 4.17612E-7 " pathEditMode="relative" rAng="0" ptsTypes="AA">
                                      <p:cBhvr>
                                        <p:cTn id="40" dur="300" fill="hold"/>
                                        <p:tgtEl>
                                          <p:spTgt spid="60"/>
                                        </p:tgtEl>
                                        <p:attrNameLst>
                                          <p:attrName>ppt_x</p:attrName>
                                          <p:attrName>ppt_y</p:attrName>
                                        </p:attrNameLst>
                                      </p:cBhvr>
                                      <p:rCtr x="4110" y="0"/>
                                    </p:animMotion>
                                  </p:childTnLst>
                                </p:cTn>
                              </p:par>
                              <p:par>
                                <p:cTn id="41" presetID="1" presetClass="entr" presetSubtype="0" fill="hold" nodeType="withEffect">
                                  <p:stCondLst>
                                    <p:cond delay="0"/>
                                  </p:stCondLst>
                                  <p:childTnLst>
                                    <p:set>
                                      <p:cBhvr>
                                        <p:cTn id="42" dur="1" fill="hold">
                                          <p:stCondLst>
                                            <p:cond delay="299"/>
                                          </p:stCondLst>
                                        </p:cTn>
                                        <p:tgtEl>
                                          <p:spTgt spid="63"/>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300" fill="hold"/>
                                        <p:tgtEl>
                                          <p:spTgt spid="63"/>
                                        </p:tgtEl>
                                      </p:cBhvr>
                                      <p:by x="0" y="100000"/>
                                    </p:animScale>
                                  </p:childTnLst>
                                </p:cTn>
                              </p:par>
                              <p:par>
                                <p:cTn id="45" presetID="63" presetClass="path" presetSubtype="0" accel="100000" autoRev="1" fill="hold" nodeType="withEffect">
                                  <p:stCondLst>
                                    <p:cond delay="0"/>
                                  </p:stCondLst>
                                  <p:childTnLst>
                                    <p:animMotion origin="layout" path="M 4.0771E-6 4.17612E-7 L -0.08349 4.17612E-7 " pathEditMode="relative" rAng="0" ptsTypes="AA">
                                      <p:cBhvr>
                                        <p:cTn id="46" dur="300" fill="hold"/>
                                        <p:tgtEl>
                                          <p:spTgt spid="63"/>
                                        </p:tgtEl>
                                        <p:attrNameLst>
                                          <p:attrName>ppt_x</p:attrName>
                                          <p:attrName>ppt_y</p:attrName>
                                        </p:attrNameLst>
                                      </p:cBhvr>
                                      <p:rCtr x="-4174" y="0"/>
                                    </p:animMotion>
                                  </p:childTnLst>
                                </p:cTn>
                              </p:par>
                              <p:par>
                                <p:cTn id="47" presetID="10" presetClass="entr" presetSubtype="0" fill="hold" grpId="0" nodeType="withEffect">
                                  <p:stCondLst>
                                    <p:cond delay="30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4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42" presetClass="path" presetSubtype="0" decel="100000" fill="hold" grpId="1" nodeType="withEffect">
                                  <p:stCondLst>
                                    <p:cond delay="400"/>
                                  </p:stCondLst>
                                  <p:childTnLst>
                                    <p:animMotion origin="layout" path="M -4.67194E-6 -2.0699E-6 L -4.67194E-6 0.02451 " pathEditMode="relative" rAng="0" ptsTypes="AA">
                                      <p:cBhvr>
                                        <p:cTn id="54" dur="500" spd="-100000" fill="hold"/>
                                        <p:tgtEl>
                                          <p:spTgt spid="56"/>
                                        </p:tgtEl>
                                        <p:attrNameLst>
                                          <p:attrName>ppt_x</p:attrName>
                                          <p:attrName>ppt_y</p:attrName>
                                        </p:attrNameLst>
                                      </p:cBhvr>
                                      <p:rCtr x="0" y="1226"/>
                                    </p:animMotion>
                                  </p:childTnLst>
                                </p:cTn>
                              </p:par>
                              <p:par>
                                <p:cTn id="55" presetID="10" presetClass="entr" presetSubtype="0" fill="hold" grpId="0" nodeType="withEffect">
                                  <p:stCondLst>
                                    <p:cond delay="40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42" presetClass="path" presetSubtype="0" decel="100000" fill="hold" grpId="1" nodeType="withEffect">
                                  <p:stCondLst>
                                    <p:cond delay="400"/>
                                  </p:stCondLst>
                                  <p:childTnLst>
                                    <p:animMotion origin="layout" path="M 0 1.76123E-6 L 0 0.02451 " pathEditMode="relative" rAng="0" ptsTypes="AA">
                                      <p:cBhvr>
                                        <p:cTn id="59" dur="500" spd="-100000" fill="hold"/>
                                        <p:tgtEl>
                                          <p:spTgt spid="57"/>
                                        </p:tgtEl>
                                        <p:attrNameLst>
                                          <p:attrName>ppt_x</p:attrName>
                                          <p:attrName>ppt_y</p:attrName>
                                        </p:attrNameLst>
                                      </p:cBhvr>
                                      <p:rCtr x="0" y="1226"/>
                                    </p:animMotion>
                                  </p:childTnLst>
                                </p:cTn>
                              </p:par>
                              <p:par>
                                <p:cTn id="60" presetID="10" presetClass="entr" presetSubtype="0" fill="hold" grpId="0" nodeType="withEffect">
                                  <p:stCondLst>
                                    <p:cond delay="40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par>
                                <p:cTn id="63" presetID="42" presetClass="path" presetSubtype="0" decel="100000" fill="hold" grpId="1" nodeType="withEffect">
                                  <p:stCondLst>
                                    <p:cond delay="400"/>
                                  </p:stCondLst>
                                  <p:childTnLst>
                                    <p:animMotion origin="layout" path="M 4.67194E-6 -2.0699E-6 L 4.67194E-6 0.02451 " pathEditMode="relative" rAng="0" ptsTypes="AA">
                                      <p:cBhvr>
                                        <p:cTn id="64" dur="500" spd="-100000" fill="hold"/>
                                        <p:tgtEl>
                                          <p:spTgt spid="58"/>
                                        </p:tgtEl>
                                        <p:attrNameLst>
                                          <p:attrName>ppt_x</p:attrName>
                                          <p:attrName>ppt_y</p:attrName>
                                        </p:attrNameLst>
                                      </p:cBhvr>
                                      <p:rCtr x="0" y="12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animBg="1"/>
      <p:bldP spid="59" grpId="1" uiExpand="1" build="p" animBg="1"/>
      <p:bldP spid="153" grpId="0" build="p"/>
      <p:bldP spid="153" grpId="1" build="p"/>
      <p:bldP spid="55" grpId="0"/>
      <p:bldP spid="56" grpId="0"/>
      <p:bldP spid="56" grpId="1"/>
      <p:bldP spid="57" grpId="0"/>
      <p:bldP spid="57" grpId="1"/>
      <p:bldP spid="58" grpId="0"/>
      <p:bldP spid="5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6896-85C5-4B5E-AF12-2C37EBBF61F8}"/>
              </a:ext>
            </a:extLst>
          </p:cNvPr>
          <p:cNvSpPr>
            <a:spLocks noGrp="1"/>
          </p:cNvSpPr>
          <p:nvPr>
            <p:ph type="title"/>
          </p:nvPr>
        </p:nvSpPr>
        <p:spPr>
          <a:xfrm>
            <a:off x="465138" y="632779"/>
            <a:ext cx="11533187" cy="411162"/>
          </a:xfrm>
        </p:spPr>
        <p:txBody>
          <a:bodyPr/>
          <a:lstStyle/>
          <a:p>
            <a:r>
              <a:rPr lang="en-US" dirty="0">
                <a:gradFill>
                  <a:gsLst>
                    <a:gs pos="0">
                      <a:schemeClr val="tx1"/>
                    </a:gs>
                    <a:gs pos="100000">
                      <a:schemeClr val="tx1"/>
                    </a:gs>
                  </a:gsLst>
                  <a:lin ang="5400000" scaled="1"/>
                </a:gradFill>
              </a:rPr>
              <a:t>Modernize retail environments with Azure Stack HCI </a:t>
            </a:r>
            <a:endParaRPr lang="en-US" dirty="0">
              <a:gradFill>
                <a:gsLst>
                  <a:gs pos="0">
                    <a:schemeClr val="tx2"/>
                  </a:gs>
                  <a:gs pos="100000">
                    <a:schemeClr val="tx2"/>
                  </a:gs>
                </a:gsLst>
                <a:lin ang="5400000" scaled="1"/>
              </a:gradFill>
            </a:endParaRPr>
          </a:p>
        </p:txBody>
      </p:sp>
      <p:sp>
        <p:nvSpPr>
          <p:cNvPr id="154" name="Rectangle 153">
            <a:extLst>
              <a:ext uri="{FF2B5EF4-FFF2-40B4-BE49-F238E27FC236}">
                <a16:creationId xmlns:a16="http://schemas.microsoft.com/office/drawing/2014/main" id="{9D270564-8F34-4C72-AE21-E2337904C024}"/>
              </a:ext>
              <a:ext uri="{C183D7F6-B498-43B3-948B-1728B52AA6E4}">
                <adec:decorative xmlns:adec="http://schemas.microsoft.com/office/drawing/2017/decorative" val="1"/>
              </a:ext>
            </a:extLst>
          </p:cNvPr>
          <p:cNvSpPr/>
          <p:nvPr/>
        </p:nvSpPr>
        <p:spPr>
          <a:xfrm>
            <a:off x="465138" y="1377576"/>
            <a:ext cx="11533187" cy="5023224"/>
          </a:xfrm>
          <a:prstGeom prst="rect">
            <a:avLst/>
          </a:prstGeom>
          <a:solidFill>
            <a:schemeClr val="tx1"/>
          </a:solidFill>
          <a:ln w="28575">
            <a:gradFill flip="none" rotWithShape="1">
              <a:gsLst>
                <a:gs pos="0">
                  <a:srgbClr val="0078D4"/>
                </a:gs>
                <a:gs pos="100000">
                  <a:srgbClr val="50E6FF"/>
                </a:gs>
              </a:gsLst>
              <a:lin ang="54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pic>
        <p:nvPicPr>
          <p:cNvPr id="156" name="Picture 155">
            <a:extLst>
              <a:ext uri="{FF2B5EF4-FFF2-40B4-BE49-F238E27FC236}">
                <a16:creationId xmlns:a16="http://schemas.microsoft.com/office/drawing/2014/main" id="{E8BD6E9F-A547-4241-904A-B426680315AA}"/>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3099" y="2838956"/>
            <a:ext cx="909178" cy="908358"/>
          </a:xfrm>
          <a:prstGeom prst="rect">
            <a:avLst/>
          </a:prstGeom>
        </p:spPr>
      </p:pic>
      <p:sp>
        <p:nvSpPr>
          <p:cNvPr id="157" name="Text Placeholder 5">
            <a:extLst>
              <a:ext uri="{FF2B5EF4-FFF2-40B4-BE49-F238E27FC236}">
                <a16:creationId xmlns:a16="http://schemas.microsoft.com/office/drawing/2014/main" id="{88925942-7137-44F4-9975-BDCD30C66882}"/>
              </a:ext>
              <a:ext uri="{C183D7F6-B498-43B3-948B-1728B52AA6E4}">
                <adec:decorative xmlns:adec="http://schemas.microsoft.com/office/drawing/2017/decorative" val="1"/>
              </a:ext>
            </a:extLst>
          </p:cNvPr>
          <p:cNvSpPr txBox="1">
            <a:spLocks/>
          </p:cNvSpPr>
          <p:nvPr/>
        </p:nvSpPr>
        <p:spPr>
          <a:xfrm>
            <a:off x="7977158" y="3000748"/>
            <a:ext cx="3456432" cy="584775"/>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Enterprise scale and</a:t>
            </a:r>
            <a:b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price performance</a:t>
            </a:r>
            <a:endPar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a:ea typeface="+mn-ea"/>
              <a:cs typeface="Segoe UI" panose="020B0502040204020203" pitchFamily="34" charset="0"/>
            </a:endParaRPr>
          </a:p>
        </p:txBody>
      </p:sp>
      <p:pic>
        <p:nvPicPr>
          <p:cNvPr id="159" name="Picture 158">
            <a:extLst>
              <a:ext uri="{FF2B5EF4-FFF2-40B4-BE49-F238E27FC236}">
                <a16:creationId xmlns:a16="http://schemas.microsoft.com/office/drawing/2014/main" id="{334EA30B-A233-469B-AD03-83526CA5EF5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3056" y="4031062"/>
            <a:ext cx="908906" cy="908358"/>
          </a:xfrm>
          <a:prstGeom prst="rect">
            <a:avLst/>
          </a:prstGeom>
        </p:spPr>
      </p:pic>
      <p:sp>
        <p:nvSpPr>
          <p:cNvPr id="160" name="Text Placeholder 7">
            <a:extLst>
              <a:ext uri="{FF2B5EF4-FFF2-40B4-BE49-F238E27FC236}">
                <a16:creationId xmlns:a16="http://schemas.microsoft.com/office/drawing/2014/main" id="{EED2279D-6145-4F3F-8F9B-524F08130C2D}"/>
              </a:ext>
              <a:ext uri="{C183D7F6-B498-43B3-948B-1728B52AA6E4}">
                <adec:decorative xmlns:adec="http://schemas.microsoft.com/office/drawing/2017/decorative" val="1"/>
              </a:ext>
            </a:extLst>
          </p:cNvPr>
          <p:cNvSpPr txBox="1">
            <a:spLocks/>
          </p:cNvSpPr>
          <p:nvPr/>
        </p:nvSpPr>
        <p:spPr>
          <a:xfrm>
            <a:off x="7977157" y="4192854"/>
            <a:ext cx="3456432" cy="584775"/>
          </a:xfrm>
          <a:prstGeom prst="rect">
            <a:avLst/>
          </a:prstGeom>
        </p:spPr>
        <p:txBody>
          <a:bodyPr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a:ea typeface="+mn-ea"/>
                <a:cs typeface="Segoe UI Semibold"/>
              </a:rPr>
              <a:t>Familiar management</a:t>
            </a:r>
            <a:b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a:ea typeface="+mn-ea"/>
                <a:cs typeface="Segoe UI Semibold"/>
              </a:rPr>
            </a:b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a:ea typeface="+mn-ea"/>
                <a:cs typeface="Segoe UI Semibold"/>
              </a:rPr>
              <a:t>and operations</a:t>
            </a:r>
          </a:p>
        </p:txBody>
      </p:sp>
      <p:pic>
        <p:nvPicPr>
          <p:cNvPr id="162" name="Picture 161">
            <a:extLst>
              <a:ext uri="{FF2B5EF4-FFF2-40B4-BE49-F238E27FC236}">
                <a16:creationId xmlns:a16="http://schemas.microsoft.com/office/drawing/2014/main" id="{47BF4A04-CC91-45A7-A460-500B271D259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2972" y="5223168"/>
            <a:ext cx="908358" cy="908358"/>
          </a:xfrm>
          <a:prstGeom prst="rect">
            <a:avLst/>
          </a:prstGeom>
        </p:spPr>
      </p:pic>
      <p:sp>
        <p:nvSpPr>
          <p:cNvPr id="163" name="Text Placeholder 8">
            <a:extLst>
              <a:ext uri="{FF2B5EF4-FFF2-40B4-BE49-F238E27FC236}">
                <a16:creationId xmlns:a16="http://schemas.microsoft.com/office/drawing/2014/main" id="{A2DB2FA6-135E-4B09-9D6B-A6F134682EDD}"/>
              </a:ext>
              <a:ext uri="{C183D7F6-B498-43B3-948B-1728B52AA6E4}">
                <adec:decorative xmlns:adec="http://schemas.microsoft.com/office/drawing/2017/decorative" val="1"/>
              </a:ext>
            </a:extLst>
          </p:cNvPr>
          <p:cNvSpPr txBox="1">
            <a:spLocks/>
          </p:cNvSpPr>
          <p:nvPr/>
        </p:nvSpPr>
        <p:spPr>
          <a:xfrm>
            <a:off x="7977157" y="5384960"/>
            <a:ext cx="3456432" cy="584775"/>
          </a:xfrm>
          <a:prstGeom prst="rect">
            <a:avLst/>
          </a:prstGeom>
        </p:spPr>
        <p:txBody>
          <a:bodyPr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Choice of deployment options</a:t>
            </a:r>
            <a:endPar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a:ea typeface="+mn-ea"/>
              <a:cs typeface="Segoe UI" panose="020B0502040204020203" pitchFamily="34" charset="0"/>
            </a:endParaRPr>
          </a:p>
        </p:txBody>
      </p:sp>
      <p:pic>
        <p:nvPicPr>
          <p:cNvPr id="165" name="Picture 164">
            <a:extLst>
              <a:ext uri="{FF2B5EF4-FFF2-40B4-BE49-F238E27FC236}">
                <a16:creationId xmlns:a16="http://schemas.microsoft.com/office/drawing/2014/main" id="{77018BD8-25DD-44D0-B70F-F1EC339B875C}"/>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3056" y="1646850"/>
            <a:ext cx="908906" cy="908358"/>
          </a:xfrm>
          <a:prstGeom prst="rect">
            <a:avLst/>
          </a:prstGeom>
        </p:spPr>
      </p:pic>
      <p:sp>
        <p:nvSpPr>
          <p:cNvPr id="166" name="Text Placeholder 5">
            <a:extLst>
              <a:ext uri="{FF2B5EF4-FFF2-40B4-BE49-F238E27FC236}">
                <a16:creationId xmlns:a16="http://schemas.microsoft.com/office/drawing/2014/main" id="{87175E02-9F13-4E3A-A3E9-F982AE0471DE}"/>
              </a:ext>
              <a:ext uri="{C183D7F6-B498-43B3-948B-1728B52AA6E4}">
                <adec:decorative xmlns:adec="http://schemas.microsoft.com/office/drawing/2017/decorative" val="1"/>
              </a:ext>
            </a:extLst>
          </p:cNvPr>
          <p:cNvSpPr txBox="1">
            <a:spLocks/>
          </p:cNvSpPr>
          <p:nvPr/>
        </p:nvSpPr>
        <p:spPr>
          <a:xfrm>
            <a:off x="7977157" y="1931752"/>
            <a:ext cx="3456432" cy="338554"/>
          </a:xfrm>
          <a:prstGeom prst="rect">
            <a:avLst/>
          </a:prstGeom>
        </p:spPr>
        <p:txBody>
          <a:bodyPr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panose="020B0702040204020203" pitchFamily="34" charset="0"/>
                <a:ea typeface="+mn-ea"/>
                <a:cs typeface="Segoe UI Semibold" panose="020B0702040204020203" pitchFamily="34" charset="0"/>
              </a:rPr>
              <a:t>Azure hybrid by design</a:t>
            </a:r>
            <a:endPar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a:ea typeface="+mn-ea"/>
              <a:cs typeface="Segoe UI" panose="020B0502040204020203" pitchFamily="34" charset="0"/>
            </a:endParaRPr>
          </a:p>
        </p:txBody>
      </p:sp>
      <p:sp>
        <p:nvSpPr>
          <p:cNvPr id="168" name="Title 3">
            <a:extLst>
              <a:ext uri="{FF2B5EF4-FFF2-40B4-BE49-F238E27FC236}">
                <a16:creationId xmlns:a16="http://schemas.microsoft.com/office/drawing/2014/main" id="{045EA2F9-A174-44EB-AF04-513489D6E8E7}"/>
              </a:ext>
              <a:ext uri="{C183D7F6-B498-43B3-948B-1728B52AA6E4}">
                <adec:decorative xmlns:adec="http://schemas.microsoft.com/office/drawing/2017/decorative" val="1"/>
              </a:ext>
            </a:extLst>
          </p:cNvPr>
          <p:cNvSpPr txBox="1">
            <a:spLocks/>
          </p:cNvSpPr>
          <p:nvPr/>
        </p:nvSpPr>
        <p:spPr bwMode="auto">
          <a:xfrm>
            <a:off x="1482727" y="2078240"/>
            <a:ext cx="3731416" cy="4431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90000"/>
              </a:lnSpc>
              <a:spcBef>
                <a:spcPts val="800"/>
              </a:spcBef>
              <a:spcAft>
                <a:spcPts val="0"/>
              </a:spcAft>
              <a:buClrTx/>
              <a:buSzTx/>
              <a:buFontTx/>
              <a:buNone/>
              <a:tabLst/>
              <a:defRPr/>
            </a:pPr>
            <a:r>
              <a:rPr kumimoji="0" lang="en-US" sz="3200" b="0" i="0" u="none" strike="noStrike" kern="1200" cap="none" spc="0" normalizeH="0" baseline="0" noProof="0" dirty="0">
                <a:ln>
                  <a:noFill/>
                </a:ln>
                <a:gradFill>
                  <a:gsLst>
                    <a:gs pos="0">
                      <a:schemeClr val="bg1"/>
                    </a:gs>
                    <a:gs pos="100000">
                      <a:schemeClr val="bg1"/>
                    </a:gs>
                  </a:gsLst>
                  <a:lin ang="5400000" scaled="0"/>
                </a:gradFill>
                <a:effectLst/>
                <a:uLnTx/>
                <a:uFillTx/>
                <a:latin typeface="Segoe UI Semibold"/>
                <a:ea typeface="+mn-ea"/>
                <a:cs typeface="Segoe UI" panose="020B0502040204020203" pitchFamily="34" charset="0"/>
              </a:rPr>
              <a:t>Azure Stack HCI</a:t>
            </a:r>
          </a:p>
        </p:txBody>
      </p:sp>
      <p:pic>
        <p:nvPicPr>
          <p:cNvPr id="169" name="Picture 168">
            <a:extLst>
              <a:ext uri="{FF2B5EF4-FFF2-40B4-BE49-F238E27FC236}">
                <a16:creationId xmlns:a16="http://schemas.microsoft.com/office/drawing/2014/main" id="{7334863D-37D1-4941-A1E5-B3EBF728214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983616" y="4141693"/>
            <a:ext cx="2729639" cy="1558444"/>
          </a:xfrm>
          <a:prstGeom prst="rect">
            <a:avLst/>
          </a:prstGeom>
        </p:spPr>
      </p:pic>
      <p:sp>
        <p:nvSpPr>
          <p:cNvPr id="170" name="TextBox 169">
            <a:extLst>
              <a:ext uri="{FF2B5EF4-FFF2-40B4-BE49-F238E27FC236}">
                <a16:creationId xmlns:a16="http://schemas.microsoft.com/office/drawing/2014/main" id="{92AF1139-6296-4BA4-860E-24E0801E8FA7}"/>
              </a:ext>
              <a:ext uri="{C183D7F6-B498-43B3-948B-1728B52AA6E4}">
                <adec:decorative xmlns:adec="http://schemas.microsoft.com/office/drawing/2017/decorative" val="1"/>
              </a:ext>
            </a:extLst>
          </p:cNvPr>
          <p:cNvSpPr txBox="1"/>
          <p:nvPr/>
        </p:nvSpPr>
        <p:spPr>
          <a:xfrm>
            <a:off x="1097480" y="2908319"/>
            <a:ext cx="450191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chemeClr val="accent5"/>
                    </a:gs>
                    <a:gs pos="100000">
                      <a:srgbClr val="50E6FF"/>
                    </a:gs>
                  </a:gsLst>
                  <a:lin ang="5400000" scaled="1"/>
                </a:gradFill>
                <a:effectLst/>
                <a:uLnTx/>
                <a:uFillTx/>
                <a:latin typeface="Segoe UI"/>
                <a:ea typeface="+mn-ea"/>
                <a:cs typeface="Segoe UI" panose="020B0502040204020203" pitchFamily="34" charset="0"/>
              </a:rPr>
              <a:t>Modern subscription for flexible, familiar hyperconverged infrastructure</a:t>
            </a:r>
          </a:p>
        </p:txBody>
      </p:sp>
    </p:spTree>
    <p:extLst>
      <p:ext uri="{BB962C8B-B14F-4D97-AF65-F5344CB8AC3E}">
        <p14:creationId xmlns:p14="http://schemas.microsoft.com/office/powerpoint/2010/main" val="307333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64" presetClass="path" presetSubtype="0" decel="100000" fill="hold" grpId="1" nodeType="withEffect">
                                  <p:stCondLst>
                                    <p:cond delay="100"/>
                                  </p:stCondLst>
                                  <p:childTnLst>
                                    <p:animMotion origin="layout" path="M 0 0.02042 L 0 4.39855E-6 " pathEditMode="relative" rAng="0" ptsTypes="AA">
                                      <p:cBhvr>
                                        <p:cTn id="9" dur="500" fill="hold"/>
                                        <p:tgtEl>
                                          <p:spTgt spid="154"/>
                                        </p:tgtEl>
                                        <p:attrNameLst>
                                          <p:attrName>ppt_x</p:attrName>
                                          <p:attrName>ppt_y</p:attrName>
                                        </p:attrNameLst>
                                      </p:cBhvr>
                                      <p:rCtr x="0" y="-1021"/>
                                    </p:animMotion>
                                  </p:childTnLst>
                                </p:cTn>
                              </p:par>
                              <p:par>
                                <p:cTn id="10" presetID="10" presetClass="entr" presetSubtype="0" fill="hold" grpId="0" nodeType="withEffect">
                                  <p:stCondLst>
                                    <p:cond delay="250"/>
                                  </p:stCondLst>
                                  <p:childTnLst>
                                    <p:set>
                                      <p:cBhvr>
                                        <p:cTn id="11" dur="1" fill="hold">
                                          <p:stCondLst>
                                            <p:cond delay="0"/>
                                          </p:stCondLst>
                                        </p:cTn>
                                        <p:tgtEl>
                                          <p:spTgt spid="168"/>
                                        </p:tgtEl>
                                        <p:attrNameLst>
                                          <p:attrName>style.visibility</p:attrName>
                                        </p:attrNameLst>
                                      </p:cBhvr>
                                      <p:to>
                                        <p:strVal val="visible"/>
                                      </p:to>
                                    </p:set>
                                    <p:animEffect transition="in" filter="fade">
                                      <p:cBhvr>
                                        <p:cTn id="12" dur="500"/>
                                        <p:tgtEl>
                                          <p:spTgt spid="168"/>
                                        </p:tgtEl>
                                      </p:cBhvr>
                                    </p:animEffect>
                                  </p:childTnLst>
                                </p:cTn>
                              </p:par>
                              <p:par>
                                <p:cTn id="13" presetID="63" presetClass="path" presetSubtype="0" decel="100000" fill="hold" grpId="1" nodeType="withEffect">
                                  <p:stCondLst>
                                    <p:cond delay="250"/>
                                  </p:stCondLst>
                                  <p:childTnLst>
                                    <p:animMotion origin="layout" path="M 0.03791 -4.3123E-7 L 3.24228E-6 -4.3123E-7 " pathEditMode="relative" rAng="0" ptsTypes="AA">
                                      <p:cBhvr>
                                        <p:cTn id="14" dur="500" fill="hold"/>
                                        <p:tgtEl>
                                          <p:spTgt spid="168"/>
                                        </p:tgtEl>
                                        <p:attrNameLst>
                                          <p:attrName>ppt_x</p:attrName>
                                          <p:attrName>ppt_y</p:attrName>
                                        </p:attrNameLst>
                                      </p:cBhvr>
                                      <p:rCtr x="-1902" y="0"/>
                                    </p:animMotion>
                                  </p:childTnLst>
                                </p:cTn>
                              </p:par>
                              <p:par>
                                <p:cTn id="15" presetID="10" presetClass="entr" presetSubtype="0" fill="hold" grpId="0" nodeType="withEffect">
                                  <p:stCondLst>
                                    <p:cond delay="25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500"/>
                                        <p:tgtEl>
                                          <p:spTgt spid="170"/>
                                        </p:tgtEl>
                                      </p:cBhvr>
                                    </p:animEffect>
                                  </p:childTnLst>
                                </p:cTn>
                              </p:par>
                              <p:par>
                                <p:cTn id="18" presetID="63" presetClass="path" presetSubtype="0" decel="100000" fill="hold" grpId="1" nodeType="withEffect">
                                  <p:stCondLst>
                                    <p:cond delay="250"/>
                                  </p:stCondLst>
                                  <p:childTnLst>
                                    <p:animMotion origin="layout" path="M 0.03791 -4.3123E-7 L 3.24228E-6 -4.3123E-7 " pathEditMode="relative" rAng="0" ptsTypes="AA">
                                      <p:cBhvr>
                                        <p:cTn id="19" dur="500" fill="hold"/>
                                        <p:tgtEl>
                                          <p:spTgt spid="170"/>
                                        </p:tgtEl>
                                        <p:attrNameLst>
                                          <p:attrName>ppt_x</p:attrName>
                                          <p:attrName>ppt_y</p:attrName>
                                        </p:attrNameLst>
                                      </p:cBhvr>
                                      <p:rCtr x="-1902" y="0"/>
                                    </p:animMotion>
                                  </p:childTnLst>
                                </p:cTn>
                              </p:par>
                              <p:par>
                                <p:cTn id="20" presetID="10" presetClass="entr" presetSubtype="0" fill="hold" nodeType="withEffect">
                                  <p:stCondLst>
                                    <p:cond delay="350"/>
                                  </p:stCondLst>
                                  <p:childTnLst>
                                    <p:set>
                                      <p:cBhvr>
                                        <p:cTn id="21" dur="1" fill="hold">
                                          <p:stCondLst>
                                            <p:cond delay="0"/>
                                          </p:stCondLst>
                                        </p:cTn>
                                        <p:tgtEl>
                                          <p:spTgt spid="169"/>
                                        </p:tgtEl>
                                        <p:attrNameLst>
                                          <p:attrName>style.visibility</p:attrName>
                                        </p:attrNameLst>
                                      </p:cBhvr>
                                      <p:to>
                                        <p:strVal val="visible"/>
                                      </p:to>
                                    </p:set>
                                    <p:animEffect transition="in" filter="fade">
                                      <p:cBhvr>
                                        <p:cTn id="22" dur="500"/>
                                        <p:tgtEl>
                                          <p:spTgt spid="169"/>
                                        </p:tgtEl>
                                      </p:cBhvr>
                                    </p:animEffect>
                                  </p:childTnLst>
                                </p:cTn>
                              </p:par>
                              <p:par>
                                <p:cTn id="23" presetID="63" presetClass="path" presetSubtype="0" decel="100000" fill="hold" nodeType="withEffect">
                                  <p:stCondLst>
                                    <p:cond delay="350"/>
                                  </p:stCondLst>
                                  <p:childTnLst>
                                    <p:animMotion origin="layout" path="M 0.03791 -4.3123E-7 L 3.24228E-6 -4.3123E-7 " pathEditMode="relative" rAng="0" ptsTypes="AA">
                                      <p:cBhvr>
                                        <p:cTn id="24" dur="500" fill="hold"/>
                                        <p:tgtEl>
                                          <p:spTgt spid="169"/>
                                        </p:tgtEl>
                                        <p:attrNameLst>
                                          <p:attrName>ppt_x</p:attrName>
                                          <p:attrName>ppt_y</p:attrName>
                                        </p:attrNameLst>
                                      </p:cBhvr>
                                      <p:rCtr x="-1902" y="0"/>
                                    </p:animMotion>
                                  </p:childTnLst>
                                </p:cTn>
                              </p:par>
                              <p:par>
                                <p:cTn id="25" presetID="10" presetClass="entr" presetSubtype="0" fill="hold" nodeType="withEffect">
                                  <p:stCondLst>
                                    <p:cond delay="500"/>
                                  </p:stCondLst>
                                  <p:childTnLst>
                                    <p:set>
                                      <p:cBhvr>
                                        <p:cTn id="26" dur="1" fill="hold">
                                          <p:stCondLst>
                                            <p:cond delay="0"/>
                                          </p:stCondLst>
                                        </p:cTn>
                                        <p:tgtEl>
                                          <p:spTgt spid="165"/>
                                        </p:tgtEl>
                                        <p:attrNameLst>
                                          <p:attrName>style.visibility</p:attrName>
                                        </p:attrNameLst>
                                      </p:cBhvr>
                                      <p:to>
                                        <p:strVal val="visible"/>
                                      </p:to>
                                    </p:set>
                                    <p:animEffect transition="in" filter="fade">
                                      <p:cBhvr>
                                        <p:cTn id="27" dur="500"/>
                                        <p:tgtEl>
                                          <p:spTgt spid="165"/>
                                        </p:tgtEl>
                                      </p:cBhvr>
                                    </p:animEffect>
                                  </p:childTnLst>
                                </p:cTn>
                              </p:par>
                              <p:par>
                                <p:cTn id="28" presetID="64" presetClass="path" presetSubtype="0" decel="100000" fill="hold" nodeType="withEffect">
                                  <p:stCondLst>
                                    <p:cond delay="500"/>
                                  </p:stCondLst>
                                  <p:childTnLst>
                                    <p:animMotion origin="layout" path="M 0 0.02042 L 0 4.39855E-6 " pathEditMode="relative" rAng="0" ptsTypes="AA">
                                      <p:cBhvr>
                                        <p:cTn id="29" dur="500" fill="hold"/>
                                        <p:tgtEl>
                                          <p:spTgt spid="165"/>
                                        </p:tgtEl>
                                        <p:attrNameLst>
                                          <p:attrName>ppt_x</p:attrName>
                                          <p:attrName>ppt_y</p:attrName>
                                        </p:attrNameLst>
                                      </p:cBhvr>
                                      <p:rCtr x="0" y="-1021"/>
                                    </p:animMotion>
                                  </p:childTnLst>
                                </p:cTn>
                              </p:par>
                              <p:par>
                                <p:cTn id="30" presetID="10" presetClass="entr" presetSubtype="0" fill="hold" grpId="0" nodeType="withEffect">
                                  <p:stCondLst>
                                    <p:cond delay="500"/>
                                  </p:stCondLst>
                                  <p:childTnLst>
                                    <p:set>
                                      <p:cBhvr>
                                        <p:cTn id="31" dur="1" fill="hold">
                                          <p:stCondLst>
                                            <p:cond delay="0"/>
                                          </p:stCondLst>
                                        </p:cTn>
                                        <p:tgtEl>
                                          <p:spTgt spid="166"/>
                                        </p:tgtEl>
                                        <p:attrNameLst>
                                          <p:attrName>style.visibility</p:attrName>
                                        </p:attrNameLst>
                                      </p:cBhvr>
                                      <p:to>
                                        <p:strVal val="visible"/>
                                      </p:to>
                                    </p:set>
                                    <p:animEffect transition="in" filter="fade">
                                      <p:cBhvr>
                                        <p:cTn id="32" dur="500"/>
                                        <p:tgtEl>
                                          <p:spTgt spid="166"/>
                                        </p:tgtEl>
                                      </p:cBhvr>
                                    </p:animEffect>
                                  </p:childTnLst>
                                </p:cTn>
                              </p:par>
                              <p:par>
                                <p:cTn id="33" presetID="64" presetClass="path" presetSubtype="0" decel="100000" fill="hold" grpId="1" nodeType="withEffect">
                                  <p:stCondLst>
                                    <p:cond delay="500"/>
                                  </p:stCondLst>
                                  <p:childTnLst>
                                    <p:animMotion origin="layout" path="M 0 0.02042 L 0 4.39855E-6 " pathEditMode="relative" rAng="0" ptsTypes="AA">
                                      <p:cBhvr>
                                        <p:cTn id="34" dur="500" fill="hold"/>
                                        <p:tgtEl>
                                          <p:spTgt spid="166"/>
                                        </p:tgtEl>
                                        <p:attrNameLst>
                                          <p:attrName>ppt_x</p:attrName>
                                          <p:attrName>ppt_y</p:attrName>
                                        </p:attrNameLst>
                                      </p:cBhvr>
                                      <p:rCtr x="0" y="-1021"/>
                                    </p:animMotion>
                                  </p:childTnLst>
                                </p:cTn>
                              </p:par>
                              <p:par>
                                <p:cTn id="35" presetID="10" presetClass="entr" presetSubtype="0" fill="hold" nodeType="withEffect">
                                  <p:stCondLst>
                                    <p:cond delay="60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par>
                                <p:cTn id="38" presetID="64" presetClass="path" presetSubtype="0" decel="100000" fill="hold" nodeType="withEffect">
                                  <p:stCondLst>
                                    <p:cond delay="600"/>
                                  </p:stCondLst>
                                  <p:childTnLst>
                                    <p:animMotion origin="layout" path="M 0 0.02042 L 0 4.39855E-6 " pathEditMode="relative" rAng="0" ptsTypes="AA">
                                      <p:cBhvr>
                                        <p:cTn id="39" dur="500" fill="hold"/>
                                        <p:tgtEl>
                                          <p:spTgt spid="156"/>
                                        </p:tgtEl>
                                        <p:attrNameLst>
                                          <p:attrName>ppt_x</p:attrName>
                                          <p:attrName>ppt_y</p:attrName>
                                        </p:attrNameLst>
                                      </p:cBhvr>
                                      <p:rCtr x="0" y="-1021"/>
                                    </p:animMotion>
                                  </p:childTnLst>
                                </p:cTn>
                              </p:par>
                              <p:par>
                                <p:cTn id="40" presetID="10" presetClass="entr" presetSubtype="0" fill="hold" grpId="0" nodeType="withEffect">
                                  <p:stCondLst>
                                    <p:cond delay="60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par>
                                <p:cTn id="43" presetID="64" presetClass="path" presetSubtype="0" decel="100000" fill="hold" grpId="1" nodeType="withEffect">
                                  <p:stCondLst>
                                    <p:cond delay="600"/>
                                  </p:stCondLst>
                                  <p:childTnLst>
                                    <p:animMotion origin="layout" path="M 0 0.02042 L 0 4.39855E-6 " pathEditMode="relative" rAng="0" ptsTypes="AA">
                                      <p:cBhvr>
                                        <p:cTn id="44" dur="500" fill="hold"/>
                                        <p:tgtEl>
                                          <p:spTgt spid="157"/>
                                        </p:tgtEl>
                                        <p:attrNameLst>
                                          <p:attrName>ppt_x</p:attrName>
                                          <p:attrName>ppt_y</p:attrName>
                                        </p:attrNameLst>
                                      </p:cBhvr>
                                      <p:rCtr x="0" y="-1021"/>
                                    </p:animMotion>
                                  </p:childTnLst>
                                </p:cTn>
                              </p:par>
                              <p:par>
                                <p:cTn id="45" presetID="10" presetClass="entr" presetSubtype="0" fill="hold" nodeType="withEffect">
                                  <p:stCondLst>
                                    <p:cond delay="700"/>
                                  </p:stCondLst>
                                  <p:childTnLst>
                                    <p:set>
                                      <p:cBhvr>
                                        <p:cTn id="46" dur="1" fill="hold">
                                          <p:stCondLst>
                                            <p:cond delay="0"/>
                                          </p:stCondLst>
                                        </p:cTn>
                                        <p:tgtEl>
                                          <p:spTgt spid="159"/>
                                        </p:tgtEl>
                                        <p:attrNameLst>
                                          <p:attrName>style.visibility</p:attrName>
                                        </p:attrNameLst>
                                      </p:cBhvr>
                                      <p:to>
                                        <p:strVal val="visible"/>
                                      </p:to>
                                    </p:set>
                                    <p:animEffect transition="in" filter="fade">
                                      <p:cBhvr>
                                        <p:cTn id="47" dur="500"/>
                                        <p:tgtEl>
                                          <p:spTgt spid="159"/>
                                        </p:tgtEl>
                                      </p:cBhvr>
                                    </p:animEffect>
                                  </p:childTnLst>
                                </p:cTn>
                              </p:par>
                              <p:par>
                                <p:cTn id="48" presetID="64" presetClass="path" presetSubtype="0" decel="100000" fill="hold" nodeType="withEffect">
                                  <p:stCondLst>
                                    <p:cond delay="700"/>
                                  </p:stCondLst>
                                  <p:childTnLst>
                                    <p:animMotion origin="layout" path="M 0 0.02042 L 0 4.39855E-6 " pathEditMode="relative" rAng="0" ptsTypes="AA">
                                      <p:cBhvr>
                                        <p:cTn id="49" dur="500" fill="hold"/>
                                        <p:tgtEl>
                                          <p:spTgt spid="159"/>
                                        </p:tgtEl>
                                        <p:attrNameLst>
                                          <p:attrName>ppt_x</p:attrName>
                                          <p:attrName>ppt_y</p:attrName>
                                        </p:attrNameLst>
                                      </p:cBhvr>
                                      <p:rCtr x="0" y="-1021"/>
                                    </p:animMotion>
                                  </p:childTnLst>
                                </p:cTn>
                              </p:par>
                              <p:par>
                                <p:cTn id="50" presetID="10" presetClass="entr" presetSubtype="0" fill="hold" grpId="0" nodeType="withEffect">
                                  <p:stCondLst>
                                    <p:cond delay="70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64" presetClass="path" presetSubtype="0" decel="100000" fill="hold" grpId="1" nodeType="withEffect">
                                  <p:stCondLst>
                                    <p:cond delay="700"/>
                                  </p:stCondLst>
                                  <p:childTnLst>
                                    <p:animMotion origin="layout" path="M 0 0.02042 L 0 4.39855E-6 " pathEditMode="relative" rAng="0" ptsTypes="AA">
                                      <p:cBhvr>
                                        <p:cTn id="54" dur="500" fill="hold"/>
                                        <p:tgtEl>
                                          <p:spTgt spid="160"/>
                                        </p:tgtEl>
                                        <p:attrNameLst>
                                          <p:attrName>ppt_x</p:attrName>
                                          <p:attrName>ppt_y</p:attrName>
                                        </p:attrNameLst>
                                      </p:cBhvr>
                                      <p:rCtr x="0" y="-1021"/>
                                    </p:animMotion>
                                  </p:childTnLst>
                                </p:cTn>
                              </p:par>
                              <p:par>
                                <p:cTn id="55" presetID="10" presetClass="entr" presetSubtype="0" fill="hold" nodeType="withEffect">
                                  <p:stCondLst>
                                    <p:cond delay="800"/>
                                  </p:stCondLst>
                                  <p:childTnLst>
                                    <p:set>
                                      <p:cBhvr>
                                        <p:cTn id="56" dur="1" fill="hold">
                                          <p:stCondLst>
                                            <p:cond delay="0"/>
                                          </p:stCondLst>
                                        </p:cTn>
                                        <p:tgtEl>
                                          <p:spTgt spid="162"/>
                                        </p:tgtEl>
                                        <p:attrNameLst>
                                          <p:attrName>style.visibility</p:attrName>
                                        </p:attrNameLst>
                                      </p:cBhvr>
                                      <p:to>
                                        <p:strVal val="visible"/>
                                      </p:to>
                                    </p:set>
                                    <p:animEffect transition="in" filter="fade">
                                      <p:cBhvr>
                                        <p:cTn id="57" dur="500"/>
                                        <p:tgtEl>
                                          <p:spTgt spid="162"/>
                                        </p:tgtEl>
                                      </p:cBhvr>
                                    </p:animEffect>
                                  </p:childTnLst>
                                </p:cTn>
                              </p:par>
                              <p:par>
                                <p:cTn id="58" presetID="64" presetClass="path" presetSubtype="0" decel="100000" fill="hold" nodeType="withEffect">
                                  <p:stCondLst>
                                    <p:cond delay="800"/>
                                  </p:stCondLst>
                                  <p:childTnLst>
                                    <p:animMotion origin="layout" path="M 0 0.02042 L 0 4.39855E-6 " pathEditMode="relative" rAng="0" ptsTypes="AA">
                                      <p:cBhvr>
                                        <p:cTn id="59" dur="500" fill="hold"/>
                                        <p:tgtEl>
                                          <p:spTgt spid="162"/>
                                        </p:tgtEl>
                                        <p:attrNameLst>
                                          <p:attrName>ppt_x</p:attrName>
                                          <p:attrName>ppt_y</p:attrName>
                                        </p:attrNameLst>
                                      </p:cBhvr>
                                      <p:rCtr x="0" y="-1021"/>
                                    </p:animMotion>
                                  </p:childTnLst>
                                </p:cTn>
                              </p:par>
                              <p:par>
                                <p:cTn id="60" presetID="10" presetClass="entr" presetSubtype="0" fill="hold" grpId="0" nodeType="withEffect">
                                  <p:stCondLst>
                                    <p:cond delay="800"/>
                                  </p:stCondLst>
                                  <p:childTnLst>
                                    <p:set>
                                      <p:cBhvr>
                                        <p:cTn id="61" dur="1" fill="hold">
                                          <p:stCondLst>
                                            <p:cond delay="0"/>
                                          </p:stCondLst>
                                        </p:cTn>
                                        <p:tgtEl>
                                          <p:spTgt spid="163"/>
                                        </p:tgtEl>
                                        <p:attrNameLst>
                                          <p:attrName>style.visibility</p:attrName>
                                        </p:attrNameLst>
                                      </p:cBhvr>
                                      <p:to>
                                        <p:strVal val="visible"/>
                                      </p:to>
                                    </p:set>
                                    <p:animEffect transition="in" filter="fade">
                                      <p:cBhvr>
                                        <p:cTn id="62" dur="500"/>
                                        <p:tgtEl>
                                          <p:spTgt spid="163"/>
                                        </p:tgtEl>
                                      </p:cBhvr>
                                    </p:animEffect>
                                  </p:childTnLst>
                                </p:cTn>
                              </p:par>
                              <p:par>
                                <p:cTn id="63" presetID="64" presetClass="path" presetSubtype="0" decel="100000" fill="hold" grpId="1" nodeType="withEffect">
                                  <p:stCondLst>
                                    <p:cond delay="800"/>
                                  </p:stCondLst>
                                  <p:childTnLst>
                                    <p:animMotion origin="layout" path="M 0 0.02042 L 0 4.39855E-6 " pathEditMode="relative" rAng="0" ptsTypes="AA">
                                      <p:cBhvr>
                                        <p:cTn id="64" dur="500" fill="hold"/>
                                        <p:tgtEl>
                                          <p:spTgt spid="163"/>
                                        </p:tgtEl>
                                        <p:attrNameLst>
                                          <p:attrName>ppt_x</p:attrName>
                                          <p:attrName>ppt_y</p:attrName>
                                        </p:attrNameLst>
                                      </p:cBhvr>
                                      <p:rCtr x="0" y="-10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4" grpId="1" animBg="1"/>
      <p:bldP spid="157" grpId="0"/>
      <p:bldP spid="157" grpId="1"/>
      <p:bldP spid="160" grpId="0"/>
      <p:bldP spid="160" grpId="1"/>
      <p:bldP spid="163" grpId="0"/>
      <p:bldP spid="163" grpId="1"/>
      <p:bldP spid="166" grpId="0"/>
      <p:bldP spid="166" grpId="1"/>
      <p:bldP spid="168" grpId="0"/>
      <p:bldP spid="168" grpId="1"/>
      <p:bldP spid="170" grpId="0"/>
      <p:bldP spid="17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6896-85C5-4B5E-AF12-2C37EBBF61F8}"/>
              </a:ext>
            </a:extLst>
          </p:cNvPr>
          <p:cNvSpPr>
            <a:spLocks noGrp="1"/>
          </p:cNvSpPr>
          <p:nvPr>
            <p:ph type="title"/>
          </p:nvPr>
        </p:nvSpPr>
        <p:spPr/>
        <p:txBody>
          <a:bodyPr/>
          <a:lstStyle/>
          <a:p>
            <a:r>
              <a:rPr lang="en-US" dirty="0">
                <a:gradFill>
                  <a:gsLst>
                    <a:gs pos="0">
                      <a:schemeClr val="tx1"/>
                    </a:gs>
                    <a:gs pos="100000">
                      <a:schemeClr val="tx1"/>
                    </a:gs>
                  </a:gsLst>
                  <a:lin ang="5400000" scaled="1"/>
                </a:gradFill>
              </a:rPr>
              <a:t>What is hyperconvergence?</a:t>
            </a:r>
            <a:endParaRPr lang="en-US" dirty="0">
              <a:gradFill>
                <a:gsLst>
                  <a:gs pos="0">
                    <a:schemeClr val="tx2"/>
                  </a:gs>
                  <a:gs pos="100000">
                    <a:schemeClr val="tx2"/>
                  </a:gs>
                </a:gsLst>
                <a:lin ang="5400000" scaled="1"/>
              </a:gradFill>
            </a:endParaRPr>
          </a:p>
        </p:txBody>
      </p:sp>
      <p:sp>
        <p:nvSpPr>
          <p:cNvPr id="53" name="TextBox 52">
            <a:extLst>
              <a:ext uri="{FF2B5EF4-FFF2-40B4-BE49-F238E27FC236}">
                <a16:creationId xmlns:a16="http://schemas.microsoft.com/office/drawing/2014/main" id="{91C56237-12C3-46BD-A84E-FE85612CDF63}"/>
              </a:ext>
              <a:ext uri="{C183D7F6-B498-43B3-948B-1728B52AA6E4}">
                <adec:decorative xmlns:adec="http://schemas.microsoft.com/office/drawing/2017/decorative" val="0"/>
              </a:ext>
            </a:extLst>
          </p:cNvPr>
          <p:cNvSpPr txBox="1"/>
          <p:nvPr/>
        </p:nvSpPr>
        <p:spPr>
          <a:xfrm>
            <a:off x="1452578" y="1335352"/>
            <a:ext cx="3627916" cy="369332"/>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b="1" i="0" u="none" strike="noStrike" cap="none" spc="0" normalizeH="0" baseline="0">
                <a:ln>
                  <a:noFill/>
                </a:ln>
                <a:gradFill>
                  <a:gsLst>
                    <a:gs pos="0">
                      <a:srgbClr val="0078D3"/>
                    </a:gs>
                    <a:gs pos="100000">
                      <a:srgbClr val="0078D3"/>
                    </a:gs>
                  </a:gsLst>
                  <a:lin ang="0" scaled="0"/>
                </a:gradFill>
                <a:effectLst/>
                <a:uLnTx/>
                <a:uFillTx/>
                <a:latin typeface="Segoe UI Semibold" panose="020B0702040204020203" pitchFamily="34" charset="0"/>
                <a:cs typeface="Segoe UI Semibold" panose="020B0702040204020203" pitchFamily="34" charset="0"/>
              </a:defRPr>
            </a:lvl1pPr>
          </a:lstStyle>
          <a:p>
            <a:r>
              <a:rPr lang="en-US" dirty="0"/>
              <a:t>Legacy “three tier” infrastructure</a:t>
            </a:r>
          </a:p>
        </p:txBody>
      </p:sp>
      <p:sp>
        <p:nvSpPr>
          <p:cNvPr id="5" name="TextBox 4">
            <a:extLst>
              <a:ext uri="{FF2B5EF4-FFF2-40B4-BE49-F238E27FC236}">
                <a16:creationId xmlns:a16="http://schemas.microsoft.com/office/drawing/2014/main" id="{13A5861B-4717-49C6-A3AA-71F0087D4731}"/>
              </a:ext>
              <a:ext uri="{C183D7F6-B498-43B3-948B-1728B52AA6E4}">
                <adec:decorative xmlns:adec="http://schemas.microsoft.com/office/drawing/2017/decorative" val="0"/>
              </a:ext>
            </a:extLst>
          </p:cNvPr>
          <p:cNvSpPr txBox="1"/>
          <p:nvPr/>
        </p:nvSpPr>
        <p:spPr>
          <a:xfrm>
            <a:off x="556360" y="1938225"/>
            <a:ext cx="1421864"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0" scaled="0"/>
                </a:gradFill>
                <a:effectLst/>
                <a:uLnTx/>
                <a:uFillTx/>
                <a:latin typeface="Segoe UI Semibold"/>
                <a:ea typeface="+mn-ea"/>
                <a:cs typeface="Segoe UI" panose="020B0502040204020203" pitchFamily="34" charset="0"/>
              </a:rPr>
              <a:t>Ethernet switches</a:t>
            </a:r>
          </a:p>
        </p:txBody>
      </p:sp>
      <p:sp>
        <p:nvSpPr>
          <p:cNvPr id="6" name="TextBox 5">
            <a:extLst>
              <a:ext uri="{FF2B5EF4-FFF2-40B4-BE49-F238E27FC236}">
                <a16:creationId xmlns:a16="http://schemas.microsoft.com/office/drawing/2014/main" id="{EFE0022D-1711-4A00-8C69-A3E070553080}"/>
              </a:ext>
              <a:ext uri="{C183D7F6-B498-43B3-948B-1728B52AA6E4}">
                <adec:decorative xmlns:adec="http://schemas.microsoft.com/office/drawing/2017/decorative" val="0"/>
              </a:ext>
            </a:extLst>
          </p:cNvPr>
          <p:cNvSpPr txBox="1"/>
          <p:nvPr/>
        </p:nvSpPr>
        <p:spPr>
          <a:xfrm>
            <a:off x="654143" y="2521747"/>
            <a:ext cx="1324080"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0" scaled="0"/>
                </a:gradFill>
                <a:effectLst/>
                <a:uLnTx/>
                <a:uFillTx/>
                <a:latin typeface="Segoe UI Semibold"/>
                <a:ea typeface="+mn-ea"/>
                <a:cs typeface="Segoe UI" panose="020B0502040204020203" pitchFamily="34" charset="0"/>
              </a:rPr>
              <a:t>Misc. appliances</a:t>
            </a:r>
          </a:p>
        </p:txBody>
      </p:sp>
      <p:sp>
        <p:nvSpPr>
          <p:cNvPr id="7" name="TextBox 6">
            <a:extLst>
              <a:ext uri="{FF2B5EF4-FFF2-40B4-BE49-F238E27FC236}">
                <a16:creationId xmlns:a16="http://schemas.microsoft.com/office/drawing/2014/main" id="{35844E93-A40D-48D1-96F1-7F7D9C96D63E}"/>
              </a:ext>
              <a:ext uri="{C183D7F6-B498-43B3-948B-1728B52AA6E4}">
                <adec:decorative xmlns:adec="http://schemas.microsoft.com/office/drawing/2017/decorative" val="0"/>
              </a:ext>
            </a:extLst>
          </p:cNvPr>
          <p:cNvSpPr txBox="1"/>
          <p:nvPr/>
        </p:nvSpPr>
        <p:spPr>
          <a:xfrm>
            <a:off x="1012896" y="3660744"/>
            <a:ext cx="965328"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0" scaled="0"/>
                </a:gradFill>
                <a:effectLst/>
                <a:uLnTx/>
                <a:uFillTx/>
                <a:latin typeface="Segoe UI Semibold"/>
                <a:ea typeface="+mn-ea"/>
                <a:cs typeface="Segoe UI" panose="020B0502040204020203" pitchFamily="34" charset="0"/>
              </a:rPr>
              <a:t>Hypervisors</a:t>
            </a:r>
          </a:p>
        </p:txBody>
      </p:sp>
      <p:sp>
        <p:nvSpPr>
          <p:cNvPr id="8" name="TextBox 7">
            <a:extLst>
              <a:ext uri="{FF2B5EF4-FFF2-40B4-BE49-F238E27FC236}">
                <a16:creationId xmlns:a16="http://schemas.microsoft.com/office/drawing/2014/main" id="{8A6D5BFD-5675-4F8A-8C44-694CAADE7386}"/>
              </a:ext>
              <a:ext uri="{C183D7F6-B498-43B3-948B-1728B52AA6E4}">
                <adec:decorative xmlns:adec="http://schemas.microsoft.com/office/drawing/2017/decorative" val="0"/>
              </a:ext>
            </a:extLst>
          </p:cNvPr>
          <p:cNvSpPr txBox="1"/>
          <p:nvPr/>
        </p:nvSpPr>
        <p:spPr>
          <a:xfrm>
            <a:off x="843105" y="4648467"/>
            <a:ext cx="1135119"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0" scaled="0"/>
                </a:gradFill>
                <a:effectLst/>
                <a:uLnTx/>
                <a:uFillTx/>
                <a:latin typeface="Segoe UI Semibold"/>
                <a:ea typeface="+mn-ea"/>
                <a:cs typeface="Segoe UI" panose="020B0502040204020203" pitchFamily="34" charset="0"/>
              </a:rPr>
              <a:t>Storage fabric</a:t>
            </a:r>
          </a:p>
        </p:txBody>
      </p:sp>
      <p:sp>
        <p:nvSpPr>
          <p:cNvPr id="9" name="TextBox 8">
            <a:extLst>
              <a:ext uri="{FF2B5EF4-FFF2-40B4-BE49-F238E27FC236}">
                <a16:creationId xmlns:a16="http://schemas.microsoft.com/office/drawing/2014/main" id="{CBC57893-252D-4A51-9ABA-0223361B082A}"/>
              </a:ext>
              <a:ext uri="{C183D7F6-B498-43B3-948B-1728B52AA6E4}">
                <adec:decorative xmlns:adec="http://schemas.microsoft.com/office/drawing/2017/decorative" val="0"/>
              </a:ext>
            </a:extLst>
          </p:cNvPr>
          <p:cNvSpPr txBox="1"/>
          <p:nvPr/>
        </p:nvSpPr>
        <p:spPr>
          <a:xfrm>
            <a:off x="829222" y="5551483"/>
            <a:ext cx="1149545"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0" scaled="0"/>
                </a:gradFill>
                <a:effectLst/>
                <a:uLnTx/>
                <a:uFillTx/>
                <a:latin typeface="Segoe UI Semibold"/>
                <a:ea typeface="+mn-ea"/>
                <a:cs typeface="Segoe UI" panose="020B0502040204020203" pitchFamily="34" charset="0"/>
              </a:rPr>
              <a:t>Storage (SAN)</a:t>
            </a:r>
          </a:p>
        </p:txBody>
      </p:sp>
      <p:grpSp>
        <p:nvGrpSpPr>
          <p:cNvPr id="76" name="Group 75" descr="Legacy &quot;three tier&quot; infrastructure server illustration">
            <a:extLst>
              <a:ext uri="{FF2B5EF4-FFF2-40B4-BE49-F238E27FC236}">
                <a16:creationId xmlns:a16="http://schemas.microsoft.com/office/drawing/2014/main" id="{200E3C3A-AF89-4500-868D-C590019C42C3}"/>
              </a:ext>
            </a:extLst>
          </p:cNvPr>
          <p:cNvGrpSpPr/>
          <p:nvPr/>
        </p:nvGrpSpPr>
        <p:grpSpPr>
          <a:xfrm>
            <a:off x="2185207" y="1808725"/>
            <a:ext cx="1973535" cy="4588407"/>
            <a:chOff x="2185207" y="1649068"/>
            <a:chExt cx="1973535" cy="4588407"/>
          </a:xfrm>
        </p:grpSpPr>
        <p:grpSp>
          <p:nvGrpSpPr>
            <p:cNvPr id="10" name="Group 9">
              <a:extLst>
                <a:ext uri="{FF2B5EF4-FFF2-40B4-BE49-F238E27FC236}">
                  <a16:creationId xmlns:a16="http://schemas.microsoft.com/office/drawing/2014/main" id="{C722EA01-DD93-4A25-896E-2B09C7986C91}"/>
                </a:ext>
                <a:ext uri="{C183D7F6-B498-43B3-948B-1728B52AA6E4}">
                  <adec:decorative xmlns:adec="http://schemas.microsoft.com/office/drawing/2017/decorative" val="1"/>
                </a:ext>
              </a:extLst>
            </p:cNvPr>
            <p:cNvGrpSpPr/>
            <p:nvPr/>
          </p:nvGrpSpPr>
          <p:grpSpPr>
            <a:xfrm>
              <a:off x="2284594" y="1649068"/>
              <a:ext cx="1874148" cy="4588407"/>
              <a:chOff x="2404431" y="1561134"/>
              <a:chExt cx="1991943" cy="4876800"/>
            </a:xfrm>
          </p:grpSpPr>
          <p:sp>
            <p:nvSpPr>
              <p:cNvPr id="11" name="Rectangle 10" descr="Processing frame">
                <a:extLst>
                  <a:ext uri="{FF2B5EF4-FFF2-40B4-BE49-F238E27FC236}">
                    <a16:creationId xmlns:a16="http://schemas.microsoft.com/office/drawing/2014/main" id="{F7F7BDAB-5A14-492A-8298-87192489D2CA}"/>
                  </a:ext>
                </a:extLst>
              </p:cNvPr>
              <p:cNvSpPr/>
              <p:nvPr/>
            </p:nvSpPr>
            <p:spPr>
              <a:xfrm>
                <a:off x="2404431" y="1561134"/>
                <a:ext cx="1991943" cy="48768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2" name="Group 11" descr="Switchboard panels">
                <a:extLst>
                  <a:ext uri="{FF2B5EF4-FFF2-40B4-BE49-F238E27FC236}">
                    <a16:creationId xmlns:a16="http://schemas.microsoft.com/office/drawing/2014/main" id="{23316925-646C-4BD8-8431-9BB99F45099C}"/>
                  </a:ext>
                </a:extLst>
              </p:cNvPr>
              <p:cNvGrpSpPr/>
              <p:nvPr/>
            </p:nvGrpSpPr>
            <p:grpSpPr>
              <a:xfrm>
                <a:off x="2491375" y="2070135"/>
                <a:ext cx="1828800" cy="727782"/>
                <a:chOff x="2491375" y="2070135"/>
                <a:chExt cx="1828800" cy="727782"/>
              </a:xfrm>
            </p:grpSpPr>
            <p:pic>
              <p:nvPicPr>
                <p:cNvPr id="31" name="Picture 30">
                  <a:extLst>
                    <a:ext uri="{FF2B5EF4-FFF2-40B4-BE49-F238E27FC236}">
                      <a16:creationId xmlns:a16="http://schemas.microsoft.com/office/drawing/2014/main" id="{DD826B34-925B-4829-A2E6-271C75D58A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1375" y="2444349"/>
                  <a:ext cx="1828800" cy="353568"/>
                </a:xfrm>
                <a:prstGeom prst="rect">
                  <a:avLst/>
                </a:prstGeom>
              </p:spPr>
            </p:pic>
            <p:pic>
              <p:nvPicPr>
                <p:cNvPr id="32" name="Picture 31">
                  <a:extLst>
                    <a:ext uri="{FF2B5EF4-FFF2-40B4-BE49-F238E27FC236}">
                      <a16:creationId xmlns:a16="http://schemas.microsoft.com/office/drawing/2014/main" id="{5288BECB-B96E-4DE5-B189-9C92120F7C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1375" y="2070135"/>
                  <a:ext cx="1828800" cy="353568"/>
                </a:xfrm>
                <a:prstGeom prst="rect">
                  <a:avLst/>
                </a:prstGeom>
              </p:spPr>
            </p:pic>
          </p:grpSp>
          <p:grpSp>
            <p:nvGrpSpPr>
              <p:cNvPr id="13" name="Group 12" descr="Switchboard panels">
                <a:extLst>
                  <a:ext uri="{FF2B5EF4-FFF2-40B4-BE49-F238E27FC236}">
                    <a16:creationId xmlns:a16="http://schemas.microsoft.com/office/drawing/2014/main" id="{29A8A931-08C7-4B2C-9B2A-C8A7889209B9}"/>
                  </a:ext>
                </a:extLst>
              </p:cNvPr>
              <p:cNvGrpSpPr/>
              <p:nvPr/>
            </p:nvGrpSpPr>
            <p:grpSpPr>
              <a:xfrm>
                <a:off x="2491375" y="2861693"/>
                <a:ext cx="1828800" cy="1568546"/>
                <a:chOff x="2491375" y="2861693"/>
                <a:chExt cx="1828800" cy="1568546"/>
              </a:xfrm>
            </p:grpSpPr>
            <p:pic>
              <p:nvPicPr>
                <p:cNvPr id="23" name="Picture 22" descr="A close up of a logo&#10;&#10;Description generated with high confidence">
                  <a:extLst>
                    <a:ext uri="{FF2B5EF4-FFF2-40B4-BE49-F238E27FC236}">
                      <a16:creationId xmlns:a16="http://schemas.microsoft.com/office/drawing/2014/main" id="{EB30F50E-6CDC-4369-A122-53298C3B64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1375" y="4252236"/>
                  <a:ext cx="1828800" cy="178003"/>
                </a:xfrm>
                <a:prstGeom prst="rect">
                  <a:avLst/>
                </a:prstGeom>
              </p:spPr>
            </p:pic>
            <p:pic>
              <p:nvPicPr>
                <p:cNvPr id="24" name="Picture 23" descr="A close up of a logo&#10;&#10;Description generated with high confidence">
                  <a:extLst>
                    <a:ext uri="{FF2B5EF4-FFF2-40B4-BE49-F238E27FC236}">
                      <a16:creationId xmlns:a16="http://schemas.microsoft.com/office/drawing/2014/main" id="{70866BE2-FBF3-4EBD-B28B-96D87FB205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1375" y="4053587"/>
                  <a:ext cx="1828800" cy="178003"/>
                </a:xfrm>
                <a:prstGeom prst="rect">
                  <a:avLst/>
                </a:prstGeom>
              </p:spPr>
            </p:pic>
            <p:pic>
              <p:nvPicPr>
                <p:cNvPr id="25" name="Picture 24" descr="A close up of a logo&#10;&#10;Description generated with high confidence">
                  <a:extLst>
                    <a:ext uri="{FF2B5EF4-FFF2-40B4-BE49-F238E27FC236}">
                      <a16:creationId xmlns:a16="http://schemas.microsoft.com/office/drawing/2014/main" id="{8FB7F075-C7C6-4095-904F-01667C4458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1375" y="3854938"/>
                  <a:ext cx="1828800" cy="178003"/>
                </a:xfrm>
                <a:prstGeom prst="rect">
                  <a:avLst/>
                </a:prstGeom>
              </p:spPr>
            </p:pic>
            <p:pic>
              <p:nvPicPr>
                <p:cNvPr id="26" name="Picture 25" descr="A close up of a logo&#10;&#10;Description generated with high confidence">
                  <a:extLst>
                    <a:ext uri="{FF2B5EF4-FFF2-40B4-BE49-F238E27FC236}">
                      <a16:creationId xmlns:a16="http://schemas.microsoft.com/office/drawing/2014/main" id="{CE86A5C8-2C0F-482D-9177-6C6EF69C6A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1375" y="3656289"/>
                  <a:ext cx="1828800" cy="178003"/>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18BFF90A-A9E3-41E6-8EC2-55291C408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1375" y="3457640"/>
                  <a:ext cx="1828800" cy="178003"/>
                </a:xfrm>
                <a:prstGeom prst="rect">
                  <a:avLst/>
                </a:prstGeom>
              </p:spPr>
            </p:pic>
            <p:pic>
              <p:nvPicPr>
                <p:cNvPr id="28" name="Picture 27" descr="A close up of a logo&#10;&#10;Description generated with high confidence">
                  <a:extLst>
                    <a:ext uri="{FF2B5EF4-FFF2-40B4-BE49-F238E27FC236}">
                      <a16:creationId xmlns:a16="http://schemas.microsoft.com/office/drawing/2014/main" id="{33E9ECA7-6A73-4DC6-8D8B-25542B63F5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1375" y="3258991"/>
                  <a:ext cx="1828800" cy="178003"/>
                </a:xfrm>
                <a:prstGeom prst="rect">
                  <a:avLst/>
                </a:prstGeom>
              </p:spPr>
            </p:pic>
            <p:pic>
              <p:nvPicPr>
                <p:cNvPr id="29" name="Picture 28" descr="A close up of a logo&#10;&#10;Description generated with high confidence">
                  <a:extLst>
                    <a:ext uri="{FF2B5EF4-FFF2-40B4-BE49-F238E27FC236}">
                      <a16:creationId xmlns:a16="http://schemas.microsoft.com/office/drawing/2014/main" id="{2CAA7727-915C-40EF-A19C-CA0F7DF2A3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1375" y="3060342"/>
                  <a:ext cx="1828800" cy="178003"/>
                </a:xfrm>
                <a:prstGeom prst="rect">
                  <a:avLst/>
                </a:prstGeom>
              </p:spPr>
            </p:pic>
            <p:pic>
              <p:nvPicPr>
                <p:cNvPr id="30" name="Picture 29" descr="A close up of a logo&#10;&#10;Description generated with high confidence">
                  <a:extLst>
                    <a:ext uri="{FF2B5EF4-FFF2-40B4-BE49-F238E27FC236}">
                      <a16:creationId xmlns:a16="http://schemas.microsoft.com/office/drawing/2014/main" id="{E166282A-4C6B-4085-994C-AE5C4ED7E0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1375" y="2861693"/>
                  <a:ext cx="1828800" cy="178003"/>
                </a:xfrm>
                <a:prstGeom prst="rect">
                  <a:avLst/>
                </a:prstGeom>
              </p:spPr>
            </p:pic>
          </p:grpSp>
          <p:grpSp>
            <p:nvGrpSpPr>
              <p:cNvPr id="14" name="Group 13" descr="Switchboard panels">
                <a:extLst>
                  <a:ext uri="{FF2B5EF4-FFF2-40B4-BE49-F238E27FC236}">
                    <a16:creationId xmlns:a16="http://schemas.microsoft.com/office/drawing/2014/main" id="{3A049A88-3AD7-4CA3-804D-9C62C22165F8}"/>
                  </a:ext>
                </a:extLst>
              </p:cNvPr>
              <p:cNvGrpSpPr/>
              <p:nvPr/>
            </p:nvGrpSpPr>
            <p:grpSpPr>
              <a:xfrm>
                <a:off x="2491375" y="4494015"/>
                <a:ext cx="1828800" cy="376652"/>
                <a:chOff x="2491375" y="4494015"/>
                <a:chExt cx="1828800" cy="376652"/>
              </a:xfrm>
            </p:grpSpPr>
            <p:pic>
              <p:nvPicPr>
                <p:cNvPr id="21" name="Picture 20" descr="A close up of a logo&#10;&#10;Description generated with high confidence">
                  <a:extLst>
                    <a:ext uri="{FF2B5EF4-FFF2-40B4-BE49-F238E27FC236}">
                      <a16:creationId xmlns:a16="http://schemas.microsoft.com/office/drawing/2014/main" id="{96C15603-989F-4C9A-8452-D638E518CB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1375" y="4692664"/>
                  <a:ext cx="1828800" cy="178003"/>
                </a:xfrm>
                <a:prstGeom prst="rect">
                  <a:avLst/>
                </a:prstGeom>
              </p:spPr>
            </p:pic>
            <p:pic>
              <p:nvPicPr>
                <p:cNvPr id="22" name="Picture 21" descr="A close up of a logo&#10;&#10;Description generated with high confidence">
                  <a:extLst>
                    <a:ext uri="{FF2B5EF4-FFF2-40B4-BE49-F238E27FC236}">
                      <a16:creationId xmlns:a16="http://schemas.microsoft.com/office/drawing/2014/main" id="{E782914C-4C35-464D-ACF6-904C909F5B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1375" y="4494015"/>
                  <a:ext cx="1828800" cy="178003"/>
                </a:xfrm>
                <a:prstGeom prst="rect">
                  <a:avLst/>
                </a:prstGeom>
              </p:spPr>
            </p:pic>
          </p:grpSp>
          <p:grpSp>
            <p:nvGrpSpPr>
              <p:cNvPr id="15" name="Group 14" descr="Switchboard panels">
                <a:extLst>
                  <a:ext uri="{FF2B5EF4-FFF2-40B4-BE49-F238E27FC236}">
                    <a16:creationId xmlns:a16="http://schemas.microsoft.com/office/drawing/2014/main" id="{F431B7E2-8CC3-4CB4-B870-3622FBCDB841}"/>
                  </a:ext>
                </a:extLst>
              </p:cNvPr>
              <p:cNvGrpSpPr/>
              <p:nvPr/>
            </p:nvGrpSpPr>
            <p:grpSpPr>
              <a:xfrm>
                <a:off x="2491375" y="4934443"/>
                <a:ext cx="1828800" cy="1434918"/>
                <a:chOff x="2491375" y="4934443"/>
                <a:chExt cx="1828800" cy="1434918"/>
              </a:xfrm>
            </p:grpSpPr>
            <p:pic>
              <p:nvPicPr>
                <p:cNvPr id="19" name="Picture 18" descr="A close up of a building&#10;&#10;Description generated with high confidence">
                  <a:extLst>
                    <a:ext uri="{FF2B5EF4-FFF2-40B4-BE49-F238E27FC236}">
                      <a16:creationId xmlns:a16="http://schemas.microsoft.com/office/drawing/2014/main" id="{306BBE8B-4F68-49F7-8D7B-3EEA7C26E8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1375" y="4934443"/>
                  <a:ext cx="1828800" cy="707136"/>
                </a:xfrm>
                <a:prstGeom prst="rect">
                  <a:avLst/>
                </a:prstGeom>
              </p:spPr>
            </p:pic>
            <p:pic>
              <p:nvPicPr>
                <p:cNvPr id="20" name="Picture 19" descr="A close up of a building&#10;&#10;Description generated with high confidence">
                  <a:extLst>
                    <a:ext uri="{FF2B5EF4-FFF2-40B4-BE49-F238E27FC236}">
                      <a16:creationId xmlns:a16="http://schemas.microsoft.com/office/drawing/2014/main" id="{F25121F7-D49B-44AF-BE96-216F1A2EFF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91375" y="5662225"/>
                  <a:ext cx="1828800" cy="707136"/>
                </a:xfrm>
                <a:prstGeom prst="rect">
                  <a:avLst/>
                </a:prstGeom>
              </p:spPr>
            </p:pic>
          </p:grpSp>
          <p:grpSp>
            <p:nvGrpSpPr>
              <p:cNvPr id="16" name="Group 15" descr="Switchboard panels">
                <a:extLst>
                  <a:ext uri="{FF2B5EF4-FFF2-40B4-BE49-F238E27FC236}">
                    <a16:creationId xmlns:a16="http://schemas.microsoft.com/office/drawing/2014/main" id="{01D06F06-CC6D-49AD-A22C-103FFB3ED057}"/>
                  </a:ext>
                </a:extLst>
              </p:cNvPr>
              <p:cNvGrpSpPr/>
              <p:nvPr/>
            </p:nvGrpSpPr>
            <p:grpSpPr>
              <a:xfrm>
                <a:off x="2491375" y="1629707"/>
                <a:ext cx="1828800" cy="376652"/>
                <a:chOff x="2491375" y="1629707"/>
                <a:chExt cx="1828800" cy="376652"/>
              </a:xfrm>
            </p:grpSpPr>
            <p:pic>
              <p:nvPicPr>
                <p:cNvPr id="17" name="Picture 16" descr="A close up of a logo&#10;&#10;Description generated with high confidence">
                  <a:extLst>
                    <a:ext uri="{FF2B5EF4-FFF2-40B4-BE49-F238E27FC236}">
                      <a16:creationId xmlns:a16="http://schemas.microsoft.com/office/drawing/2014/main" id="{54449924-E11C-4178-9D3E-C6B46DDEA1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1375" y="1828356"/>
                  <a:ext cx="1828800" cy="178003"/>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0A26411D-8371-49EA-97EA-4851B2B578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1375" y="1629707"/>
                  <a:ext cx="1828800" cy="178003"/>
                </a:xfrm>
                <a:prstGeom prst="rect">
                  <a:avLst/>
                </a:prstGeom>
              </p:spPr>
            </p:pic>
          </p:grpSp>
        </p:grpSp>
        <p:sp>
          <p:nvSpPr>
            <p:cNvPr id="45" name="Rectangle 7">
              <a:extLst>
                <a:ext uri="{FF2B5EF4-FFF2-40B4-BE49-F238E27FC236}">
                  <a16:creationId xmlns:a16="http://schemas.microsoft.com/office/drawing/2014/main" id="{2BCF68F4-1F51-4852-8DA5-31E075A035E0}"/>
                </a:ext>
                <a:ext uri="{C183D7F6-B498-43B3-948B-1728B52AA6E4}">
                  <adec:decorative xmlns:adec="http://schemas.microsoft.com/office/drawing/2017/decorative" val="1"/>
                </a:ext>
              </a:extLst>
            </p:cNvPr>
            <p:cNvSpPr/>
            <p:nvPr/>
          </p:nvSpPr>
          <p:spPr bwMode="auto">
            <a:xfrm>
              <a:off x="2185207" y="1707982"/>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7">
              <a:extLst>
                <a:ext uri="{FF2B5EF4-FFF2-40B4-BE49-F238E27FC236}">
                  <a16:creationId xmlns:a16="http://schemas.microsoft.com/office/drawing/2014/main" id="{762CF3FA-AD3D-4F2E-8284-A14A93BBF708}"/>
                </a:ext>
                <a:ext uri="{C183D7F6-B498-43B3-948B-1728B52AA6E4}">
                  <adec:decorative xmlns:adec="http://schemas.microsoft.com/office/drawing/2017/decorative" val="1"/>
                </a:ext>
              </a:extLst>
            </p:cNvPr>
            <p:cNvSpPr/>
            <p:nvPr/>
          </p:nvSpPr>
          <p:spPr bwMode="auto">
            <a:xfrm>
              <a:off x="2185207" y="2126912"/>
              <a:ext cx="64008" cy="685800"/>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7">
              <a:extLst>
                <a:ext uri="{FF2B5EF4-FFF2-40B4-BE49-F238E27FC236}">
                  <a16:creationId xmlns:a16="http://schemas.microsoft.com/office/drawing/2014/main" id="{C21C7EB1-0AB8-4D57-B286-C2F7E59E1FBB}"/>
                </a:ext>
                <a:ext uri="{C183D7F6-B498-43B3-948B-1728B52AA6E4}">
                  <adec:decorative xmlns:adec="http://schemas.microsoft.com/office/drawing/2017/decorative" val="1"/>
                </a:ext>
              </a:extLst>
            </p:cNvPr>
            <p:cNvSpPr/>
            <p:nvPr/>
          </p:nvSpPr>
          <p:spPr bwMode="auto">
            <a:xfrm>
              <a:off x="2185207" y="2872717"/>
              <a:ext cx="64008" cy="1472184"/>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7">
              <a:extLst>
                <a:ext uri="{FF2B5EF4-FFF2-40B4-BE49-F238E27FC236}">
                  <a16:creationId xmlns:a16="http://schemas.microsoft.com/office/drawing/2014/main" id="{FFD88D1C-DC38-414D-ABE6-A157B4561CF7}"/>
                </a:ext>
                <a:ext uri="{C183D7F6-B498-43B3-948B-1728B52AA6E4}">
                  <adec:decorative xmlns:adec="http://schemas.microsoft.com/office/drawing/2017/decorative" val="1"/>
                </a:ext>
              </a:extLst>
            </p:cNvPr>
            <p:cNvSpPr/>
            <p:nvPr/>
          </p:nvSpPr>
          <p:spPr bwMode="auto">
            <a:xfrm>
              <a:off x="2185207" y="4418224"/>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7">
              <a:extLst>
                <a:ext uri="{FF2B5EF4-FFF2-40B4-BE49-F238E27FC236}">
                  <a16:creationId xmlns:a16="http://schemas.microsoft.com/office/drawing/2014/main" id="{E38965DB-967F-44AE-B5EE-882EE1032C65}"/>
                </a:ext>
                <a:ext uri="{C183D7F6-B498-43B3-948B-1728B52AA6E4}">
                  <adec:decorative xmlns:adec="http://schemas.microsoft.com/office/drawing/2017/decorative" val="1"/>
                </a:ext>
              </a:extLst>
            </p:cNvPr>
            <p:cNvSpPr/>
            <p:nvPr/>
          </p:nvSpPr>
          <p:spPr bwMode="auto">
            <a:xfrm>
              <a:off x="2185207" y="4822892"/>
              <a:ext cx="64008" cy="1353312"/>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5" name="Text Placeholder">
            <a:extLst>
              <a:ext uri="{FF2B5EF4-FFF2-40B4-BE49-F238E27FC236}">
                <a16:creationId xmlns:a16="http://schemas.microsoft.com/office/drawing/2014/main" id="{3577ED28-C0FD-48C0-B431-DD06845E42C0}"/>
              </a:ext>
            </a:extLst>
          </p:cNvPr>
          <p:cNvSpPr txBox="1">
            <a:spLocks/>
          </p:cNvSpPr>
          <p:nvPr/>
        </p:nvSpPr>
        <p:spPr>
          <a:xfrm>
            <a:off x="4158742" y="1808726"/>
            <a:ext cx="924791" cy="1214252"/>
          </a:xfrm>
          <a:prstGeom prst="rect">
            <a:avLst/>
          </a:prstGeom>
          <a:solidFill>
            <a:schemeClr val="accent5"/>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1100" b="1" i="0" u="none" strike="noStrike" kern="1200" cap="none" spc="0" normalizeH="0" baseline="0" noProof="0" dirty="0">
                <a:ln>
                  <a:noFill/>
                </a:ln>
                <a:gradFill>
                  <a:gsLst>
                    <a:gs pos="0">
                      <a:srgbClr val="000000"/>
                    </a:gs>
                    <a:gs pos="100000">
                      <a:srgbClr val="000000"/>
                    </a:gs>
                  </a:gsLst>
                  <a:lin ang="0" scaled="0"/>
                </a:gradFill>
                <a:effectLst/>
                <a:uLnTx/>
                <a:uFillTx/>
                <a:latin typeface="Segoe UI"/>
                <a:ea typeface="+mn-ea"/>
                <a:cs typeface="+mn-cs"/>
              </a:rPr>
              <a:t>NETWORK</a:t>
            </a:r>
            <a:endParaRPr kumimoji="0" lang="en-US" sz="1100" b="0" i="0" u="none" strike="noStrike" kern="1200" cap="none" spc="0" normalizeH="0" baseline="0" noProof="0" dirty="0">
              <a:ln>
                <a:noFill/>
              </a:ln>
              <a:gradFill>
                <a:gsLst>
                  <a:gs pos="0">
                    <a:srgbClr val="000000"/>
                  </a:gs>
                  <a:gs pos="100000">
                    <a:srgbClr val="000000"/>
                  </a:gs>
                </a:gsLst>
                <a:lin ang="0" scaled="0"/>
              </a:gradFill>
              <a:effectLst/>
              <a:uLnTx/>
              <a:uFillTx/>
              <a:latin typeface="Segoe UI"/>
              <a:ea typeface="+mn-ea"/>
              <a:cs typeface="+mn-cs"/>
            </a:endParaRPr>
          </a:p>
        </p:txBody>
      </p:sp>
      <p:sp>
        <p:nvSpPr>
          <p:cNvPr id="56" name="Text Placeholder">
            <a:extLst>
              <a:ext uri="{FF2B5EF4-FFF2-40B4-BE49-F238E27FC236}">
                <a16:creationId xmlns:a16="http://schemas.microsoft.com/office/drawing/2014/main" id="{95A42C57-E086-4018-9A72-B14EE5E29FD5}"/>
              </a:ext>
            </a:extLst>
          </p:cNvPr>
          <p:cNvSpPr txBox="1">
            <a:spLocks/>
          </p:cNvSpPr>
          <p:nvPr/>
        </p:nvSpPr>
        <p:spPr>
          <a:xfrm>
            <a:off x="4158742" y="3022977"/>
            <a:ext cx="924791" cy="1509542"/>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1100" b="1"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rPr>
              <a:t>COMPUTE</a:t>
            </a:r>
            <a:endParaRPr kumimoji="0" lang="en-US" sz="11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endParaRPr>
          </a:p>
        </p:txBody>
      </p:sp>
      <p:sp>
        <p:nvSpPr>
          <p:cNvPr id="57" name="Text Placeholder">
            <a:extLst>
              <a:ext uri="{FF2B5EF4-FFF2-40B4-BE49-F238E27FC236}">
                <a16:creationId xmlns:a16="http://schemas.microsoft.com/office/drawing/2014/main" id="{E7DE175B-5F55-4FDC-94FE-7C740351E6EC}"/>
              </a:ext>
            </a:extLst>
          </p:cNvPr>
          <p:cNvSpPr txBox="1">
            <a:spLocks/>
          </p:cNvSpPr>
          <p:nvPr/>
        </p:nvSpPr>
        <p:spPr>
          <a:xfrm>
            <a:off x="4158742" y="4532519"/>
            <a:ext cx="924791" cy="1864613"/>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1100" b="1"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rPr>
              <a:t>STORAGE</a:t>
            </a:r>
            <a:endParaRPr kumimoji="0" lang="en-US" sz="11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endParaRPr>
          </a:p>
        </p:txBody>
      </p:sp>
      <p:sp>
        <p:nvSpPr>
          <p:cNvPr id="3" name="Trapezoid 2">
            <a:extLst>
              <a:ext uri="{FF2B5EF4-FFF2-40B4-BE49-F238E27FC236}">
                <a16:creationId xmlns:a16="http://schemas.microsoft.com/office/drawing/2014/main" id="{48DD7FE6-4F33-4D5A-B6A2-8589C02EE17A}"/>
              </a:ext>
              <a:ext uri="{C183D7F6-B498-43B3-948B-1728B52AA6E4}">
                <adec:decorative xmlns:adec="http://schemas.microsoft.com/office/drawing/2017/decorative" val="1"/>
              </a:ext>
            </a:extLst>
          </p:cNvPr>
          <p:cNvSpPr/>
          <p:nvPr/>
        </p:nvSpPr>
        <p:spPr>
          <a:xfrm rot="5400000">
            <a:off x="3771044" y="3110367"/>
            <a:ext cx="4596217" cy="1977317"/>
          </a:xfrm>
          <a:prstGeom prst="trapezoid">
            <a:avLst>
              <a:gd name="adj" fmla="val 67789"/>
            </a:avLst>
          </a:prstGeom>
          <a:gradFill>
            <a:gsLst>
              <a:gs pos="20000">
                <a:schemeClr val="bg1">
                  <a:alpha val="60000"/>
                </a:schemeClr>
              </a:gs>
              <a:gs pos="100000">
                <a:srgbClr val="FFFFFF">
                  <a:lumMod val="85000"/>
                </a:srgbClr>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52" name="Arrow: Right 51">
            <a:extLst>
              <a:ext uri="{FF2B5EF4-FFF2-40B4-BE49-F238E27FC236}">
                <a16:creationId xmlns:a16="http://schemas.microsoft.com/office/drawing/2014/main" id="{C13F356F-919F-4142-B79B-A7DA7F1ACD66}"/>
              </a:ext>
              <a:ext uri="{C183D7F6-B498-43B3-948B-1728B52AA6E4}">
                <adec:decorative xmlns:adec="http://schemas.microsoft.com/office/drawing/2017/decorative" val="1"/>
              </a:ext>
            </a:extLst>
          </p:cNvPr>
          <p:cNvSpPr/>
          <p:nvPr/>
        </p:nvSpPr>
        <p:spPr bwMode="auto">
          <a:xfrm>
            <a:off x="5549110" y="3702933"/>
            <a:ext cx="1594547" cy="484632"/>
          </a:xfrm>
          <a:prstGeom prst="rightArrow">
            <a:avLst/>
          </a:prstGeom>
          <a:gradFill flip="none" rotWithShape="1">
            <a:gsLst>
              <a:gs pos="0">
                <a:srgbClr val="0078D4"/>
              </a:gs>
              <a:gs pos="100000">
                <a:srgbClr val="FFFFFF">
                  <a:lumMod val="75000"/>
                  <a:alpha val="0"/>
                </a:srgbClr>
              </a:gs>
            </a:gsLst>
            <a:lin ang="1080000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err="1">
              <a:ln>
                <a:noFill/>
              </a:ln>
              <a:solidFill>
                <a:srgbClr val="000000"/>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F97A269E-2010-40F5-84B3-9AD7C91616DD}"/>
              </a:ext>
              <a:ext uri="{C183D7F6-B498-43B3-948B-1728B52AA6E4}">
                <adec:decorative xmlns:adec="http://schemas.microsoft.com/office/drawing/2017/decorative" val="0"/>
              </a:ext>
            </a:extLst>
          </p:cNvPr>
          <p:cNvSpPr txBox="1"/>
          <p:nvPr/>
        </p:nvSpPr>
        <p:spPr>
          <a:xfrm>
            <a:off x="7329829" y="2574737"/>
            <a:ext cx="400148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78D3"/>
                    </a:gs>
                  </a:gsLst>
                  <a:lin ang="0" scaled="0"/>
                </a:gradFill>
                <a:effectLst/>
                <a:uLnTx/>
                <a:uFillTx/>
                <a:latin typeface="Segoe UI Semibold" panose="020B0702040204020203" pitchFamily="34" charset="0"/>
                <a:ea typeface="+mn-ea"/>
                <a:cs typeface="Segoe UI Semibold" panose="020B0702040204020203" pitchFamily="34" charset="0"/>
              </a:rPr>
              <a:t>Hyperconverged infrastructure (HCI)</a:t>
            </a:r>
          </a:p>
        </p:txBody>
      </p:sp>
      <p:grpSp>
        <p:nvGrpSpPr>
          <p:cNvPr id="78" name="Group 77" descr="Illustration of server with hyperconverged infrastructure">
            <a:extLst>
              <a:ext uri="{FF2B5EF4-FFF2-40B4-BE49-F238E27FC236}">
                <a16:creationId xmlns:a16="http://schemas.microsoft.com/office/drawing/2014/main" id="{3D20A674-F2B5-4AC0-AF46-DA775D04B614}"/>
              </a:ext>
            </a:extLst>
          </p:cNvPr>
          <p:cNvGrpSpPr/>
          <p:nvPr/>
        </p:nvGrpSpPr>
        <p:grpSpPr>
          <a:xfrm>
            <a:off x="7401100" y="3076715"/>
            <a:ext cx="2004527" cy="2007428"/>
            <a:chOff x="7401100" y="2917058"/>
            <a:chExt cx="2004527" cy="2007428"/>
          </a:xfrm>
        </p:grpSpPr>
        <p:grpSp>
          <p:nvGrpSpPr>
            <p:cNvPr id="33" name="Group 32">
              <a:extLst>
                <a:ext uri="{FF2B5EF4-FFF2-40B4-BE49-F238E27FC236}">
                  <a16:creationId xmlns:a16="http://schemas.microsoft.com/office/drawing/2014/main" id="{5DD0D7A2-8309-46CA-8E28-318378DFEE6C}"/>
                </a:ext>
                <a:ext uri="{C183D7F6-B498-43B3-948B-1728B52AA6E4}">
                  <adec:decorative xmlns:adec="http://schemas.microsoft.com/office/drawing/2017/decorative" val="1"/>
                </a:ext>
              </a:extLst>
            </p:cNvPr>
            <p:cNvGrpSpPr/>
            <p:nvPr/>
          </p:nvGrpSpPr>
          <p:grpSpPr>
            <a:xfrm>
              <a:off x="7401100" y="2917058"/>
              <a:ext cx="1874148" cy="2007428"/>
              <a:chOff x="6665884" y="2932734"/>
              <a:chExt cx="1991943" cy="2133600"/>
            </a:xfrm>
          </p:grpSpPr>
          <p:sp>
            <p:nvSpPr>
              <p:cNvPr id="34" name="Rectangle 33" descr="Processing frame">
                <a:extLst>
                  <a:ext uri="{FF2B5EF4-FFF2-40B4-BE49-F238E27FC236}">
                    <a16:creationId xmlns:a16="http://schemas.microsoft.com/office/drawing/2014/main" id="{D236F37B-060F-4630-AEA4-CF55DF1FC769}"/>
                  </a:ext>
                </a:extLst>
              </p:cNvPr>
              <p:cNvSpPr/>
              <p:nvPr/>
            </p:nvSpPr>
            <p:spPr>
              <a:xfrm>
                <a:off x="6665884" y="2932734"/>
                <a:ext cx="1991943" cy="2133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35" name="Group 34" descr="Switchboard panels">
                <a:extLst>
                  <a:ext uri="{FF2B5EF4-FFF2-40B4-BE49-F238E27FC236}">
                    <a16:creationId xmlns:a16="http://schemas.microsoft.com/office/drawing/2014/main" id="{F5F4E299-3998-40AE-BA13-16A2DB3B8F49}"/>
                  </a:ext>
                </a:extLst>
              </p:cNvPr>
              <p:cNvGrpSpPr/>
              <p:nvPr/>
            </p:nvGrpSpPr>
            <p:grpSpPr>
              <a:xfrm>
                <a:off x="6731360" y="3481643"/>
                <a:ext cx="1828800" cy="1476210"/>
                <a:chOff x="6731360" y="3481643"/>
                <a:chExt cx="1828800" cy="1476210"/>
              </a:xfrm>
            </p:grpSpPr>
            <p:pic>
              <p:nvPicPr>
                <p:cNvPr id="39" name="Picture 38" descr="A close up of a logo&#10;&#10;Description generated with high confidence">
                  <a:extLst>
                    <a:ext uri="{FF2B5EF4-FFF2-40B4-BE49-F238E27FC236}">
                      <a16:creationId xmlns:a16="http://schemas.microsoft.com/office/drawing/2014/main" id="{5B010B87-7369-4464-8AEF-FA37C6E2B8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1360" y="3481643"/>
                  <a:ext cx="1828800" cy="353568"/>
                </a:xfrm>
                <a:prstGeom prst="rect">
                  <a:avLst/>
                </a:prstGeom>
                <a:ln>
                  <a:noFill/>
                </a:ln>
                <a:effectLst>
                  <a:outerShdw blurRad="292100" dist="139700" dir="2700000" algn="tl" rotWithShape="0">
                    <a:srgbClr val="333333">
                      <a:alpha val="65000"/>
                    </a:srgbClr>
                  </a:outerShdw>
                </a:effectLst>
              </p:spPr>
            </p:pic>
            <p:pic>
              <p:nvPicPr>
                <p:cNvPr id="40" name="Picture 39" descr="A close up of a logo&#10;&#10;Description generated with high confidence">
                  <a:extLst>
                    <a:ext uri="{FF2B5EF4-FFF2-40B4-BE49-F238E27FC236}">
                      <a16:creationId xmlns:a16="http://schemas.microsoft.com/office/drawing/2014/main" id="{CDDD59D1-C5B4-4B99-94E9-CB4733CAC7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1360" y="3855857"/>
                  <a:ext cx="1828800" cy="353568"/>
                </a:xfrm>
                <a:prstGeom prst="rect">
                  <a:avLst/>
                </a:prstGeom>
                <a:ln>
                  <a:noFill/>
                </a:ln>
                <a:effectLst>
                  <a:outerShdw blurRad="292100" dist="139700" dir="2700000" algn="tl" rotWithShape="0">
                    <a:srgbClr val="333333">
                      <a:alpha val="65000"/>
                    </a:srgbClr>
                  </a:outerShdw>
                </a:effectLst>
              </p:spPr>
            </p:pic>
            <p:pic>
              <p:nvPicPr>
                <p:cNvPr id="41" name="Picture 40" descr="A close up of a logo&#10;&#10;Description generated with high confidence">
                  <a:extLst>
                    <a:ext uri="{FF2B5EF4-FFF2-40B4-BE49-F238E27FC236}">
                      <a16:creationId xmlns:a16="http://schemas.microsoft.com/office/drawing/2014/main" id="{7705FD21-2B01-4687-9CC3-EAEEB5FE4D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1360" y="4230071"/>
                  <a:ext cx="1828800" cy="353568"/>
                </a:xfrm>
                <a:prstGeom prst="rect">
                  <a:avLst/>
                </a:prstGeom>
                <a:ln>
                  <a:noFill/>
                </a:ln>
                <a:effectLst>
                  <a:outerShdw blurRad="292100" dist="139700" dir="2700000" algn="tl" rotWithShape="0">
                    <a:srgbClr val="333333">
                      <a:alpha val="65000"/>
                    </a:srgbClr>
                  </a:outerShdw>
                </a:effectLst>
              </p:spPr>
            </p:pic>
            <p:pic>
              <p:nvPicPr>
                <p:cNvPr id="42" name="Picture 41" descr="A close up of a logo&#10;&#10;Description generated with high confidence">
                  <a:extLst>
                    <a:ext uri="{FF2B5EF4-FFF2-40B4-BE49-F238E27FC236}">
                      <a16:creationId xmlns:a16="http://schemas.microsoft.com/office/drawing/2014/main" id="{BA3D10E8-A040-4325-830D-8141DDD0E7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1360" y="4604285"/>
                  <a:ext cx="1828800" cy="353568"/>
                </a:xfrm>
                <a:prstGeom prst="rect">
                  <a:avLst/>
                </a:prstGeom>
                <a:ln>
                  <a:noFill/>
                </a:ln>
                <a:effectLst>
                  <a:outerShdw blurRad="292100" dist="139700" dir="2700000" algn="tl" rotWithShape="0">
                    <a:srgbClr val="333333">
                      <a:alpha val="65000"/>
                    </a:srgbClr>
                  </a:outerShdw>
                </a:effectLst>
              </p:spPr>
            </p:pic>
          </p:grpSp>
          <p:grpSp>
            <p:nvGrpSpPr>
              <p:cNvPr id="36" name="Group 35" descr="Switchboard panels">
                <a:extLst>
                  <a:ext uri="{FF2B5EF4-FFF2-40B4-BE49-F238E27FC236}">
                    <a16:creationId xmlns:a16="http://schemas.microsoft.com/office/drawing/2014/main" id="{63B89A2E-58D9-48FB-AAD9-E3D294B4D98A}"/>
                  </a:ext>
                </a:extLst>
              </p:cNvPr>
              <p:cNvGrpSpPr/>
              <p:nvPr/>
            </p:nvGrpSpPr>
            <p:grpSpPr>
              <a:xfrm>
                <a:off x="6731360" y="3041215"/>
                <a:ext cx="1828800" cy="376652"/>
                <a:chOff x="6731360" y="3041215"/>
                <a:chExt cx="1828800" cy="376652"/>
              </a:xfrm>
            </p:grpSpPr>
            <p:pic>
              <p:nvPicPr>
                <p:cNvPr id="37" name="Picture 36" descr="A close up of a logo&#10;&#10;Description generated with high confidence">
                  <a:extLst>
                    <a:ext uri="{FF2B5EF4-FFF2-40B4-BE49-F238E27FC236}">
                      <a16:creationId xmlns:a16="http://schemas.microsoft.com/office/drawing/2014/main" id="{8906D804-BAB7-47E2-9C60-F3087C2979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1360" y="3239864"/>
                  <a:ext cx="1828800" cy="178003"/>
                </a:xfrm>
                <a:prstGeom prst="rect">
                  <a:avLst/>
                </a:prstGeom>
                <a:ln>
                  <a:noFill/>
                </a:ln>
                <a:effectLst>
                  <a:outerShdw blurRad="292100" dist="139700" dir="2700000" algn="tl" rotWithShape="0">
                    <a:srgbClr val="333333">
                      <a:alpha val="65000"/>
                    </a:srgbClr>
                  </a:outerShdw>
                </a:effectLst>
              </p:spPr>
            </p:pic>
            <p:pic>
              <p:nvPicPr>
                <p:cNvPr id="38" name="Picture 37" descr="A close up of a logo&#10;&#10;Description generated with high confidence">
                  <a:extLst>
                    <a:ext uri="{FF2B5EF4-FFF2-40B4-BE49-F238E27FC236}">
                      <a16:creationId xmlns:a16="http://schemas.microsoft.com/office/drawing/2014/main" id="{C99C9F65-BD67-4033-B607-0CE1EF3E67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1360" y="3041215"/>
                  <a:ext cx="1828800" cy="178003"/>
                </a:xfrm>
                <a:prstGeom prst="rect">
                  <a:avLst/>
                </a:prstGeom>
                <a:ln>
                  <a:noFill/>
                </a:ln>
                <a:effectLst>
                  <a:outerShdw blurRad="292100" dist="139700" dir="2700000" algn="tl" rotWithShape="0">
                    <a:srgbClr val="333333">
                      <a:alpha val="65000"/>
                    </a:srgbClr>
                  </a:outerShdw>
                </a:effectLst>
              </p:spPr>
            </p:pic>
          </p:grpSp>
        </p:grpSp>
        <p:sp>
          <p:nvSpPr>
            <p:cNvPr id="50" name="Rectangle 7">
              <a:extLst>
                <a:ext uri="{FF2B5EF4-FFF2-40B4-BE49-F238E27FC236}">
                  <a16:creationId xmlns:a16="http://schemas.microsoft.com/office/drawing/2014/main" id="{7DB0F24F-A6C6-4EA5-AB84-E7C14914D575}"/>
                </a:ext>
                <a:ext uri="{C183D7F6-B498-43B3-948B-1728B52AA6E4}">
                  <adec:decorative xmlns:adec="http://schemas.microsoft.com/office/drawing/2017/decorative" val="1"/>
                </a:ext>
              </a:extLst>
            </p:cNvPr>
            <p:cNvSpPr/>
            <p:nvPr/>
          </p:nvSpPr>
          <p:spPr bwMode="auto">
            <a:xfrm flipH="1">
              <a:off x="9341619" y="3013893"/>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7">
              <a:extLst>
                <a:ext uri="{FF2B5EF4-FFF2-40B4-BE49-F238E27FC236}">
                  <a16:creationId xmlns:a16="http://schemas.microsoft.com/office/drawing/2014/main" id="{B62C6CBC-7B40-47BE-A328-4911B7AD6D52}"/>
                </a:ext>
                <a:ext uri="{C183D7F6-B498-43B3-948B-1728B52AA6E4}">
                  <adec:decorative xmlns:adec="http://schemas.microsoft.com/office/drawing/2017/decorative" val="1"/>
                </a:ext>
              </a:extLst>
            </p:cNvPr>
            <p:cNvSpPr/>
            <p:nvPr/>
          </p:nvSpPr>
          <p:spPr bwMode="auto">
            <a:xfrm flipH="1">
              <a:off x="9341619" y="3433182"/>
              <a:ext cx="64008" cy="1389888"/>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72C180BE-55D6-4333-8845-6E2E7A5A8F11}"/>
                </a:ext>
                <a:ext uri="{C183D7F6-B498-43B3-948B-1728B52AA6E4}">
                  <adec:decorative xmlns:adec="http://schemas.microsoft.com/office/drawing/2017/decorative" val="1"/>
                </a:ext>
              </a:extLst>
            </p:cNvPr>
            <p:cNvGrpSpPr/>
            <p:nvPr/>
          </p:nvGrpSpPr>
          <p:grpSpPr>
            <a:xfrm>
              <a:off x="7624875" y="3501777"/>
              <a:ext cx="1396731" cy="182880"/>
              <a:chOff x="7624875" y="3501777"/>
              <a:chExt cx="1396731" cy="182880"/>
            </a:xfrm>
          </p:grpSpPr>
          <p:sp>
            <p:nvSpPr>
              <p:cNvPr id="60" name="Text Placeholder">
                <a:extLst>
                  <a:ext uri="{FF2B5EF4-FFF2-40B4-BE49-F238E27FC236}">
                    <a16:creationId xmlns:a16="http://schemas.microsoft.com/office/drawing/2014/main" id="{9E11ED2C-00A3-4B70-85C4-B3A808693F66}"/>
                  </a:ext>
                </a:extLst>
              </p:cNvPr>
              <p:cNvSpPr txBox="1">
                <a:spLocks/>
              </p:cNvSpPr>
              <p:nvPr/>
            </p:nvSpPr>
            <p:spPr>
              <a:xfrm>
                <a:off x="7624875" y="3501777"/>
                <a:ext cx="465577" cy="182880"/>
              </a:xfrm>
              <a:prstGeom prst="rect">
                <a:avLst/>
              </a:prstGeom>
              <a:solidFill>
                <a:schemeClr val="accent5"/>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000000"/>
                        </a:gs>
                        <a:gs pos="100000">
                          <a:srgbClr val="000000"/>
                        </a:gs>
                      </a:gsLst>
                      <a:lin ang="0" scaled="0"/>
                    </a:gradFill>
                    <a:effectLst/>
                    <a:uLnTx/>
                    <a:uFillTx/>
                    <a:latin typeface="Segoe UI"/>
                    <a:ea typeface="+mn-ea"/>
                    <a:cs typeface="+mn-cs"/>
                  </a:rPr>
                  <a:t>NETWORK</a:t>
                </a:r>
                <a:endParaRPr kumimoji="0" lang="en-US" sz="700" b="0" i="0" u="none" strike="noStrike" kern="1200" cap="none" spc="0" normalizeH="0" baseline="0" noProof="0" dirty="0">
                  <a:ln>
                    <a:noFill/>
                  </a:ln>
                  <a:gradFill>
                    <a:gsLst>
                      <a:gs pos="0">
                        <a:srgbClr val="000000"/>
                      </a:gs>
                      <a:gs pos="100000">
                        <a:srgbClr val="000000"/>
                      </a:gs>
                    </a:gsLst>
                    <a:lin ang="0" scaled="0"/>
                  </a:gradFill>
                  <a:effectLst/>
                  <a:uLnTx/>
                  <a:uFillTx/>
                  <a:latin typeface="Segoe UI"/>
                  <a:ea typeface="+mn-ea"/>
                  <a:cs typeface="+mn-cs"/>
                </a:endParaRPr>
              </a:p>
            </p:txBody>
          </p:sp>
          <p:sp>
            <p:nvSpPr>
              <p:cNvPr id="61" name="Text Placeholder">
                <a:extLst>
                  <a:ext uri="{FF2B5EF4-FFF2-40B4-BE49-F238E27FC236}">
                    <a16:creationId xmlns:a16="http://schemas.microsoft.com/office/drawing/2014/main" id="{068721ED-360E-44D2-8E4C-7355756215EC}"/>
                  </a:ext>
                </a:extLst>
              </p:cNvPr>
              <p:cNvSpPr txBox="1">
                <a:spLocks/>
              </p:cNvSpPr>
              <p:nvPr/>
            </p:nvSpPr>
            <p:spPr>
              <a:xfrm>
                <a:off x="8090452" y="3501777"/>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rPr>
                  <a:t>COMPUTE</a:t>
                </a:r>
                <a:endParaRPr kumimoji="0" lang="en-US" sz="7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endParaRPr>
              </a:p>
            </p:txBody>
          </p:sp>
          <p:sp>
            <p:nvSpPr>
              <p:cNvPr id="62" name="Text Placeholder">
                <a:extLst>
                  <a:ext uri="{FF2B5EF4-FFF2-40B4-BE49-F238E27FC236}">
                    <a16:creationId xmlns:a16="http://schemas.microsoft.com/office/drawing/2014/main" id="{21EC2411-2E75-4DB8-BD3C-01144356E832}"/>
                  </a:ext>
                </a:extLst>
              </p:cNvPr>
              <p:cNvSpPr txBox="1">
                <a:spLocks/>
              </p:cNvSpPr>
              <p:nvPr/>
            </p:nvSpPr>
            <p:spPr>
              <a:xfrm>
                <a:off x="8556029" y="3501777"/>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rPr>
                  <a:t>STORAGE</a:t>
                </a:r>
                <a:endParaRPr kumimoji="0" lang="en-US" sz="7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81C7A0D3-BA29-4409-98E5-EBC2701DD105}"/>
                </a:ext>
                <a:ext uri="{C183D7F6-B498-43B3-948B-1728B52AA6E4}">
                  <adec:decorative xmlns:adec="http://schemas.microsoft.com/office/drawing/2017/decorative" val="1"/>
                </a:ext>
              </a:extLst>
            </p:cNvPr>
            <p:cNvGrpSpPr/>
            <p:nvPr/>
          </p:nvGrpSpPr>
          <p:grpSpPr>
            <a:xfrm>
              <a:off x="7624875" y="3869158"/>
              <a:ext cx="1396731" cy="182880"/>
              <a:chOff x="7624875" y="3869158"/>
              <a:chExt cx="1396731" cy="182880"/>
            </a:xfrm>
          </p:grpSpPr>
          <p:sp>
            <p:nvSpPr>
              <p:cNvPr id="64" name="Text Placeholder">
                <a:extLst>
                  <a:ext uri="{FF2B5EF4-FFF2-40B4-BE49-F238E27FC236}">
                    <a16:creationId xmlns:a16="http://schemas.microsoft.com/office/drawing/2014/main" id="{E85A6820-54D9-4149-AE86-3CD2C0356780}"/>
                  </a:ext>
                </a:extLst>
              </p:cNvPr>
              <p:cNvSpPr txBox="1">
                <a:spLocks/>
              </p:cNvSpPr>
              <p:nvPr/>
            </p:nvSpPr>
            <p:spPr>
              <a:xfrm>
                <a:off x="7624875" y="3869158"/>
                <a:ext cx="465577" cy="182880"/>
              </a:xfrm>
              <a:prstGeom prst="rect">
                <a:avLst/>
              </a:prstGeom>
              <a:solidFill>
                <a:schemeClr val="accent5"/>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000000"/>
                        </a:gs>
                        <a:gs pos="100000">
                          <a:srgbClr val="000000"/>
                        </a:gs>
                      </a:gsLst>
                      <a:lin ang="0" scaled="0"/>
                    </a:gradFill>
                    <a:effectLst/>
                    <a:uLnTx/>
                    <a:uFillTx/>
                    <a:latin typeface="Segoe UI"/>
                    <a:ea typeface="+mn-ea"/>
                    <a:cs typeface="+mn-cs"/>
                  </a:rPr>
                  <a:t>NETWORK</a:t>
                </a:r>
                <a:endParaRPr kumimoji="0" lang="en-US" sz="700" b="0" i="0" u="none" strike="noStrike" kern="1200" cap="none" spc="0" normalizeH="0" baseline="0" noProof="0" dirty="0">
                  <a:ln>
                    <a:noFill/>
                  </a:ln>
                  <a:gradFill>
                    <a:gsLst>
                      <a:gs pos="0">
                        <a:srgbClr val="000000"/>
                      </a:gs>
                      <a:gs pos="100000">
                        <a:srgbClr val="000000"/>
                      </a:gs>
                    </a:gsLst>
                    <a:lin ang="0" scaled="0"/>
                  </a:gradFill>
                  <a:effectLst/>
                  <a:uLnTx/>
                  <a:uFillTx/>
                  <a:latin typeface="Segoe UI"/>
                  <a:ea typeface="+mn-ea"/>
                  <a:cs typeface="+mn-cs"/>
                </a:endParaRPr>
              </a:p>
            </p:txBody>
          </p:sp>
          <p:sp>
            <p:nvSpPr>
              <p:cNvPr id="65" name="Text Placeholder">
                <a:extLst>
                  <a:ext uri="{FF2B5EF4-FFF2-40B4-BE49-F238E27FC236}">
                    <a16:creationId xmlns:a16="http://schemas.microsoft.com/office/drawing/2014/main" id="{6E1086E4-3EC6-4A71-A604-2D4DF2A85533}"/>
                  </a:ext>
                </a:extLst>
              </p:cNvPr>
              <p:cNvSpPr txBox="1">
                <a:spLocks/>
              </p:cNvSpPr>
              <p:nvPr/>
            </p:nvSpPr>
            <p:spPr>
              <a:xfrm>
                <a:off x="8090452" y="3869158"/>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rPr>
                  <a:t>COMPUTE</a:t>
                </a:r>
                <a:endParaRPr kumimoji="0" lang="en-US" sz="7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endParaRPr>
              </a:p>
            </p:txBody>
          </p:sp>
          <p:sp>
            <p:nvSpPr>
              <p:cNvPr id="66" name="Text Placeholder">
                <a:extLst>
                  <a:ext uri="{FF2B5EF4-FFF2-40B4-BE49-F238E27FC236}">
                    <a16:creationId xmlns:a16="http://schemas.microsoft.com/office/drawing/2014/main" id="{D2740759-1633-4605-9C01-E26000956DFB}"/>
                  </a:ext>
                </a:extLst>
              </p:cNvPr>
              <p:cNvSpPr txBox="1">
                <a:spLocks/>
              </p:cNvSpPr>
              <p:nvPr/>
            </p:nvSpPr>
            <p:spPr>
              <a:xfrm>
                <a:off x="8556029" y="3869158"/>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rPr>
                  <a:t>STORAGE</a:t>
                </a:r>
                <a:endParaRPr kumimoji="0" lang="en-US" sz="7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E285BC0D-F5C8-4C47-BF9A-BD30EB8C8ADA}"/>
                </a:ext>
                <a:ext uri="{C183D7F6-B498-43B3-948B-1728B52AA6E4}">
                  <adec:decorative xmlns:adec="http://schemas.microsoft.com/office/drawing/2017/decorative" val="1"/>
                </a:ext>
              </a:extLst>
            </p:cNvPr>
            <p:cNvGrpSpPr/>
            <p:nvPr/>
          </p:nvGrpSpPr>
          <p:grpSpPr>
            <a:xfrm>
              <a:off x="7624875" y="4222808"/>
              <a:ext cx="1396731" cy="182880"/>
              <a:chOff x="7624875" y="4222808"/>
              <a:chExt cx="1396731" cy="182880"/>
            </a:xfrm>
          </p:grpSpPr>
          <p:sp>
            <p:nvSpPr>
              <p:cNvPr id="68" name="Text Placeholder">
                <a:extLst>
                  <a:ext uri="{FF2B5EF4-FFF2-40B4-BE49-F238E27FC236}">
                    <a16:creationId xmlns:a16="http://schemas.microsoft.com/office/drawing/2014/main" id="{E4E201A7-0EB1-4460-AE05-189C22D95768}"/>
                  </a:ext>
                </a:extLst>
              </p:cNvPr>
              <p:cNvSpPr txBox="1">
                <a:spLocks/>
              </p:cNvSpPr>
              <p:nvPr/>
            </p:nvSpPr>
            <p:spPr>
              <a:xfrm>
                <a:off x="7624875" y="4222808"/>
                <a:ext cx="465577" cy="182880"/>
              </a:xfrm>
              <a:prstGeom prst="rect">
                <a:avLst/>
              </a:prstGeom>
              <a:solidFill>
                <a:schemeClr val="accent5"/>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000000"/>
                        </a:gs>
                        <a:gs pos="100000">
                          <a:srgbClr val="000000"/>
                        </a:gs>
                      </a:gsLst>
                      <a:lin ang="0" scaled="0"/>
                    </a:gradFill>
                    <a:effectLst/>
                    <a:uLnTx/>
                    <a:uFillTx/>
                    <a:latin typeface="Segoe UI"/>
                    <a:ea typeface="+mn-ea"/>
                    <a:cs typeface="+mn-cs"/>
                  </a:rPr>
                  <a:t>NETWORK</a:t>
                </a:r>
                <a:endParaRPr kumimoji="0" lang="en-US" sz="700" b="0" i="0" u="none" strike="noStrike" kern="1200" cap="none" spc="0" normalizeH="0" baseline="0" noProof="0" dirty="0">
                  <a:ln>
                    <a:noFill/>
                  </a:ln>
                  <a:gradFill>
                    <a:gsLst>
                      <a:gs pos="0">
                        <a:srgbClr val="000000"/>
                      </a:gs>
                      <a:gs pos="100000">
                        <a:srgbClr val="000000"/>
                      </a:gs>
                    </a:gsLst>
                    <a:lin ang="0" scaled="0"/>
                  </a:gradFill>
                  <a:effectLst/>
                  <a:uLnTx/>
                  <a:uFillTx/>
                  <a:latin typeface="Segoe UI"/>
                  <a:ea typeface="+mn-ea"/>
                  <a:cs typeface="+mn-cs"/>
                </a:endParaRPr>
              </a:p>
            </p:txBody>
          </p:sp>
          <p:sp>
            <p:nvSpPr>
              <p:cNvPr id="69" name="Text Placeholder">
                <a:extLst>
                  <a:ext uri="{FF2B5EF4-FFF2-40B4-BE49-F238E27FC236}">
                    <a16:creationId xmlns:a16="http://schemas.microsoft.com/office/drawing/2014/main" id="{164EDC48-CBF7-429E-901E-DB95E700327B}"/>
                  </a:ext>
                </a:extLst>
              </p:cNvPr>
              <p:cNvSpPr txBox="1">
                <a:spLocks/>
              </p:cNvSpPr>
              <p:nvPr/>
            </p:nvSpPr>
            <p:spPr>
              <a:xfrm>
                <a:off x="8090452" y="4222808"/>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rPr>
                  <a:t>COMPUTE</a:t>
                </a:r>
                <a:endParaRPr kumimoji="0" lang="en-US" sz="7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endParaRPr>
              </a:p>
            </p:txBody>
          </p:sp>
          <p:sp>
            <p:nvSpPr>
              <p:cNvPr id="70" name="Text Placeholder">
                <a:extLst>
                  <a:ext uri="{FF2B5EF4-FFF2-40B4-BE49-F238E27FC236}">
                    <a16:creationId xmlns:a16="http://schemas.microsoft.com/office/drawing/2014/main" id="{4F3078E5-62F3-4536-852D-395AA080A732}"/>
                  </a:ext>
                </a:extLst>
              </p:cNvPr>
              <p:cNvSpPr txBox="1">
                <a:spLocks/>
              </p:cNvSpPr>
              <p:nvPr/>
            </p:nvSpPr>
            <p:spPr>
              <a:xfrm>
                <a:off x="8556029" y="4222808"/>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rPr>
                  <a:t>STORAGE</a:t>
                </a:r>
                <a:endParaRPr kumimoji="0" lang="en-US" sz="7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24B21250-9E3C-4803-AD1A-393F5C618210}"/>
                </a:ext>
                <a:ext uri="{C183D7F6-B498-43B3-948B-1728B52AA6E4}">
                  <adec:decorative xmlns:adec="http://schemas.microsoft.com/office/drawing/2017/decorative" val="1"/>
                </a:ext>
              </a:extLst>
            </p:cNvPr>
            <p:cNvGrpSpPr/>
            <p:nvPr/>
          </p:nvGrpSpPr>
          <p:grpSpPr>
            <a:xfrm>
              <a:off x="7624875" y="4558505"/>
              <a:ext cx="1396731" cy="182880"/>
              <a:chOff x="7624875" y="4558505"/>
              <a:chExt cx="1396731" cy="182880"/>
            </a:xfrm>
          </p:grpSpPr>
          <p:sp>
            <p:nvSpPr>
              <p:cNvPr id="72" name="Text Placeholder">
                <a:extLst>
                  <a:ext uri="{FF2B5EF4-FFF2-40B4-BE49-F238E27FC236}">
                    <a16:creationId xmlns:a16="http://schemas.microsoft.com/office/drawing/2014/main" id="{26A06081-0CAB-464F-9C4C-4315A08791A4}"/>
                  </a:ext>
                </a:extLst>
              </p:cNvPr>
              <p:cNvSpPr txBox="1">
                <a:spLocks/>
              </p:cNvSpPr>
              <p:nvPr/>
            </p:nvSpPr>
            <p:spPr>
              <a:xfrm>
                <a:off x="7624875" y="4558505"/>
                <a:ext cx="465577" cy="182880"/>
              </a:xfrm>
              <a:prstGeom prst="rect">
                <a:avLst/>
              </a:prstGeom>
              <a:solidFill>
                <a:schemeClr val="accent5"/>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000000"/>
                        </a:gs>
                        <a:gs pos="100000">
                          <a:srgbClr val="000000"/>
                        </a:gs>
                      </a:gsLst>
                      <a:lin ang="0" scaled="0"/>
                    </a:gradFill>
                    <a:effectLst/>
                    <a:uLnTx/>
                    <a:uFillTx/>
                    <a:latin typeface="Segoe UI"/>
                    <a:ea typeface="+mn-ea"/>
                    <a:cs typeface="+mn-cs"/>
                  </a:rPr>
                  <a:t>NETWORK</a:t>
                </a:r>
                <a:endParaRPr kumimoji="0" lang="en-US" sz="700" b="0" i="0" u="none" strike="noStrike" kern="1200" cap="none" spc="0" normalizeH="0" baseline="0" noProof="0" dirty="0">
                  <a:ln>
                    <a:noFill/>
                  </a:ln>
                  <a:gradFill>
                    <a:gsLst>
                      <a:gs pos="0">
                        <a:srgbClr val="000000"/>
                      </a:gs>
                      <a:gs pos="100000">
                        <a:srgbClr val="000000"/>
                      </a:gs>
                    </a:gsLst>
                    <a:lin ang="0" scaled="0"/>
                  </a:gradFill>
                  <a:effectLst/>
                  <a:uLnTx/>
                  <a:uFillTx/>
                  <a:latin typeface="Segoe UI"/>
                  <a:ea typeface="+mn-ea"/>
                  <a:cs typeface="+mn-cs"/>
                </a:endParaRPr>
              </a:p>
            </p:txBody>
          </p:sp>
          <p:sp>
            <p:nvSpPr>
              <p:cNvPr id="73" name="Text Placeholder">
                <a:extLst>
                  <a:ext uri="{FF2B5EF4-FFF2-40B4-BE49-F238E27FC236}">
                    <a16:creationId xmlns:a16="http://schemas.microsoft.com/office/drawing/2014/main" id="{2E423EC4-0933-4682-8A9C-650B39387440}"/>
                  </a:ext>
                </a:extLst>
              </p:cNvPr>
              <p:cNvSpPr txBox="1">
                <a:spLocks/>
              </p:cNvSpPr>
              <p:nvPr/>
            </p:nvSpPr>
            <p:spPr>
              <a:xfrm>
                <a:off x="8090452" y="4558505"/>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rPr>
                  <a:t>COMPUTE</a:t>
                </a:r>
                <a:endParaRPr kumimoji="0" lang="en-US" sz="7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endParaRPr>
              </a:p>
            </p:txBody>
          </p:sp>
          <p:sp>
            <p:nvSpPr>
              <p:cNvPr id="74" name="Text Placeholder">
                <a:extLst>
                  <a:ext uri="{FF2B5EF4-FFF2-40B4-BE49-F238E27FC236}">
                    <a16:creationId xmlns:a16="http://schemas.microsoft.com/office/drawing/2014/main" id="{5D08102A-9A9C-4F2B-9AFB-8029D3C9CA6C}"/>
                  </a:ext>
                </a:extLst>
              </p:cNvPr>
              <p:cNvSpPr txBox="1">
                <a:spLocks/>
              </p:cNvSpPr>
              <p:nvPr/>
            </p:nvSpPr>
            <p:spPr>
              <a:xfrm>
                <a:off x="8556029" y="4558505"/>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rPr>
                  <a:t>STORAGE</a:t>
                </a:r>
                <a:endParaRPr kumimoji="0" lang="en-US" sz="7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mn-cs"/>
                </a:endParaRPr>
              </a:p>
            </p:txBody>
          </p:sp>
        </p:grpSp>
      </p:grpSp>
      <p:sp>
        <p:nvSpPr>
          <p:cNvPr id="43" name="TextBox 42">
            <a:extLst>
              <a:ext uri="{FF2B5EF4-FFF2-40B4-BE49-F238E27FC236}">
                <a16:creationId xmlns:a16="http://schemas.microsoft.com/office/drawing/2014/main" id="{DC2792AC-B2A2-4FE1-B86F-1F64F601B26F}"/>
              </a:ext>
              <a:ext uri="{C183D7F6-B498-43B3-948B-1728B52AA6E4}">
                <adec:decorative xmlns:adec="http://schemas.microsoft.com/office/drawing/2017/decorative" val="0"/>
              </a:ext>
            </a:extLst>
          </p:cNvPr>
          <p:cNvSpPr txBox="1"/>
          <p:nvPr/>
        </p:nvSpPr>
        <p:spPr>
          <a:xfrm>
            <a:off x="9582709" y="3244136"/>
            <a:ext cx="1421864" cy="215444"/>
          </a:xfrm>
          <a:prstGeom prst="rect">
            <a:avLst/>
          </a:prstGeom>
          <a:noFill/>
        </p:spPr>
        <p:txBody>
          <a:bodyPr wrap="none" lIns="0" tIns="0" rIns="0" bIns="0" rtlCol="0" anchor="ctr">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cap="none" spc="0" normalizeH="0" baseline="0">
                <a:ln>
                  <a:noFill/>
                </a:ln>
                <a:solidFill>
                  <a:schemeClr val="tx2"/>
                </a:solidFill>
                <a:effectLst/>
                <a:uLnTx/>
                <a:uFillTx/>
                <a:latin typeface="+mj-lt"/>
                <a:cs typeface="Segoe UI" panose="020B0502040204020203" pitchFamily="34" charset="0"/>
              </a:defRPr>
            </a:lvl1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0" scaled="0"/>
                </a:gradFill>
                <a:effectLst/>
                <a:uLnTx/>
                <a:uFillTx/>
                <a:latin typeface="Segoe UI Semibold"/>
                <a:ea typeface="+mn-ea"/>
                <a:cs typeface="Segoe UI" panose="020B0502040204020203" pitchFamily="34" charset="0"/>
              </a:rPr>
              <a:t>Ethernet switches</a:t>
            </a:r>
          </a:p>
        </p:txBody>
      </p:sp>
      <p:sp>
        <p:nvSpPr>
          <p:cNvPr id="44" name="TextBox 43">
            <a:extLst>
              <a:ext uri="{FF2B5EF4-FFF2-40B4-BE49-F238E27FC236}">
                <a16:creationId xmlns:a16="http://schemas.microsoft.com/office/drawing/2014/main" id="{257B4A75-2D8E-42EC-BD52-F3B1DD2BEBB1}"/>
              </a:ext>
              <a:ext uri="{C183D7F6-B498-43B3-948B-1728B52AA6E4}">
                <adec:decorative xmlns:adec="http://schemas.microsoft.com/office/drawing/2017/decorative" val="0"/>
              </a:ext>
            </a:extLst>
          </p:cNvPr>
          <p:cNvSpPr txBox="1"/>
          <p:nvPr/>
        </p:nvSpPr>
        <p:spPr>
          <a:xfrm>
            <a:off x="9582709" y="3697878"/>
            <a:ext cx="1807226" cy="1179810"/>
          </a:xfrm>
          <a:prstGeom prst="rect">
            <a:avLst/>
          </a:prstGeom>
          <a:noFill/>
        </p:spPr>
        <p:txBody>
          <a:bodyPr wrap="none" lIns="0" tIns="0" rIns="0" bIns="0" rtlCol="0" anchor="ctr">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cap="none" spc="0" normalizeH="0" baseline="0">
                <a:ln>
                  <a:noFill/>
                </a:ln>
                <a:solidFill>
                  <a:schemeClr val="tx2"/>
                </a:solidFill>
                <a:effectLst/>
                <a:uLnTx/>
                <a:uFillTx/>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0" scaled="0"/>
                </a:gradFill>
                <a:effectLst/>
                <a:uLnTx/>
                <a:uFillTx/>
                <a:latin typeface="Segoe UI Semibold"/>
                <a:ea typeface="+mn-ea"/>
                <a:cs typeface="Segoe UI" panose="020B0502040204020203" pitchFamily="34" charset="0"/>
              </a:rPr>
              <a:t>Standard x86 servers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0" scaled="0"/>
                </a:gradFill>
                <a:effectLst/>
                <a:uLnTx/>
                <a:uFillTx/>
                <a:latin typeface="Segoe UI Semibold"/>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0" scaled="0"/>
                </a:gradFill>
                <a:effectLst/>
                <a:uLnTx/>
                <a:uFillTx/>
                <a:latin typeface="Segoe UI Semibold"/>
                <a:ea typeface="+mn-ea"/>
                <a:cs typeface="Segoe UI" panose="020B0502040204020203" pitchFamily="34" charset="0"/>
              </a:rPr>
              <a:t>Local drives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0" scaled="0"/>
                </a:gradFill>
                <a:effectLst/>
                <a:uLnTx/>
                <a:uFillTx/>
                <a:latin typeface="Segoe UI Semibold"/>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0" scaled="0"/>
                </a:gradFill>
                <a:effectLst/>
                <a:uLnTx/>
                <a:uFillTx/>
                <a:latin typeface="Segoe UI Semibold"/>
                <a:ea typeface="+mn-ea"/>
                <a:cs typeface="Segoe UI" panose="020B0502040204020203" pitchFamily="34" charset="0"/>
              </a:rPr>
              <a:t>The magic of software</a:t>
            </a:r>
          </a:p>
        </p:txBody>
      </p:sp>
      <p:sp>
        <p:nvSpPr>
          <p:cNvPr id="75" name="TextBox 74">
            <a:extLst>
              <a:ext uri="{FF2B5EF4-FFF2-40B4-BE49-F238E27FC236}">
                <a16:creationId xmlns:a16="http://schemas.microsoft.com/office/drawing/2014/main" id="{D3C52775-769D-45EB-BA85-197620BC2A6D}"/>
              </a:ext>
              <a:ext uri="{C183D7F6-B498-43B3-948B-1728B52AA6E4}">
                <adec:decorative xmlns:adec="http://schemas.microsoft.com/office/drawing/2017/decorative" val="0"/>
              </a:ext>
            </a:extLst>
          </p:cNvPr>
          <p:cNvSpPr txBox="1"/>
          <p:nvPr/>
        </p:nvSpPr>
        <p:spPr>
          <a:xfrm>
            <a:off x="7368156" y="5468620"/>
            <a:ext cx="392482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0078D3"/>
                    </a:gs>
                    <a:gs pos="100000">
                      <a:srgbClr val="0078D3"/>
                    </a:gs>
                  </a:gsLst>
                  <a:lin ang="0" scaled="0"/>
                </a:gradFill>
                <a:effectLst/>
                <a:uLnTx/>
                <a:uFillTx/>
                <a:latin typeface="Segoe UI Semibold" panose="020B0702040204020203" pitchFamily="34" charset="0"/>
                <a:ea typeface="+mn-ea"/>
                <a:cs typeface="Segoe UI Semibold" panose="020B0702040204020203" pitchFamily="34" charset="0"/>
              </a:rPr>
              <a:t>HCI is a software-defined, unified system</a:t>
            </a:r>
            <a:br>
              <a:rPr kumimoji="0" lang="en-US" sz="1400" b="1" i="0" u="none" strike="noStrike" kern="1200" cap="none" spc="0" normalizeH="0" baseline="0" noProof="0" dirty="0">
                <a:ln>
                  <a:noFill/>
                </a:ln>
                <a:gradFill>
                  <a:gsLst>
                    <a:gs pos="0">
                      <a:srgbClr val="0078D3"/>
                    </a:gs>
                    <a:gs pos="100000">
                      <a:srgbClr val="0078D3"/>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US" sz="1400" b="1" i="0" u="none" strike="noStrike" kern="1200" cap="none" spc="0" normalizeH="0" baseline="0" noProof="0" dirty="0">
                <a:ln>
                  <a:noFill/>
                </a:ln>
                <a:gradFill>
                  <a:gsLst>
                    <a:gs pos="0">
                      <a:srgbClr val="0078D3"/>
                    </a:gs>
                    <a:gs pos="100000">
                      <a:srgbClr val="0078D3"/>
                    </a:gs>
                  </a:gsLst>
                  <a:lin ang="0" scaled="0"/>
                </a:gradFill>
                <a:effectLst/>
                <a:uLnTx/>
                <a:uFillTx/>
                <a:latin typeface="Segoe UI Semibold" panose="020B0702040204020203" pitchFamily="34" charset="0"/>
                <a:ea typeface="+mn-ea"/>
                <a:cs typeface="Segoe UI Semibold" panose="020B0702040204020203" pitchFamily="34" charset="0"/>
              </a:rPr>
              <a:t>that combines all the disparate and siloed elements of a traditional datacenter</a:t>
            </a:r>
          </a:p>
        </p:txBody>
      </p:sp>
    </p:spTree>
    <p:extLst>
      <p:ext uri="{BB962C8B-B14F-4D97-AF65-F5344CB8AC3E}">
        <p14:creationId xmlns:p14="http://schemas.microsoft.com/office/powerpoint/2010/main" val="473938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63" presetClass="path" presetSubtype="0" decel="100000" fill="hold" grpId="1" nodeType="withEffect">
                                  <p:stCondLst>
                                    <p:cond delay="0"/>
                                  </p:stCondLst>
                                  <p:childTnLst>
                                    <p:animMotion origin="layout" path="M 0.03792 4.39401E-6 L -3.67118E-6 4.39401E-6 " pathEditMode="relative" rAng="0" ptsTypes="AA">
                                      <p:cBhvr>
                                        <p:cTn id="11" dur="500" fill="hold"/>
                                        <p:tgtEl>
                                          <p:spTgt spid="5"/>
                                        </p:tgtEl>
                                        <p:attrNameLst>
                                          <p:attrName>ppt_x</p:attrName>
                                          <p:attrName>ppt_y</p:attrName>
                                        </p:attrNameLst>
                                      </p:cBhvr>
                                      <p:rCtr x="-1902" y="0"/>
                                    </p:animMotion>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63" presetClass="path" presetSubtype="0" decel="100000" fill="hold" grpId="1" nodeType="withEffect">
                                  <p:stCondLst>
                                    <p:cond delay="0"/>
                                  </p:stCondLst>
                                  <p:childTnLst>
                                    <p:animMotion origin="layout" path="M 0.03791 -1.11212E-6 L -7.8121E-7 -1.11212E-6 " pathEditMode="relative" rAng="0" ptsTypes="AA">
                                      <p:cBhvr>
                                        <p:cTn id="16" dur="500" fill="hold"/>
                                        <p:tgtEl>
                                          <p:spTgt spid="6"/>
                                        </p:tgtEl>
                                        <p:attrNameLst>
                                          <p:attrName>ppt_x</p:attrName>
                                          <p:attrName>ppt_y</p:attrName>
                                        </p:attrNameLst>
                                      </p:cBhvr>
                                      <p:rCtr x="-1902" y="0"/>
                                    </p:animMotion>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63" presetClass="path" presetSubtype="0" decel="100000" fill="hold" grpId="1" nodeType="withEffect">
                                  <p:stCondLst>
                                    <p:cond delay="0"/>
                                  </p:stCondLst>
                                  <p:childTnLst>
                                    <p:animMotion origin="layout" path="M 0.03791 -7.12665E-7 L 4.91448E-6 -7.12665E-7 " pathEditMode="relative" rAng="0" ptsTypes="AA">
                                      <p:cBhvr>
                                        <p:cTn id="21" dur="500" fill="hold"/>
                                        <p:tgtEl>
                                          <p:spTgt spid="7"/>
                                        </p:tgtEl>
                                        <p:attrNameLst>
                                          <p:attrName>ppt_x</p:attrName>
                                          <p:attrName>ppt_y</p:attrName>
                                        </p:attrNameLst>
                                      </p:cBhvr>
                                      <p:rCtr x="-1902" y="0"/>
                                    </p:animMotion>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63" presetClass="path" presetSubtype="0" decel="100000" fill="hold" grpId="1" nodeType="withEffect">
                                  <p:stCondLst>
                                    <p:cond delay="0"/>
                                  </p:stCondLst>
                                  <p:childTnLst>
                                    <p:animMotion origin="layout" path="M 0.03791 -1.84294E-6 L -2.05514E-6 -1.84294E-6 " pathEditMode="relative" rAng="0" ptsTypes="AA">
                                      <p:cBhvr>
                                        <p:cTn id="26" dur="500" fill="hold"/>
                                        <p:tgtEl>
                                          <p:spTgt spid="8"/>
                                        </p:tgtEl>
                                        <p:attrNameLst>
                                          <p:attrName>ppt_x</p:attrName>
                                          <p:attrName>ppt_y</p:attrName>
                                        </p:attrNameLst>
                                      </p:cBhvr>
                                      <p:rCtr x="-1902" y="0"/>
                                    </p:animMotion>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63" presetClass="path" presetSubtype="0" decel="100000" fill="hold" grpId="1" nodeType="withEffect">
                                  <p:stCondLst>
                                    <p:cond delay="0"/>
                                  </p:stCondLst>
                                  <p:childTnLst>
                                    <p:animMotion origin="layout" path="M 0.03791 -3.92192E-6 L -1.4603E-6 -3.92192E-6 " pathEditMode="relative" rAng="0" ptsTypes="AA">
                                      <p:cBhvr>
                                        <p:cTn id="31" dur="500" fill="hold"/>
                                        <p:tgtEl>
                                          <p:spTgt spid="9"/>
                                        </p:tgtEl>
                                        <p:attrNameLst>
                                          <p:attrName>ppt_x</p:attrName>
                                          <p:attrName>ppt_y</p:attrName>
                                        </p:attrNameLst>
                                      </p:cBhvr>
                                      <p:rCtr x="-1902" y="0"/>
                                    </p:animMotion>
                                  </p:childTnLst>
                                </p:cTn>
                              </p:par>
                              <p:par>
                                <p:cTn id="32" presetID="10" presetClass="entr" presetSubtype="0"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par>
                                <p:cTn id="35" presetID="63" presetClass="path" presetSubtype="0" decel="100000" fill="hold" nodeType="withEffect">
                                  <p:stCondLst>
                                    <p:cond delay="0"/>
                                  </p:stCondLst>
                                  <p:childTnLst>
                                    <p:animMotion origin="layout" path="M 0.03791 -2.99138E-6 L -2.12407E-6 -2.99138E-6 " pathEditMode="relative" rAng="0" ptsTypes="AA">
                                      <p:cBhvr>
                                        <p:cTn id="36" dur="500" fill="hold"/>
                                        <p:tgtEl>
                                          <p:spTgt spid="76"/>
                                        </p:tgtEl>
                                        <p:attrNameLst>
                                          <p:attrName>ppt_x</p:attrName>
                                          <p:attrName>ppt_y</p:attrName>
                                        </p:attrNameLst>
                                      </p:cBhvr>
                                      <p:rCtr x="-1902" y="0"/>
                                    </p:animMotion>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63" presetClass="path" presetSubtype="0" decel="100000" fill="hold" grpId="1" nodeType="withEffect">
                                  <p:stCondLst>
                                    <p:cond delay="0"/>
                                  </p:stCondLst>
                                  <p:childTnLst>
                                    <p:animMotion origin="layout" path="M 0.03791 -1.07581E-6 L 4.60301E-6 -1.07581E-6 " pathEditMode="relative" rAng="0" ptsTypes="AA">
                                      <p:cBhvr>
                                        <p:cTn id="41" dur="500" fill="hold"/>
                                        <p:tgtEl>
                                          <p:spTgt spid="55"/>
                                        </p:tgtEl>
                                        <p:attrNameLst>
                                          <p:attrName>ppt_x</p:attrName>
                                          <p:attrName>ppt_y</p:attrName>
                                        </p:attrNameLst>
                                      </p:cBhvr>
                                      <p:rCtr x="-1902" y="0"/>
                                    </p:animMotion>
                                  </p:childTnLst>
                                </p:cTn>
                              </p:par>
                              <p:par>
                                <p:cTn id="42" presetID="10"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par>
                                <p:cTn id="45" presetID="63" presetClass="path" presetSubtype="0" decel="100000" fill="hold" grpId="1" nodeType="withEffect">
                                  <p:stCondLst>
                                    <p:cond delay="0"/>
                                  </p:stCondLst>
                                  <p:childTnLst>
                                    <p:animMotion origin="layout" path="M 0.03791 4.47118E-6 L 4.60301E-6 4.47118E-6 " pathEditMode="relative" rAng="0" ptsTypes="AA">
                                      <p:cBhvr>
                                        <p:cTn id="46" dur="500" fill="hold"/>
                                        <p:tgtEl>
                                          <p:spTgt spid="56"/>
                                        </p:tgtEl>
                                        <p:attrNameLst>
                                          <p:attrName>ppt_x</p:attrName>
                                          <p:attrName>ppt_y</p:attrName>
                                        </p:attrNameLst>
                                      </p:cBhvr>
                                      <p:rCtr x="-1902" y="0"/>
                                    </p:animMotion>
                                  </p:childTnLst>
                                </p:cTn>
                              </p:par>
                              <p:par>
                                <p:cTn id="47" presetID="10"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63" presetClass="path" presetSubtype="0" decel="100000" fill="hold" grpId="1" nodeType="withEffect">
                                  <p:stCondLst>
                                    <p:cond delay="0"/>
                                  </p:stCondLst>
                                  <p:childTnLst>
                                    <p:animMotion origin="layout" path="M 0.03791 2.55561E-6 L 4.60301E-6 2.55561E-6 " pathEditMode="relative" rAng="0" ptsTypes="AA">
                                      <p:cBhvr>
                                        <p:cTn id="51" dur="500" fill="hold"/>
                                        <p:tgtEl>
                                          <p:spTgt spid="57"/>
                                        </p:tgtEl>
                                        <p:attrNameLst>
                                          <p:attrName>ppt_x</p:attrName>
                                          <p:attrName>ppt_y</p:attrName>
                                        </p:attrNameLst>
                                      </p:cBhvr>
                                      <p:rCtr x="-1902" y="0"/>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par>
                                <p:cTn id="57" presetID="63" presetClass="path" presetSubtype="0" decel="100000" fill="hold" grpId="1" nodeType="withEffect">
                                  <p:stCondLst>
                                    <p:cond delay="0"/>
                                  </p:stCondLst>
                                  <p:childTnLst>
                                    <p:animMotion origin="layout" path="M -0.0351 9.35089E-7 L -1.02119E-6 9.35089E-7 " pathEditMode="relative" rAng="0" ptsTypes="AA">
                                      <p:cBhvr>
                                        <p:cTn id="58" dur="500" fill="hold"/>
                                        <p:tgtEl>
                                          <p:spTgt spid="3"/>
                                        </p:tgtEl>
                                        <p:attrNameLst>
                                          <p:attrName>ppt_x</p:attrName>
                                          <p:attrName>ppt_y</p:attrName>
                                        </p:attrNameLst>
                                      </p:cBhvr>
                                      <p:rCtr x="1749" y="0"/>
                                    </p:animMotion>
                                  </p:childTnLst>
                                </p:cTn>
                              </p:par>
                              <p:par>
                                <p:cTn id="59" presetID="10"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63" presetClass="path" presetSubtype="0" decel="100000" fill="hold" grpId="1" nodeType="withEffect">
                                  <p:stCondLst>
                                    <p:cond delay="0"/>
                                  </p:stCondLst>
                                  <p:childTnLst>
                                    <p:animMotion origin="layout" path="M -0.0351 -3.63141E-6 L 4.54429E-7 -3.63141E-6 " pathEditMode="relative" rAng="0" ptsTypes="AA">
                                      <p:cBhvr>
                                        <p:cTn id="63" dur="500" fill="hold"/>
                                        <p:tgtEl>
                                          <p:spTgt spid="52"/>
                                        </p:tgtEl>
                                        <p:attrNameLst>
                                          <p:attrName>ppt_x</p:attrName>
                                          <p:attrName>ppt_y</p:attrName>
                                        </p:attrNameLst>
                                      </p:cBhvr>
                                      <p:rCtr x="1749" y="0"/>
                                    </p:animMotion>
                                  </p:childTnLst>
                                </p:cTn>
                              </p:par>
                              <p:par>
                                <p:cTn id="64" presetID="10" presetClass="entr" presetSubtype="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par>
                                <p:cTn id="67" presetID="63" presetClass="path" presetSubtype="0" decel="100000" fill="hold" grpId="1" nodeType="withEffect">
                                  <p:stCondLst>
                                    <p:cond delay="0"/>
                                  </p:stCondLst>
                                  <p:childTnLst>
                                    <p:animMotion origin="layout" path="M -0.0351 -2.09714E-6 L -1.47307E-6 -2.09714E-6 " pathEditMode="relative" rAng="0" ptsTypes="AA">
                                      <p:cBhvr>
                                        <p:cTn id="68" dur="500" fill="hold"/>
                                        <p:tgtEl>
                                          <p:spTgt spid="54"/>
                                        </p:tgtEl>
                                        <p:attrNameLst>
                                          <p:attrName>ppt_x</p:attrName>
                                          <p:attrName>ppt_y</p:attrName>
                                        </p:attrNameLst>
                                      </p:cBhvr>
                                      <p:rCtr x="1749" y="0"/>
                                    </p:animMotion>
                                  </p:childTnLst>
                                </p:cTn>
                              </p:par>
                              <p:par>
                                <p:cTn id="69" presetID="10"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par>
                                <p:cTn id="72" presetID="63" presetClass="path" presetSubtype="0" decel="100000" fill="hold" nodeType="withEffect">
                                  <p:stCondLst>
                                    <p:cond delay="0"/>
                                  </p:stCondLst>
                                  <p:childTnLst>
                                    <p:animMotion origin="layout" path="M -0.0351 4.49387E-6 L -4.62599E-6 4.49387E-6 " pathEditMode="relative" rAng="0" ptsTypes="AA">
                                      <p:cBhvr>
                                        <p:cTn id="73" dur="500" fill="hold"/>
                                        <p:tgtEl>
                                          <p:spTgt spid="78"/>
                                        </p:tgtEl>
                                        <p:attrNameLst>
                                          <p:attrName>ppt_x</p:attrName>
                                          <p:attrName>ppt_y</p:attrName>
                                        </p:attrNameLst>
                                      </p:cBhvr>
                                      <p:rCtr x="1749" y="0"/>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63" presetClass="path" presetSubtype="0" decel="100000" fill="hold" grpId="1" nodeType="withEffect">
                                  <p:stCondLst>
                                    <p:cond delay="0"/>
                                  </p:stCondLst>
                                  <p:childTnLst>
                                    <p:animMotion origin="layout" path="M -0.0351 6.1734E-7 L -4.24049E-6 6.1734E-7 " pathEditMode="relative" rAng="0" ptsTypes="AA">
                                      <p:cBhvr>
                                        <p:cTn id="78" dur="500" fill="hold"/>
                                        <p:tgtEl>
                                          <p:spTgt spid="43"/>
                                        </p:tgtEl>
                                        <p:attrNameLst>
                                          <p:attrName>ppt_x</p:attrName>
                                          <p:attrName>ppt_y</p:attrName>
                                        </p:attrNameLst>
                                      </p:cBhvr>
                                      <p:rCtr x="1749" y="0"/>
                                    </p:animMotion>
                                  </p:childTnLst>
                                </p:cTn>
                              </p:par>
                              <p:par>
                                <p:cTn id="79" presetID="10"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par>
                                <p:cTn id="82" presetID="63" presetClass="path" presetSubtype="0" decel="100000" fill="hold" grpId="1" nodeType="withEffect">
                                  <p:stCondLst>
                                    <p:cond delay="0"/>
                                  </p:stCondLst>
                                  <p:childTnLst>
                                    <p:animMotion origin="layout" path="M -0.0351 2.31049E-6 L 2.65509E-7 2.31049E-6 " pathEditMode="relative" rAng="0" ptsTypes="AA">
                                      <p:cBhvr>
                                        <p:cTn id="83" dur="500" fill="hold"/>
                                        <p:tgtEl>
                                          <p:spTgt spid="44"/>
                                        </p:tgtEl>
                                        <p:attrNameLst>
                                          <p:attrName>ppt_x</p:attrName>
                                          <p:attrName>ppt_y</p:attrName>
                                        </p:attrNameLst>
                                      </p:cBhvr>
                                      <p:rCtr x="1749" y="0"/>
                                    </p:animMotion>
                                  </p:childTnLst>
                                </p:cTn>
                              </p:par>
                              <p:par>
                                <p:cTn id="84" presetID="10" presetClass="entr" presetSubtype="0" fill="hold" grpId="0"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500"/>
                                        <p:tgtEl>
                                          <p:spTgt spid="75"/>
                                        </p:tgtEl>
                                      </p:cBhvr>
                                    </p:animEffect>
                                  </p:childTnLst>
                                </p:cTn>
                              </p:par>
                              <p:par>
                                <p:cTn id="87" presetID="63" presetClass="path" presetSubtype="0" decel="100000" fill="hold" grpId="1" nodeType="withEffect">
                                  <p:stCondLst>
                                    <p:cond delay="0"/>
                                  </p:stCondLst>
                                  <p:childTnLst>
                                    <p:animMotion origin="layout" path="M -0.0351 -3.8039E-6 L -1.47307E-6 -3.8039E-6 " pathEditMode="relative" rAng="0" ptsTypes="AA">
                                      <p:cBhvr>
                                        <p:cTn id="88" dur="500" fill="hold"/>
                                        <p:tgtEl>
                                          <p:spTgt spid="75"/>
                                        </p:tgtEl>
                                        <p:attrNameLst>
                                          <p:attrName>ppt_x</p:attrName>
                                          <p:attrName>ppt_y</p:attrName>
                                        </p:attrNameLst>
                                      </p:cBhvr>
                                      <p:rCtr x="17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 grpId="0"/>
      <p:bldP spid="5" grpId="1"/>
      <p:bldP spid="6" grpId="0"/>
      <p:bldP spid="6" grpId="1"/>
      <p:bldP spid="7" grpId="0"/>
      <p:bldP spid="7" grpId="1"/>
      <p:bldP spid="8" grpId="0"/>
      <p:bldP spid="8" grpId="1"/>
      <p:bldP spid="9" grpId="0"/>
      <p:bldP spid="9" grpId="1"/>
      <p:bldP spid="55" grpId="0" animBg="1"/>
      <p:bldP spid="55" grpId="1" animBg="1"/>
      <p:bldP spid="56" grpId="0" animBg="1"/>
      <p:bldP spid="56" grpId="1" animBg="1"/>
      <p:bldP spid="57" grpId="0" animBg="1"/>
      <p:bldP spid="57" grpId="1" animBg="1"/>
      <p:bldP spid="3" grpId="0" animBg="1"/>
      <p:bldP spid="3" grpId="1" animBg="1"/>
      <p:bldP spid="52" grpId="0" animBg="1"/>
      <p:bldP spid="52" grpId="1" animBg="1"/>
      <p:bldP spid="54" grpId="0"/>
      <p:bldP spid="54" grpId="1"/>
      <p:bldP spid="43" grpId="0"/>
      <p:bldP spid="43" grpId="1"/>
      <p:bldP spid="44" grpId="0"/>
      <p:bldP spid="44" grpId="1"/>
      <p:bldP spid="75" grpId="0"/>
      <p:bldP spid="75" grpId="1"/>
    </p:bldLst>
  </p:timing>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19685A94-FB6B-7F4F-8B1D-3CBE7FA47E1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07c5dfa0-33a3-47dd-bfb7-87fb96739115">
      <Terms xmlns="http://schemas.microsoft.com/office/infopath/2007/PartnerControls"/>
    </lcf76f155ced4ddcb4097134ff3c332f>
    <_ip_UnifiedCompliancePolicyUIAction xmlns="http://schemas.microsoft.com/sharepoint/v3" xsi:nil="true"/>
    <Status xmlns="07c5dfa0-33a3-47dd-bfb7-87fb96739115" xsi:nil="true"/>
    <_ip_UnifiedCompliancePolicyProperties xmlns="http://schemas.microsoft.com/sharepoint/v3" xsi:nil="true"/>
    <Date xmlns="07c5dfa0-33a3-47dd-bfb7-87fb96739115" xsi:nil="true"/>
    <MediaLengthInSeconds xmlns="07c5dfa0-33a3-47dd-bfb7-87fb96739115" xsi:nil="true"/>
    <SharedWithUsers xmlns="b1c3d6fc-5689-40cc-899d-3b916b4ff5bf">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19" ma:contentTypeDescription="Create a new document." ma:contentTypeScope="" ma:versionID="08a15861b3826caafa647e4ce8ced55a">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f2e8bf65ac5aecd94740ed557ec28f27"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230e9df3-be65-4c73-a93b-d1236ebd677e"/>
    <ds:schemaRef ds:uri="7bb4da52-0d06-4273-98be-c362f48288c8"/>
    <ds:schemaRef ds:uri="http://purl.org/dc/elements/1.1/"/>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0f8f4fb2-33a1-4035-88ae-a81b86509e26"/>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3596872-390A-4DB9-BFC6-28EB9E6DA081}"/>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Azure_PPT_Template_Aug2021</Template>
  <TotalTime>551</TotalTime>
  <Words>3870</Words>
  <Application>Microsoft Office PowerPoint</Application>
  <PresentationFormat>Custom</PresentationFormat>
  <Paragraphs>389</Paragraphs>
  <Slides>20</Slides>
  <Notes>17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Arial</vt:lpstr>
      <vt:lpstr>Calibri</vt:lpstr>
      <vt:lpstr>Consolas</vt:lpstr>
      <vt:lpstr>Gotham Book</vt:lpstr>
      <vt:lpstr>Roboto</vt:lpstr>
      <vt:lpstr>Segoe UI</vt:lpstr>
      <vt:lpstr>Segoe UI Light</vt:lpstr>
      <vt:lpstr>Segoe UI Semibold</vt:lpstr>
      <vt:lpstr>Segoe UI Semilight</vt:lpstr>
      <vt:lpstr>Wingdings</vt:lpstr>
      <vt:lpstr>Azure 1</vt:lpstr>
      <vt:lpstr>Azure 2</vt:lpstr>
      <vt:lpstr>Azure Stack HCI The ideal hybrid infrastructure for retail</vt:lpstr>
      <vt:lpstr>Agenda</vt:lpstr>
      <vt:lpstr>Retailers digital first mind set </vt:lpstr>
      <vt:lpstr>&gt;94%</vt:lpstr>
      <vt:lpstr>Hybrid and multicloud is a game changer for transformation</vt:lpstr>
      <vt:lpstr>Azure Stack HCI with Azure Arc powering retail transformation</vt:lpstr>
      <vt:lpstr>Azure for Retail—operate hybrid seamlessly</vt:lpstr>
      <vt:lpstr>Modernize retail environments with Azure Stack HCI </vt:lpstr>
      <vt:lpstr>What is hyperconvergence?</vt:lpstr>
      <vt:lpstr>When to use Azure Stack HCI Run virtual machines on-premises and easily connect to Azure hybrid services</vt:lpstr>
      <vt:lpstr>Azure Stack HCI brings the benefits of the cloud to your retail locations</vt:lpstr>
      <vt:lpstr>Modernizing retail computing infrastructure with Azure Stack HCI</vt:lpstr>
      <vt:lpstr>Deploy hybrid cloud to your retail infrastructure</vt:lpstr>
      <vt:lpstr>Bring the full deployment of cloud resources on-prem</vt:lpstr>
      <vt:lpstr>Retail customer story</vt:lpstr>
      <vt:lpstr>Microsoft Azure powering the cloud for retailers</vt:lpstr>
      <vt:lpstr>The purpose of bringing Azure Stack HCI and Azure Arc together is to deliver the best of Azure to our retail customers, on their infrastructure, that they control, with their preferred tools, on their premises.</vt:lpstr>
      <vt:lpstr>Next steps</vt:lpstr>
      <vt:lpstr>Azure Stack HCI 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Stack HCI The ideal infrastructure for hybrid for retail</dc:title>
  <dc:subject>&lt;Speech title here&gt;</dc:subject>
  <dc:creator>Cody DeHaas</dc:creator>
  <cp:keywords/>
  <dc:description>Template: Ariel Butz; ZUM Communications
Formatting: 
Audience Type:</dc:description>
  <cp:lastModifiedBy>Lisa Usitalo (BRIDGE PARTNERS LLC)</cp:lastModifiedBy>
  <cp:revision>36</cp:revision>
  <dcterms:created xsi:type="dcterms:W3CDTF">2022-02-10T03:23:10Z</dcterms:created>
  <dcterms:modified xsi:type="dcterms:W3CDTF">2022-02-15T19:58:51Z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y fmtid="{D5CDD505-2E9C-101B-9397-08002B2CF9AE}" pid="12" name="Order">
    <vt:lpwstr>198200.000000000</vt:lpwstr>
  </property>
  <property fmtid="{D5CDD505-2E9C-101B-9397-08002B2CF9AE}" pid="13" name="xd_ProgID">
    <vt:lpwstr/>
  </property>
  <property fmtid="{D5CDD505-2E9C-101B-9397-08002B2CF9AE}" pid="14" name="_SourceUrl">
    <vt:lpwstr/>
  </property>
  <property fmtid="{D5CDD505-2E9C-101B-9397-08002B2CF9AE}" pid="15" name="_SharedFileIndex">
    <vt:lpwstr/>
  </property>
  <property fmtid="{D5CDD505-2E9C-101B-9397-08002B2CF9AE}" pid="16" name="ComplianceAssetId">
    <vt:lpwstr/>
  </property>
  <property fmtid="{D5CDD505-2E9C-101B-9397-08002B2CF9AE}" pid="17" name="TemplateUrl">
    <vt:lpwstr/>
  </property>
  <property fmtid="{D5CDD505-2E9C-101B-9397-08002B2CF9AE}" pid="18" name="_ExtendedDescription">
    <vt:lpwstr/>
  </property>
  <property fmtid="{D5CDD505-2E9C-101B-9397-08002B2CF9AE}" pid="19" name="TriggerFlowInfo">
    <vt:lpwstr/>
  </property>
  <property fmtid="{D5CDD505-2E9C-101B-9397-08002B2CF9AE}" pid="20" name="xd_Signature">
    <vt:lpwstr/>
  </property>
</Properties>
</file>